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92" r:id="rId2"/>
    <p:sldId id="288" r:id="rId3"/>
    <p:sldId id="282" r:id="rId4"/>
    <p:sldId id="281" r:id="rId5"/>
    <p:sldId id="289" r:id="rId6"/>
    <p:sldId id="300" r:id="rId7"/>
    <p:sldId id="301" r:id="rId8"/>
    <p:sldId id="302" r:id="rId9"/>
    <p:sldId id="303" r:id="rId10"/>
    <p:sldId id="304" r:id="rId11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Helvetic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Helvetic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Helvetic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Helvetic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Helvetic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Helvetic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Helvetic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Helvetic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Helvetic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9">
          <p15:clr>
            <a:srgbClr val="A4A3A4"/>
          </p15:clr>
        </p15:guide>
        <p15:guide id="2" pos="93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0160"/>
    <a:srgbClr val="797E01"/>
    <a:srgbClr val="B70005"/>
    <a:srgbClr val="01415B"/>
    <a:srgbClr val="D6621A"/>
    <a:srgbClr val="CE5300"/>
    <a:srgbClr val="D65700"/>
    <a:srgbClr val="F54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howGuides="1">
      <p:cViewPr varScale="1">
        <p:scale>
          <a:sx n="86" d="100"/>
          <a:sy n="86" d="100"/>
        </p:scale>
        <p:origin x="1382" y="67"/>
      </p:cViewPr>
      <p:guideLst>
        <p:guide orient="horz" pos="119"/>
        <p:guide pos="93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75656" y="188640"/>
            <a:ext cx="5542334" cy="1542033"/>
          </a:xfrm>
        </p:spPr>
        <p:txBody>
          <a:bodyPr anchor="t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66D574-CA4E-41EC-BFB7-1A202831826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9885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375" y="190501"/>
            <a:ext cx="5496272" cy="1438299"/>
          </a:xfrm>
        </p:spPr>
        <p:txBody>
          <a:bodyPr anchor="t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9D9BD6-16DF-460D-8818-BAFF0451FD4D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7" name="Picture 15" descr="rgs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313264"/>
            <a:ext cx="1824451" cy="131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7057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375" y="190500"/>
            <a:ext cx="5424264" cy="1438300"/>
          </a:xfrm>
        </p:spPr>
        <p:txBody>
          <a:bodyPr anchor="t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844825"/>
            <a:ext cx="3429000" cy="417497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844825"/>
            <a:ext cx="3429000" cy="417497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4E1A6E-B03C-4BA9-BCC3-75FC69A50594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8" name="Picture 15" descr="rgs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313264"/>
            <a:ext cx="1824451" cy="131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0226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375" y="188912"/>
            <a:ext cx="5472608" cy="1439887"/>
          </a:xfrm>
        </p:spPr>
        <p:txBody>
          <a:bodyPr anchor="t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2816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12578"/>
            <a:ext cx="4040188" cy="368071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72816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12578"/>
            <a:ext cx="4041775" cy="368071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BC778C-4985-4B87-A566-26D203ABF273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10" name="Picture 15" descr="rgs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313264"/>
            <a:ext cx="1824451" cy="131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7481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375" y="206902"/>
            <a:ext cx="5424264" cy="1421898"/>
          </a:xfrm>
        </p:spPr>
        <p:txBody>
          <a:bodyPr anchor="t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47EEAF-DD4E-4CF4-BBA0-EAA76F911A92}" type="slidenum">
              <a:rPr lang="en-GB" altLang="en-US"/>
              <a:pPr/>
              <a:t>‹#›</a:t>
            </a:fld>
            <a:endParaRPr lang="en-GB" altLang="en-US"/>
          </a:p>
        </p:txBody>
      </p:sp>
      <p:pic>
        <p:nvPicPr>
          <p:cNvPr id="6" name="Picture 15" descr="rgs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313264"/>
            <a:ext cx="1824451" cy="131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5173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D577BE-B60F-4443-89BA-AC6850FF3B7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43641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7028184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88913"/>
            <a:ext cx="5227984" cy="45386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7028184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4CE6AA-BD4D-4B50-801E-5FC26DDB2F1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5214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00CBFF-0372-4B6D-9726-814647025C5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0232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375" y="188913"/>
            <a:ext cx="5471889" cy="14398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485925" y="1844824"/>
            <a:ext cx="3429000" cy="41749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7325" y="1844824"/>
            <a:ext cx="3429000" cy="41749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29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766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24000" y="6248400"/>
            <a:ext cx="1295400" cy="457200"/>
          </a:xfrm>
        </p:spPr>
        <p:txBody>
          <a:bodyPr/>
          <a:lstStyle>
            <a:lvl1pPr>
              <a:defRPr/>
            </a:lvl1pPr>
          </a:lstStyle>
          <a:p>
            <a:fld id="{99EC163C-451A-4E6F-ACF7-668EB386970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43726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6375" y="188640"/>
            <a:ext cx="5471889" cy="1411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0" y="2060575"/>
            <a:ext cx="7010400" cy="395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 dirty="0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endParaRPr lang="en-GB" alt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en-GB" altLang="en-US"/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524000" y="62484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03FE48AF-ABF3-40F6-B23F-7A4E1289867F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46087" name="Line 7"/>
          <p:cNvSpPr>
            <a:spLocks noChangeShapeType="1"/>
          </p:cNvSpPr>
          <p:nvPr userDrawn="1"/>
        </p:nvSpPr>
        <p:spPr bwMode="auto">
          <a:xfrm flipV="1">
            <a:off x="1371600" y="304800"/>
            <a:ext cx="0" cy="12954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6088" name="Oval 8"/>
          <p:cNvSpPr>
            <a:spLocks noChangeArrowheads="1"/>
          </p:cNvSpPr>
          <p:nvPr userDrawn="1"/>
        </p:nvSpPr>
        <p:spPr bwMode="auto">
          <a:xfrm>
            <a:off x="152400" y="838200"/>
            <a:ext cx="228600" cy="228600"/>
          </a:xfrm>
          <a:prstGeom prst="ellipse">
            <a:avLst/>
          </a:prstGeom>
          <a:solidFill>
            <a:srgbClr val="F54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46089" name="Oval 9"/>
          <p:cNvSpPr>
            <a:spLocks noChangeArrowheads="1"/>
          </p:cNvSpPr>
          <p:nvPr userDrawn="1"/>
        </p:nvSpPr>
        <p:spPr bwMode="auto">
          <a:xfrm>
            <a:off x="539750" y="838200"/>
            <a:ext cx="228600" cy="228600"/>
          </a:xfrm>
          <a:prstGeom prst="ellipse">
            <a:avLst/>
          </a:prstGeom>
          <a:solidFill>
            <a:srgbClr val="01415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46090" name="Oval 10"/>
          <p:cNvSpPr>
            <a:spLocks noChangeArrowheads="1"/>
          </p:cNvSpPr>
          <p:nvPr userDrawn="1"/>
        </p:nvSpPr>
        <p:spPr bwMode="auto">
          <a:xfrm>
            <a:off x="927100" y="838200"/>
            <a:ext cx="228600" cy="228600"/>
          </a:xfrm>
          <a:prstGeom prst="ellipse">
            <a:avLst/>
          </a:prstGeom>
          <a:solidFill>
            <a:srgbClr val="B7000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2400">
              <a:latin typeface="Times New Roman" pitchFamily="18" charset="0"/>
            </a:endParaRPr>
          </a:p>
        </p:txBody>
      </p:sp>
      <p:pic>
        <p:nvPicPr>
          <p:cNvPr id="23" name="Picture 15" descr="rgs"/>
          <p:cNvPicPr>
            <a:picLocks noChangeAspect="1" noChangeArrowheads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20272" y="313264"/>
            <a:ext cx="1824451" cy="131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3" r:id="rId3"/>
    <p:sldLayoutId id="2147483654" r:id="rId4"/>
    <p:sldLayoutId id="2147483655" r:id="rId5"/>
    <p:sldLayoutId id="2147483656" r:id="rId6"/>
    <p:sldLayoutId id="2147483658" r:id="rId7"/>
    <p:sldLayoutId id="2147483659" r:id="rId8"/>
    <p:sldLayoutId id="2147483661" r:id="rId9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Helvetic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Helvetic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Helvetic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Helvetic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Helvetic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Helvetic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Helvetic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6300">
          <a:solidFill>
            <a:schemeClr val="tx2"/>
          </a:solidFill>
          <a:latin typeface="Helvetic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F54C00"/>
        </a:buClr>
        <a:buSzPct val="70000"/>
        <a:buFont typeface="Wingdings" pitchFamily="2" charset="2"/>
        <a:buChar char="¢"/>
        <a:defRPr sz="30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1415B"/>
        </a:buClr>
        <a:buSzPct val="75000"/>
        <a:buFont typeface="Wingdings" pitchFamily="2" charset="2"/>
        <a:buChar char="l"/>
        <a:defRPr sz="28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B70005"/>
        </a:buClr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797E01"/>
        </a:buClr>
        <a:buChar char="•"/>
        <a:defRPr sz="2000"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740160"/>
        </a:buClr>
        <a:buChar char="•"/>
        <a:defRPr sz="20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740160"/>
        </a:buClr>
        <a:buChar char="•"/>
        <a:defRPr sz="20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740160"/>
        </a:buClr>
        <a:buChar char="•"/>
        <a:defRPr sz="20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740160"/>
        </a:buClr>
        <a:buChar char="•"/>
        <a:defRPr sz="20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740160"/>
        </a:buClr>
        <a:buChar char="•"/>
        <a:defRPr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gs.org/schools/teaching-resources/migrants-on-the-margins-(1)/colombo/" TargetMode="External"/><Relationship Id="rId2" Type="http://schemas.openxmlformats.org/officeDocument/2006/relationships/hyperlink" Target="https://www.youtube.com/watch?v=xXWqUCJse_Q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rgs.org/in-the-field/field-research-programme/cities/colombo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rgs.org/geography/online-lectures/migrants-on-the-margins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rgs.org/geography/online-lectures/migrants-on-the-margins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1475656" y="299348"/>
            <a:ext cx="5424264" cy="1320660"/>
          </a:xfrm>
          <a:solidFill>
            <a:srgbClr val="F54C00"/>
          </a:solidFill>
        </p:spPr>
        <p:txBody>
          <a:bodyPr/>
          <a:lstStyle/>
          <a:p>
            <a:r>
              <a:rPr lang="en-GB" dirty="0"/>
              <a:t>Arunachalam’s story (Colombo)</a:t>
            </a:r>
            <a:br>
              <a:rPr lang="en-GB" b="1" dirty="0"/>
            </a:br>
            <a:endParaRPr lang="en-GB" altLang="en-US" b="1" dirty="0">
              <a:solidFill>
                <a:schemeClr val="bg1"/>
              </a:solidFill>
            </a:endParaRPr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 altLang="en-US" dirty="0"/>
              <a:t>Watch the </a:t>
            </a:r>
            <a:r>
              <a:rPr lang="en-GB" altLang="en-US" dirty="0">
                <a:hlinkClick r:id="rId2"/>
              </a:rPr>
              <a:t>video</a:t>
            </a:r>
            <a:r>
              <a:rPr lang="en-GB" altLang="en-US" dirty="0"/>
              <a:t> which tells the story of an internal migration in Sri Lanka </a:t>
            </a:r>
          </a:p>
          <a:p>
            <a:r>
              <a:rPr lang="en-GB" altLang="en-US" dirty="0"/>
              <a:t>Read through the story board</a:t>
            </a:r>
          </a:p>
          <a:p>
            <a:r>
              <a:rPr lang="en-GB" altLang="en-US" dirty="0"/>
              <a:t>Suggested activities are provided below and there are some </a:t>
            </a:r>
            <a:r>
              <a:rPr lang="en-GB" altLang="en-US" dirty="0">
                <a:hlinkClick r:id="rId3"/>
              </a:rPr>
              <a:t>worksheets</a:t>
            </a:r>
            <a:r>
              <a:rPr lang="en-GB" altLang="en-US" dirty="0"/>
              <a:t> to accompany the story that can be downloaded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6" name="Rectangle 6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 altLang="en-US" dirty="0"/>
              <a:t>To find out more about the Migrants on the margins research in Colombo visit </a:t>
            </a:r>
          </a:p>
          <a:p>
            <a:pPr marL="0" indent="0" algn="ctr">
              <a:buNone/>
            </a:pPr>
            <a:r>
              <a:rPr lang="en-GB" altLang="en-US" dirty="0">
                <a:hlinkClick r:id="rId2"/>
              </a:rPr>
              <a:t>https://www.rgs.org/in-the-field/field-research-programme/cities/colombo/</a:t>
            </a:r>
            <a:r>
              <a:rPr lang="en-GB" altLang="en-US" dirty="0"/>
              <a:t> </a:t>
            </a:r>
          </a:p>
          <a:p>
            <a:pPr lvl="1"/>
            <a:endParaRPr lang="en-GB" altLang="en-US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475656" y="299348"/>
            <a:ext cx="5424264" cy="1320660"/>
          </a:xfrm>
          <a:prstGeom prst="rect">
            <a:avLst/>
          </a:prstGeom>
          <a:solidFill>
            <a:srgbClr val="74016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r>
              <a:rPr lang="en-GB" altLang="en-US" b="1" kern="0" dirty="0">
                <a:solidFill>
                  <a:schemeClr val="bg1"/>
                </a:solidFill>
              </a:rPr>
              <a:t>Further links</a:t>
            </a:r>
          </a:p>
        </p:txBody>
      </p:sp>
    </p:spTree>
    <p:extLst>
      <p:ext uri="{BB962C8B-B14F-4D97-AF65-F5344CB8AC3E}">
        <p14:creationId xmlns:p14="http://schemas.microsoft.com/office/powerpoint/2010/main" val="339746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475656" y="299348"/>
            <a:ext cx="5424264" cy="132066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r>
              <a:rPr lang="en-GB" altLang="en-US" b="1" kern="0" dirty="0">
                <a:solidFill>
                  <a:schemeClr val="bg1"/>
                </a:solidFill>
              </a:rPr>
              <a:t>Slide title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F00F71-E0B9-4D0D-8A0F-F7B14C315A0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2104"/>
            <a:ext cx="9144000" cy="640678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dirty="0"/>
              <a:t>First level bullet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  <a:p>
            <a:pPr lvl="3"/>
            <a:r>
              <a:rPr lang="en-GB" altLang="en-US" dirty="0"/>
              <a:t>Fourth level</a:t>
            </a:r>
          </a:p>
          <a:p>
            <a:pPr lvl="4"/>
            <a:r>
              <a:rPr lang="en-GB" altLang="en-US" dirty="0"/>
              <a:t>Fifth level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475656" y="299348"/>
            <a:ext cx="5424264" cy="1320660"/>
          </a:xfrm>
          <a:prstGeom prst="rect">
            <a:avLst/>
          </a:prstGeom>
          <a:solidFill>
            <a:srgbClr val="B7000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r>
              <a:rPr lang="en-GB" altLang="en-US" b="1" kern="0" dirty="0">
                <a:solidFill>
                  <a:schemeClr val="bg1"/>
                </a:solidFill>
              </a:rPr>
              <a:t>Slide title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1EDCAF6-41C0-4F4A-BBAD-4384F054D4C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8868"/>
            <a:ext cx="9144000" cy="646026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3" name="Rectangle 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 altLang="en-US" dirty="0"/>
              <a:t>First level bullet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  <a:p>
            <a:pPr lvl="3"/>
            <a:r>
              <a:rPr lang="en-GB" altLang="en-US" dirty="0"/>
              <a:t>Fourth level</a:t>
            </a:r>
          </a:p>
          <a:p>
            <a:pPr lvl="4"/>
            <a:r>
              <a:rPr lang="en-GB" altLang="en-US" dirty="0"/>
              <a:t>Fifth level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475656" y="299348"/>
            <a:ext cx="5424264" cy="1320660"/>
          </a:xfrm>
          <a:prstGeom prst="rect">
            <a:avLst/>
          </a:prstGeom>
          <a:solidFill>
            <a:srgbClr val="797E0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r>
              <a:rPr lang="en-GB" altLang="en-US" b="1" kern="0" dirty="0">
                <a:solidFill>
                  <a:schemeClr val="bg1"/>
                </a:solidFill>
              </a:rPr>
              <a:t>Slide title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D48D8C8-244F-4EDB-ACB2-E8E2B3670E9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7987"/>
            <a:ext cx="9144000" cy="648202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6" name="Rectangle 6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 altLang="en-US" dirty="0"/>
              <a:t>First level bullet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  <a:p>
            <a:pPr lvl="3"/>
            <a:r>
              <a:rPr lang="en-GB" altLang="en-US" dirty="0"/>
              <a:t>Fourth level</a:t>
            </a:r>
          </a:p>
          <a:p>
            <a:pPr lvl="4"/>
            <a:r>
              <a:rPr lang="en-GB" altLang="en-US" dirty="0"/>
              <a:t>Fifth level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475656" y="299348"/>
            <a:ext cx="5424264" cy="1320660"/>
          </a:xfrm>
          <a:prstGeom prst="rect">
            <a:avLst/>
          </a:prstGeom>
          <a:solidFill>
            <a:srgbClr val="74016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r>
              <a:rPr lang="en-GB" altLang="en-US" b="1" kern="0" dirty="0">
                <a:solidFill>
                  <a:schemeClr val="bg1"/>
                </a:solidFill>
              </a:rPr>
              <a:t>Slide title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7A45535-B709-4425-AECB-4F8FD20EBBD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28081"/>
            <a:ext cx="9144000" cy="633057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1475656" y="299348"/>
            <a:ext cx="5424264" cy="1320660"/>
          </a:xfrm>
          <a:solidFill>
            <a:srgbClr val="F54C00"/>
          </a:solidFill>
        </p:spPr>
        <p:txBody>
          <a:bodyPr/>
          <a:lstStyle/>
          <a:p>
            <a:r>
              <a:rPr lang="en-GB" altLang="en-US" b="1" dirty="0">
                <a:solidFill>
                  <a:schemeClr val="bg1"/>
                </a:solidFill>
              </a:rPr>
              <a:t>Activity 1 - Timeline</a:t>
            </a:r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 altLang="en-US" dirty="0"/>
              <a:t>Using the cartoons, draw a timeline to show where Arunachalam moved to.</a:t>
            </a:r>
          </a:p>
          <a:p>
            <a:pPr lvl="1"/>
            <a:r>
              <a:rPr lang="en-GB" altLang="en-US" dirty="0"/>
              <a:t>In a different colour, write down the job that Arunachalam does next to each timeline event </a:t>
            </a:r>
          </a:p>
          <a:p>
            <a:pPr lvl="2"/>
            <a:r>
              <a:rPr lang="en-GB" altLang="en-US" dirty="0"/>
              <a:t>What is the reason for each migration?</a:t>
            </a:r>
          </a:p>
          <a:p>
            <a:pPr lvl="3"/>
            <a:r>
              <a:rPr lang="en-GB" altLang="en-US" dirty="0"/>
              <a:t>What type of migration is taking place?</a:t>
            </a:r>
          </a:p>
        </p:txBody>
      </p:sp>
    </p:spTree>
    <p:extLst>
      <p:ext uri="{BB962C8B-B14F-4D97-AF65-F5344CB8AC3E}">
        <p14:creationId xmlns:p14="http://schemas.microsoft.com/office/powerpoint/2010/main" val="31328741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5" name="Rectangle 9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 altLang="en-US" dirty="0"/>
              <a:t>Using the blank map of Sri Lanka below, can you draw on Arunachalam’s migration?</a:t>
            </a:r>
          </a:p>
          <a:p>
            <a:pPr lvl="1"/>
            <a:r>
              <a:rPr lang="en-GB" altLang="en-US" dirty="0"/>
              <a:t>Once you have completed this task, you can watch an example </a:t>
            </a:r>
            <a:r>
              <a:rPr lang="en-GB" altLang="en-US" dirty="0">
                <a:hlinkClick r:id="rId2"/>
              </a:rPr>
              <a:t>here</a:t>
            </a:r>
            <a:r>
              <a:rPr lang="en-GB" altLang="en-US" dirty="0"/>
              <a:t> (available to Members of the RGS-IBG) </a:t>
            </a:r>
            <a:r>
              <a:rPr lang="en-GB" dirty="0"/>
              <a:t>Colombo 27min 25sec to 29min 40sec</a:t>
            </a:r>
          </a:p>
          <a:p>
            <a:pPr lvl="1"/>
            <a:endParaRPr lang="en-GB" altLang="en-US" dirty="0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475656" y="299348"/>
            <a:ext cx="5424264" cy="1320660"/>
          </a:xfrm>
          <a:prstGeom prst="rect">
            <a:avLst/>
          </a:prstGeom>
          <a:solidFill>
            <a:srgbClr val="01415B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r>
              <a:rPr lang="en-GB" altLang="en-US" b="1" kern="0" dirty="0">
                <a:solidFill>
                  <a:schemeClr val="bg1"/>
                </a:solidFill>
              </a:rPr>
              <a:t>Activity 2 – Mapping exercise</a:t>
            </a:r>
          </a:p>
        </p:txBody>
      </p:sp>
    </p:spTree>
    <p:extLst>
      <p:ext uri="{BB962C8B-B14F-4D97-AF65-F5344CB8AC3E}">
        <p14:creationId xmlns:p14="http://schemas.microsoft.com/office/powerpoint/2010/main" val="2224489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475656" y="299348"/>
            <a:ext cx="5424264" cy="1320660"/>
          </a:xfrm>
          <a:prstGeom prst="rect">
            <a:avLst/>
          </a:prstGeom>
          <a:solidFill>
            <a:srgbClr val="B70005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r>
              <a:rPr lang="en-GB" altLang="en-US" b="1" kern="0" dirty="0">
                <a:solidFill>
                  <a:schemeClr val="bg1"/>
                </a:solidFill>
              </a:rPr>
              <a:t>Example of the mapping exercise</a:t>
            </a: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CBC8AC6D-7070-4E61-8113-4D122777A7C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57" t="13611" r="24397" b="11530"/>
          <a:stretch/>
        </p:blipFill>
        <p:spPr>
          <a:xfrm>
            <a:off x="971600" y="2348881"/>
            <a:ext cx="5616624" cy="3168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0197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475656" y="299348"/>
            <a:ext cx="5424264" cy="1320660"/>
          </a:xfrm>
          <a:prstGeom prst="rect">
            <a:avLst/>
          </a:prstGeom>
          <a:solidFill>
            <a:srgbClr val="797E0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6300">
                <a:solidFill>
                  <a:schemeClr val="tx2"/>
                </a:solidFill>
                <a:latin typeface="Helvetica" pitchFamily="34" charset="0"/>
              </a:defRPr>
            </a:lvl9pPr>
          </a:lstStyle>
          <a:p>
            <a:r>
              <a:rPr lang="en-GB" altLang="en-US" b="1" kern="0" dirty="0">
                <a:solidFill>
                  <a:schemeClr val="bg1"/>
                </a:solidFill>
              </a:rPr>
              <a:t>Map of Sri Lanka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B989C02-B6DA-438E-89A5-C48A28C97E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700808"/>
            <a:ext cx="3483463" cy="4365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013208"/>
      </p:ext>
    </p:extLst>
  </p:cSld>
  <p:clrMapOvr>
    <a:masterClrMapping/>
  </p:clrMapOvr>
</p:sld>
</file>

<file path=ppt/theme/theme1.xml><?xml version="1.0" encoding="utf-8"?>
<a:theme xmlns:a="http://schemas.openxmlformats.org/drawingml/2006/main" name="RGS-IBG master slide">
  <a:themeElements>
    <a:clrScheme name="RGS-IBG master slide 8">
      <a:dk1>
        <a:srgbClr val="000000"/>
      </a:dk1>
      <a:lt1>
        <a:srgbClr val="FFFFFF"/>
      </a:lt1>
      <a:dk2>
        <a:srgbClr val="000000"/>
      </a:dk2>
      <a:lt2>
        <a:srgbClr val="666699"/>
      </a:lt2>
      <a:accent1>
        <a:srgbClr val="FF9900"/>
      </a:accent1>
      <a:accent2>
        <a:srgbClr val="FF00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0000"/>
      </a:accent6>
      <a:hlink>
        <a:srgbClr val="336699"/>
      </a:hlink>
      <a:folHlink>
        <a:srgbClr val="808080"/>
      </a:folHlink>
    </a:clrScheme>
    <a:fontScheme name="RGS-IBG master slide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GS-IBG master slide 1">
        <a:dk1>
          <a:srgbClr val="25252F"/>
        </a:dk1>
        <a:lt1>
          <a:srgbClr val="9999FF"/>
        </a:lt1>
        <a:dk2>
          <a:srgbClr val="000000"/>
        </a:dk2>
        <a:lt2>
          <a:srgbClr val="FFFFFF"/>
        </a:lt2>
        <a:accent1>
          <a:srgbClr val="3366FF"/>
        </a:accent1>
        <a:accent2>
          <a:srgbClr val="003399"/>
        </a:accent2>
        <a:accent3>
          <a:srgbClr val="AAAAAA"/>
        </a:accent3>
        <a:accent4>
          <a:srgbClr val="8282DA"/>
        </a:accent4>
        <a:accent5>
          <a:srgbClr val="ADB8FF"/>
        </a:accent5>
        <a:accent6>
          <a:srgbClr val="002D8A"/>
        </a:accent6>
        <a:hlink>
          <a:srgbClr val="0099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GS-IBG master slide 2">
        <a:dk1>
          <a:srgbClr val="314183"/>
        </a:dk1>
        <a:lt1>
          <a:srgbClr val="FFFFFF"/>
        </a:lt1>
        <a:dk2>
          <a:srgbClr val="0B1E45"/>
        </a:dk2>
        <a:lt2>
          <a:srgbClr val="FFFFFF"/>
        </a:lt2>
        <a:accent1>
          <a:srgbClr val="6666FF"/>
        </a:accent1>
        <a:accent2>
          <a:srgbClr val="0066FF"/>
        </a:accent2>
        <a:accent3>
          <a:srgbClr val="AAABB0"/>
        </a:accent3>
        <a:accent4>
          <a:srgbClr val="DADADA"/>
        </a:accent4>
        <a:accent5>
          <a:srgbClr val="B8B8FF"/>
        </a:accent5>
        <a:accent6>
          <a:srgbClr val="005CE7"/>
        </a:accent6>
        <a:hlink>
          <a:srgbClr val="006699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GS-IBG master slide 3">
        <a:dk1>
          <a:srgbClr val="194349"/>
        </a:dk1>
        <a:lt1>
          <a:srgbClr val="FFFFCC"/>
        </a:lt1>
        <a:dk2>
          <a:srgbClr val="006666"/>
        </a:dk2>
        <a:lt2>
          <a:srgbClr val="FFFFFF"/>
        </a:lt2>
        <a:accent1>
          <a:srgbClr val="99CC00"/>
        </a:accent1>
        <a:accent2>
          <a:srgbClr val="00B6B2"/>
        </a:accent2>
        <a:accent3>
          <a:srgbClr val="AAB8B8"/>
        </a:accent3>
        <a:accent4>
          <a:srgbClr val="DADAAE"/>
        </a:accent4>
        <a:accent5>
          <a:srgbClr val="CAE2AA"/>
        </a:accent5>
        <a:accent6>
          <a:srgbClr val="00A5A1"/>
        </a:accent6>
        <a:hlink>
          <a:srgbClr val="669900"/>
        </a:hlink>
        <a:folHlink>
          <a:srgbClr val="66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GS-IBG master slide 4">
        <a:dk1>
          <a:srgbClr val="194349"/>
        </a:dk1>
        <a:lt1>
          <a:srgbClr val="FFFFCC"/>
        </a:lt1>
        <a:dk2>
          <a:srgbClr val="0000FF"/>
        </a:dk2>
        <a:lt2>
          <a:srgbClr val="FFFFFF"/>
        </a:lt2>
        <a:accent1>
          <a:srgbClr val="0099FF"/>
        </a:accent1>
        <a:accent2>
          <a:srgbClr val="33CC33"/>
        </a:accent2>
        <a:accent3>
          <a:srgbClr val="AAAAFF"/>
        </a:accent3>
        <a:accent4>
          <a:srgbClr val="DADAAE"/>
        </a:accent4>
        <a:accent5>
          <a:srgbClr val="AACAFF"/>
        </a:accent5>
        <a:accent6>
          <a:srgbClr val="2DB92D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GS-IBG master slide 5">
        <a:dk1>
          <a:srgbClr val="194349"/>
        </a:dk1>
        <a:lt1>
          <a:srgbClr val="FFFFCC"/>
        </a:lt1>
        <a:dk2>
          <a:srgbClr val="72A497"/>
        </a:dk2>
        <a:lt2>
          <a:srgbClr val="000000"/>
        </a:lt2>
        <a:accent1>
          <a:srgbClr val="805D32"/>
        </a:accent1>
        <a:accent2>
          <a:srgbClr val="7D2F3C"/>
        </a:accent2>
        <a:accent3>
          <a:srgbClr val="BCCFC9"/>
        </a:accent3>
        <a:accent4>
          <a:srgbClr val="DADAAE"/>
        </a:accent4>
        <a:accent5>
          <a:srgbClr val="C0B6AD"/>
        </a:accent5>
        <a:accent6>
          <a:srgbClr val="712A35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GS-IBG master slide 6">
        <a:dk1>
          <a:srgbClr val="1C1C1C"/>
        </a:dk1>
        <a:lt1>
          <a:srgbClr val="FFFFFF"/>
        </a:lt1>
        <a:dk2>
          <a:srgbClr val="710F0F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BB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666699"/>
        </a:hlink>
        <a:folHlink>
          <a:srgbClr val="99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GS-IBG master slide 7">
        <a:dk1>
          <a:srgbClr val="336666"/>
        </a:dk1>
        <a:lt1>
          <a:srgbClr val="FFFFFF"/>
        </a:lt1>
        <a:dk2>
          <a:srgbClr val="000000"/>
        </a:dk2>
        <a:lt2>
          <a:srgbClr val="666699"/>
        </a:lt2>
        <a:accent1>
          <a:srgbClr val="99CCCC"/>
        </a:accent1>
        <a:accent2>
          <a:srgbClr val="CCCCCC"/>
        </a:accent2>
        <a:accent3>
          <a:srgbClr val="FFFFFF"/>
        </a:accent3>
        <a:accent4>
          <a:srgbClr val="2A5656"/>
        </a:accent4>
        <a:accent5>
          <a:srgbClr val="CAE2E2"/>
        </a:accent5>
        <a:accent6>
          <a:srgbClr val="B9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GS-IBG master slide 8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3366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GS-IBG master slide 9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CC33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B98A00"/>
        </a:accent6>
        <a:hlink>
          <a:srgbClr val="CC66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GS-IBG master slide 10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666699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8A8AE7"/>
        </a:accent6>
        <a:hlink>
          <a:srgbClr val="3366FF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RGS-IBG Powerpoint template</Template>
  <TotalTime>83</TotalTime>
  <Words>223</Words>
  <Application>Microsoft Office PowerPoint</Application>
  <PresentationFormat>On-screen Show (4:3)</PresentationFormat>
  <Paragraphs>36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Helvetica</vt:lpstr>
      <vt:lpstr>Times New Roman</vt:lpstr>
      <vt:lpstr>Wingdings</vt:lpstr>
      <vt:lpstr>RGS-IBG master slide</vt:lpstr>
      <vt:lpstr>Arunachalam’s story (Colombo) </vt:lpstr>
      <vt:lpstr>PowerPoint Presentation</vt:lpstr>
      <vt:lpstr>PowerPoint Presentation</vt:lpstr>
      <vt:lpstr>PowerPoint Presentation</vt:lpstr>
      <vt:lpstr>PowerPoint Presentation</vt:lpstr>
      <vt:lpstr>Activity 1 - Timeline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Simon Pinfield</dc:creator>
  <cp:lastModifiedBy>Sarah Badger</cp:lastModifiedBy>
  <cp:revision>15</cp:revision>
  <dcterms:created xsi:type="dcterms:W3CDTF">2018-10-26T14:47:48Z</dcterms:created>
  <dcterms:modified xsi:type="dcterms:W3CDTF">2019-07-18T10:30:51Z</dcterms:modified>
</cp:coreProperties>
</file>