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2"/>
  </p:notesMasterIdLst>
  <p:handoutMasterIdLst>
    <p:handoutMasterId r:id="rId53"/>
  </p:handoutMasterIdLst>
  <p:sldIdLst>
    <p:sldId id="299" r:id="rId2"/>
    <p:sldId id="288" r:id="rId3"/>
    <p:sldId id="357" r:id="rId4"/>
    <p:sldId id="363" r:id="rId5"/>
    <p:sldId id="359" r:id="rId6"/>
    <p:sldId id="338" r:id="rId7"/>
    <p:sldId id="364" r:id="rId8"/>
    <p:sldId id="401" r:id="rId9"/>
    <p:sldId id="362" r:id="rId10"/>
    <p:sldId id="354" r:id="rId11"/>
    <p:sldId id="351" r:id="rId12"/>
    <p:sldId id="350" r:id="rId13"/>
    <p:sldId id="352" r:id="rId14"/>
    <p:sldId id="365" r:id="rId15"/>
    <p:sldId id="402" r:id="rId16"/>
    <p:sldId id="366" r:id="rId17"/>
    <p:sldId id="400" r:id="rId18"/>
    <p:sldId id="367" r:id="rId19"/>
    <p:sldId id="368" r:id="rId20"/>
    <p:sldId id="403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8" r:id="rId29"/>
    <p:sldId id="390" r:id="rId30"/>
    <p:sldId id="393" r:id="rId31"/>
    <p:sldId id="392" r:id="rId32"/>
    <p:sldId id="391" r:id="rId33"/>
    <p:sldId id="389" r:id="rId34"/>
    <p:sldId id="394" r:id="rId35"/>
    <p:sldId id="397" r:id="rId36"/>
    <p:sldId id="396" r:id="rId37"/>
    <p:sldId id="399" r:id="rId38"/>
    <p:sldId id="398" r:id="rId39"/>
    <p:sldId id="369" r:id="rId40"/>
    <p:sldId id="370" r:id="rId41"/>
    <p:sldId id="371" r:id="rId42"/>
    <p:sldId id="372" r:id="rId43"/>
    <p:sldId id="404" r:id="rId44"/>
    <p:sldId id="373" r:id="rId45"/>
    <p:sldId id="339" r:id="rId46"/>
    <p:sldId id="340" r:id="rId47"/>
    <p:sldId id="345" r:id="rId48"/>
    <p:sldId id="347" r:id="rId49"/>
    <p:sldId id="348" r:id="rId50"/>
    <p:sldId id="358" r:id="rId51"/>
  </p:sldIdLst>
  <p:sldSz cx="9144000" cy="6858000" type="screen4x3"/>
  <p:notesSz cx="6797675" cy="987425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19">
          <p15:clr>
            <a:srgbClr val="A4A3A4"/>
          </p15:clr>
        </p15:guide>
        <p15:guide id="2" pos="9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7E01"/>
    <a:srgbClr val="B70005"/>
    <a:srgbClr val="01415B"/>
    <a:srgbClr val="F54C00"/>
    <a:srgbClr val="740160"/>
    <a:srgbClr val="D6621A"/>
    <a:srgbClr val="CE5300"/>
    <a:srgbClr val="D65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0" autoAdjust="0"/>
    <p:restoredTop sz="85987" autoAdjust="0"/>
  </p:normalViewPr>
  <p:slideViewPr>
    <p:cSldViewPr showGuides="1">
      <p:cViewPr>
        <p:scale>
          <a:sx n="130" d="100"/>
          <a:sy n="130" d="100"/>
        </p:scale>
        <p:origin x="-1776" y="-256"/>
      </p:cViewPr>
      <p:guideLst>
        <p:guide orient="horz" pos="119"/>
        <p:guide pos="9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handoutMaster" Target="handoutMasters/handout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BFF9B-702D-774D-9D5B-7FAC2DBF10C1}" type="datetime1">
              <a:rPr lang="en-GB" smtClean="0"/>
              <a:t>15/11/18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B8B5DA-8E93-604D-8238-6B6D3FCCD1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3985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29772-8A7C-3C4C-8F4C-A321B1889B9B}" type="datetime1">
              <a:rPr lang="en-GB" smtClean="0"/>
              <a:t>15/11/18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0E304-544C-194F-AB86-04D596EE5C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8298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nicmcphee/214496166" TargetMode="External"/><Relationship Id="rId4" Type="http://schemas.openxmlformats.org/officeDocument/2006/relationships/hyperlink" Target="https://www.flickr.com/photos/jalbertbowdenii/14878253738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Relationship Id="rId3" Type="http://schemas.openxmlformats.org/officeDocument/2006/relationships/hyperlink" Target="https://www.abcls.ca/wp-content/uploads/pdfs/Field-notes-Link-article-Oct-9-2015-Final.pdf" TargetMode="Externa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olchfageography/828057367" TargetMode="External"/><Relationship Id="rId4" Type="http://schemas.openxmlformats.org/officeDocument/2006/relationships/hyperlink" Target="https://commons.wikimedia.org/wiki/File:Grade_dimension.svg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Relationship Id="rId3" Type="http://schemas.openxmlformats.org/officeDocument/2006/relationships/hyperlink" Target="https://commons.wikimedia.org/wiki/File:Clinometer_on_smartphone.jpg" TargetMode="Externa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Relationship Id="rId3" Type="http://schemas.openxmlformats.org/officeDocument/2006/relationships/hyperlink" Target="http://www.geograph.ie/photo/4190504" TargetMode="Externa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://www.geograph.ie/photo/5111498" TargetMode="Externa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Relationship Id="rId3" Type="http://schemas.openxmlformats.org/officeDocument/2006/relationships/hyperlink" Target="https://commons.wikimedia.org/w/index.php?curid=23357601" TargetMode="Externa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Relationship Id="rId3" Type="http://schemas.openxmlformats.org/officeDocument/2006/relationships/hyperlink" Target="https://creativecommons.org/licenses/by/2.0" TargetMode="Externa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nu.org/copyleft/fdl.html" TargetMode="External"/><Relationship Id="rId4" Type="http://schemas.openxmlformats.org/officeDocument/2006/relationships/hyperlink" Target="http://www.geograph.org.uk/photo/804111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usgs.gov/wri/1998/4094/report.pdf" TargetMode="External"/><Relationship Id="rId4" Type="http://schemas.openxmlformats.org/officeDocument/2006/relationships/hyperlink" Target="https://pubs.usgs.gov/sir/2013/5205/pdf/sir2013-5205.pdf" TargetMode="External"/><Relationship Id="rId5" Type="http://schemas.openxmlformats.org/officeDocument/2006/relationships/hyperlink" Target="https://www.nasa.gov/feature/jpl/nasa-demonstrates-airborne-water-quality-sensor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adonofrio/albums/72157623620596451" TargetMode="External"/><Relationship Id="rId4" Type="http://schemas.openxmlformats.org/officeDocument/2006/relationships/hyperlink" Target="https://www.flickr.com/photos/zeissmicro/10710025785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Relationship Id="rId3" Type="http://schemas.openxmlformats.org/officeDocument/2006/relationships/hyperlink" Target="http://www.geograph.org.uk/photo/1430583" TargetMode="Externa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Relationship Id="rId3" Type="http://schemas.openxmlformats.org/officeDocument/2006/relationships/hyperlink" Target="http://www.gnu.org/copyleft/fdl.html" TargetMode="Externa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Relationship Id="rId3" Type="http://schemas.openxmlformats.org/officeDocument/2006/relationships/hyperlink" Target="http://www.gnu.org/copyleft/fdl.html" TargetMode="Externa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jsjgeology/39200485210" TargetMode="External"/><Relationship Id="rId4" Type="http://schemas.openxmlformats.org/officeDocument/2006/relationships/hyperlink" Target="http://www.geograph.org.uk/photo/804111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Relationship Id="rId3" Type="http://schemas.openxmlformats.org/officeDocument/2006/relationships/hyperlink" Target="https://commons.wikimedia.org/w/index.php?curid=8258823" TargetMode="Externa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Relationship Id="rId3" Type="http://schemas.openxmlformats.org/officeDocument/2006/relationships/hyperlink" Target="http://www.geograph.org.uk/photo/2462856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mapapps.bgs.ac.uk/geologyofbritain3d/index.html" TargetMode="External"/><Relationship Id="rId4" Type="http://schemas.openxmlformats.org/officeDocument/2006/relationships/hyperlink" Target="https://www.old-maps.co.uk/%23/Map/399649/405953/10/101748" TargetMode="External"/><Relationship Id="rId5" Type="http://schemas.openxmlformats.org/officeDocument/2006/relationships/hyperlink" Target="https://flood-warning-information.service.gov.uk/long-term-flood-risk/map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Relationship Id="rId3" Type="http://schemas.openxmlformats.org/officeDocument/2006/relationships/hyperlink" Target="http://nrfa.ceh.ac.uk/data/station/info/69048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ilva_compass%23/media/File:Silva_compass,_Expedition_4.jpg" TargetMode="External"/><Relationship Id="rId4" Type="http://schemas.openxmlformats.org/officeDocument/2006/relationships/hyperlink" Target="http://www.navy.mil/view_image.asp?id=2767" TargetMode="External"/><Relationship Id="rId5" Type="http://schemas.openxmlformats.org/officeDocument/2006/relationships/hyperlink" Target="https://www.geography-fieldwork.org/a-level/coasts/coastal-management/method/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r>
              <a:rPr lang="en-US" dirty="0" smtClean="0"/>
              <a:t>- (left)</a:t>
            </a:r>
            <a:r>
              <a:rPr lang="en-US" baseline="0" dirty="0" smtClean="0"/>
              <a:t> 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id-stream gravel bars in Denali National Park, Alaska.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McPhee (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https://www.flickr.com/photos/nicmcphee/214496166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CC-BY-SA 2.0</a:t>
            </a:r>
            <a:endParaRPr lang="en-US" dirty="0" smtClean="0"/>
          </a:p>
          <a:p>
            <a:r>
              <a:rPr lang="en-US" dirty="0" smtClean="0"/>
              <a:t>- (</a:t>
            </a:r>
            <a:r>
              <a:rPr lang="en-US" dirty="0" err="1" smtClean="0"/>
              <a:t>centre</a:t>
            </a:r>
            <a:r>
              <a:rPr lang="en-US" dirty="0" smtClean="0"/>
              <a:t>) Image courtesy of </a:t>
            </a:r>
            <a:r>
              <a:rPr lang="en-US" dirty="0" smtClean="0"/>
              <a:t>Environmental Resource Management (ERM)</a:t>
            </a:r>
          </a:p>
          <a:p>
            <a:r>
              <a:rPr lang="en-US" dirty="0" smtClean="0"/>
              <a:t>- (right) Secchi disc.</a:t>
            </a:r>
            <a:r>
              <a:rPr lang="en-US" baseline="0" dirty="0" smtClean="0"/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by J. Albert Bowden II (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https://www.flickr.com/photos/jalbertbowdenii/14878253738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 2.0</a:t>
            </a:r>
            <a:r>
              <a:rPr lang="en-GB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8853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r>
              <a:rPr lang="en-US" dirty="0" smtClean="0"/>
              <a:t>-</a:t>
            </a:r>
            <a:r>
              <a:rPr lang="en-US" baseline="0" dirty="0" smtClean="0"/>
              <a:t> </a:t>
            </a:r>
            <a:r>
              <a:rPr lang="en-US" dirty="0" err="1" smtClean="0"/>
              <a:t>Pexels.com</a:t>
            </a:r>
            <a:r>
              <a:rPr lang="en-US" dirty="0" smtClean="0"/>
              <a:t> (stock</a:t>
            </a:r>
            <a:r>
              <a:rPr lang="en-US" baseline="0" dirty="0" smtClean="0"/>
              <a:t> photography with a CC0 </a:t>
            </a:r>
            <a:r>
              <a:rPr lang="en-US" baseline="0" dirty="0" err="1" smtClean="0"/>
              <a:t>licence</a:t>
            </a:r>
            <a:r>
              <a:rPr lang="en-US" baseline="0" dirty="0" smtClean="0"/>
              <a:t>)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r>
              <a:rPr lang="en-US" dirty="0" smtClean="0"/>
              <a:t>-</a:t>
            </a:r>
            <a:r>
              <a:rPr lang="en-US" baseline="0" dirty="0" smtClean="0"/>
              <a:t> </a:t>
            </a:r>
            <a:r>
              <a:rPr lang="en-US" dirty="0" err="1" smtClean="0"/>
              <a:t>Pexels.com</a:t>
            </a:r>
            <a:r>
              <a:rPr lang="en-US" dirty="0" smtClean="0"/>
              <a:t> (stock</a:t>
            </a:r>
            <a:r>
              <a:rPr lang="en-US" baseline="0" dirty="0" smtClean="0"/>
              <a:t> photography with a CC0 </a:t>
            </a:r>
            <a:r>
              <a:rPr lang="en-US" baseline="0" dirty="0" err="1" smtClean="0"/>
              <a:t>licence</a:t>
            </a:r>
            <a:r>
              <a:rPr lang="en-US" baseline="0" dirty="0" smtClean="0"/>
              <a:t>)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 of factors to consider (NOT</a:t>
            </a:r>
            <a:r>
              <a:rPr lang="en-US" baseline="0" dirty="0" smtClean="0"/>
              <a:t> exhaustive)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</a:t>
            </a:r>
          </a:p>
          <a:p>
            <a:r>
              <a:rPr lang="en-US" dirty="0" smtClean="0"/>
              <a:t>-</a:t>
            </a:r>
            <a:r>
              <a:rPr lang="en-US" baseline="0" dirty="0" smtClean="0"/>
              <a:t> Screen grab from RGS-IBG website (https://</a:t>
            </a:r>
            <a:r>
              <a:rPr lang="en-US" baseline="0" dirty="0" err="1" smtClean="0"/>
              <a:t>www.rgs.org</a:t>
            </a:r>
            <a:r>
              <a:rPr lang="en-US" baseline="0" dirty="0" smtClean="0"/>
              <a:t>/schools/teaching-resources/rivers-(2)/)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Images: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 (both) </a:t>
            </a:r>
            <a:r>
              <a:rPr lang="en-US" dirty="0" smtClean="0"/>
              <a:t>Images courtesy of Environmental </a:t>
            </a:r>
            <a:r>
              <a:rPr lang="en-US" dirty="0" smtClean="0"/>
              <a:t>Resource Management (ERM)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u="sng" dirty="0" smtClean="0">
              <a:hlinkClick r:id="rId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 (top)</a:t>
            </a:r>
            <a:r>
              <a:rPr lang="en-US" baseline="0" dirty="0" smtClean="0"/>
              <a:t> Annotated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Google Maps screen grab (Thames River, London)</a:t>
            </a: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 (bottom) </a:t>
            </a:r>
            <a:r>
              <a:rPr lang="en-US" dirty="0" smtClean="0"/>
              <a:t>Image courtesy of Environmental </a:t>
            </a:r>
            <a:r>
              <a:rPr lang="en-US" dirty="0" smtClean="0"/>
              <a:t>Resource Management (ERM)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Images: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 smtClean="0">
                <a:effectLst/>
              </a:rPr>
              <a:t>(right)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Measuring gradient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Olchfa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-Geography (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https://www.flickr.com/photos/olchfageography/828057367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CC-BY-NC 2.0 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(bottom left)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Madcap, from Wikimedia Commons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https://commons.wikimedia.org/wiki/File:Grade_dimension.svg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Image in the public domain.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(top)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Silva Expedition 4 compass-clinometer (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en.wikipedia.org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/wiki/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Silva_compass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#/media/File:Silva_compass,_Expedition_4.jpg). Image 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licence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CC-BY-SA 3.0 </a:t>
            </a:r>
            <a:endParaRPr lang="en-US" dirty="0" smtClean="0"/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(bottom) Clinometer on a smartphone.</a:t>
            </a:r>
            <a:r>
              <a:rPr lang="en-US" baseline="0" dirty="0" smtClean="0"/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by Rufiyaa (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https://commons.wikimedia.org/wiki/File:Clinometer_on_smartphone.jpg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CC-BY-SA 4.0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 Theodolite surveying in Dublin, Ireland.</a:t>
            </a:r>
            <a:r>
              <a:rPr lang="en-US" baseline="0" dirty="0" smtClean="0"/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by Kenneth Allen (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http://www.geograph.ie/photo/4190504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CC-BY-SA 2.0 </a:t>
            </a:r>
            <a:endParaRPr lang="en-US" i="0" u="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pPr marL="0" indent="0">
              <a:buFontTx/>
              <a:buNone/>
            </a:pPr>
            <a:r>
              <a:rPr lang="en-US" dirty="0" smtClean="0"/>
              <a:t>- (</a:t>
            </a:r>
            <a:r>
              <a:rPr lang="en-US" dirty="0" smtClean="0"/>
              <a:t>left)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Mid-stream gravel bars in Denali National Park, Alaska. Image by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Nic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McPhee (https://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www.flickr.com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/photos/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nicmcphee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/214496166)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Image </a:t>
            </a:r>
            <a:r>
              <a:rPr lang="en-US" sz="1200" u="non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licence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CC-BY-SA 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2.0 </a:t>
            </a:r>
            <a:endParaRPr lang="en-US" sz="1200" u="non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FontTx/>
              <a:buNone/>
            </a:pPr>
            <a:r>
              <a:rPr lang="en-US" dirty="0" smtClean="0"/>
              <a:t>-</a:t>
            </a:r>
            <a:r>
              <a:rPr lang="en-US" baseline="0" dirty="0" smtClean="0"/>
              <a:t> </a:t>
            </a:r>
            <a:r>
              <a:rPr lang="en-US" dirty="0" smtClean="0"/>
              <a:t>(centre) Google Maps screen grab (Thames River, London)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 (right) Flood prevention</a:t>
            </a:r>
            <a:r>
              <a:rPr lang="en-US" baseline="0" dirty="0" smtClean="0"/>
              <a:t> barriers, Ireland,</a:t>
            </a:r>
            <a:r>
              <a:rPr lang="en-US" dirty="0" smtClean="0"/>
              <a:t>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Copyright Albert Bridge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http://www.geograph.ie/photo/5111498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Image </a:t>
            </a:r>
            <a:r>
              <a:rPr lang="en-US" sz="1200" u="non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licence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CC-BY-SA 2.0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Annotated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Google Maps screen grab (Thames River, London)</a:t>
            </a:r>
            <a:endParaRPr lang="en-US" baseline="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r>
              <a:rPr lang="en-US" dirty="0" smtClean="0"/>
              <a:t>- (both)</a:t>
            </a:r>
            <a:r>
              <a:rPr lang="en-US" baseline="0" dirty="0" smtClean="0"/>
              <a:t> </a:t>
            </a:r>
            <a:r>
              <a:rPr lang="en-US" baseline="0" dirty="0" smtClean="0"/>
              <a:t>Images courtesy of </a:t>
            </a:r>
            <a:r>
              <a:rPr lang="en-US" dirty="0" smtClean="0"/>
              <a:t>Environmental </a:t>
            </a:r>
            <a:r>
              <a:rPr lang="en-US" dirty="0" smtClean="0"/>
              <a:t>Resource Management (ERM)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Images: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- (left)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Brandon T. Fields (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cdated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via the US Army Corps of Engineers - EM 1110-2-1003, Manual of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Hydrographic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Surveying, based upon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Principle_of_SBES.jpg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en:User:Mredmayne.This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W3C-unspecified vector image was created with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Inkscape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https://commons.wikimedia.org/w/index.php?curid=23357601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Image in the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Public Domain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GB" sz="1200" dirty="0" smtClean="0"/>
              <a:t>(right)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Sonar depth measurement by (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www.navy.mil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view_image.asp?id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=2767). Image 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licence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Image in the Public Domain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Measuring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river flow velocity with rubber ducks.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Gary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Peeples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U.S. Fish and Wildlife Service Southeast Region.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CC BY 2.0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https://creativecommons.org/licences/by/2.0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via Wikimedia Commons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r>
              <a:rPr lang="en-GB" sz="1200" dirty="0" smtClean="0"/>
              <a:t>- (right) Handheld water</a:t>
            </a:r>
            <a:r>
              <a:rPr lang="en-GB" sz="1200" baseline="0" dirty="0" smtClean="0"/>
              <a:t> flow meter.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Wtshymanski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CC-BY-SA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3.0 or GFDL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http://www.gnu.org/copyleft/fdl.html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)], from Wikimedia Commons</a:t>
            </a:r>
            <a:endParaRPr lang="en-GB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US" dirty="0" smtClean="0"/>
              <a:t>(left) Permanent flow meter in Hampshire, UK,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Copyright Peter Facey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http://www.geograph.org.uk/photo/804111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CC-BY-SA 2.0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GB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Links to examples:</a:t>
            </a:r>
            <a:endParaRPr lang="en-GB" sz="1200" u="sng" dirty="0" smtClean="0">
              <a:hlinkClick r:id="rId3"/>
            </a:endParaRPr>
          </a:p>
          <a:p>
            <a:r>
              <a:rPr lang="en-GB" sz="1200" u="sng" dirty="0" smtClean="0">
                <a:hlinkClick r:id="rId3"/>
              </a:rPr>
              <a:t>https://pubs.usgs.gov/wri/1998/4094/report.pdf</a:t>
            </a:r>
            <a:endParaRPr lang="en-GB" sz="1200" dirty="0" smtClean="0"/>
          </a:p>
          <a:p>
            <a:r>
              <a:rPr lang="en-GB" sz="1200" u="sng" dirty="0" smtClean="0">
                <a:hlinkClick r:id="rId4"/>
              </a:rPr>
              <a:t>https://pubs.usgs.gov/sir/2013/5205/pdf/sir2013-5205.pdf</a:t>
            </a:r>
            <a:endParaRPr lang="en-GB" sz="1200" dirty="0" smtClean="0"/>
          </a:p>
          <a:p>
            <a:r>
              <a:rPr lang="en-GB" sz="1200" u="sng" dirty="0" smtClean="0">
                <a:hlinkClick r:id="rId5"/>
              </a:rPr>
              <a:t>https://www.nasa.gov/feature/jpl/nasa-demonstrates-airborne-water-quality-sensor</a:t>
            </a:r>
            <a:endParaRPr lang="en-GB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(top)</a:t>
            </a:r>
            <a:r>
              <a:rPr lang="en-US" baseline="0" dirty="0" smtClean="0"/>
              <a:t> Annotated river transport image.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modified from: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PSUEnviroDan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Image in the Public Domain, via Wikimedia Commons </a:t>
            </a:r>
          </a:p>
          <a:p>
            <a:pPr marL="171450" indent="-171450">
              <a:buFontTx/>
              <a:buChar char="-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(bottom)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Image modified from original by James St. John (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www.flickr.com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/photos/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jsjgeology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/39200485210). Image 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licence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CC-BY 2.0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Using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callipers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measure the a, b and c axes of a pebble by the Field Studies Council (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www.geography-fieldwork.org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/a-level/coasts/coastal-management/method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/)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Image </a:t>
            </a:r>
            <a:r>
              <a:rPr lang="en-US" sz="1200" u="non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licence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CC_BY </a:t>
            </a:r>
            <a:endParaRPr lang="en-US" u="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200" i="0" dirty="0" smtClean="0"/>
              <a:t>(top) Sand grains under SEM.</a:t>
            </a:r>
            <a:r>
              <a:rPr lang="en-GB" sz="1200" i="0" baseline="0" dirty="0" smtClean="0"/>
              <a:t> </a:t>
            </a:r>
            <a:r>
              <a:rPr lang="en-GB" sz="120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courtesy of the Lewis Lab at </a:t>
            </a:r>
            <a:r>
              <a:rPr lang="en-GB" sz="120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Northeastern</a:t>
            </a:r>
            <a:r>
              <a:rPr lang="en-GB" sz="120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University (</a:t>
            </a:r>
            <a:r>
              <a:rPr lang="en-GB" sz="120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https://www.flickr.com/photos/adonofrio/albums/72157623620596451</a:t>
            </a:r>
            <a:r>
              <a:rPr lang="en-GB" sz="120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Image created by Anthony </a:t>
            </a:r>
            <a:r>
              <a:rPr lang="en-GB" sz="120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D'Onofrio</a:t>
            </a:r>
            <a:r>
              <a:rPr lang="en-GB" sz="120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William H. </a:t>
            </a:r>
            <a:r>
              <a:rPr lang="en-GB" sz="120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Fowle</a:t>
            </a:r>
            <a:r>
              <a:rPr lang="en-GB" sz="120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Eric J. Stewart and Kim Lewis. </a:t>
            </a:r>
            <a:r>
              <a:rPr lang="en-US" sz="120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 2.0</a:t>
            </a:r>
            <a:r>
              <a:rPr lang="en-GB" i="0" dirty="0" smtClean="0">
                <a:effectLst/>
              </a:rPr>
              <a:t> 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dirty="0" smtClean="0"/>
              <a:t>(bottom)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Image by ZEISS Microscopy (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https://www.flickr.com/photos/zeissmicro/10710025785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CC-BY-SA 2.0</a:t>
            </a:r>
            <a:r>
              <a:rPr lang="en-GB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Annotated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river transport image. Image modified from: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PSUEnviroDan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Image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Image in the Public Domain, via Wikimedia Commons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Secchi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disc. Image by J. Albert Bowden II (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www.flickr.com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/photos/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jalbertbowdenii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/14878253738)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Image </a:t>
            </a:r>
            <a:r>
              <a:rPr lang="en-US" sz="1200" u="non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licence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CC-BY 2.0 </a:t>
            </a:r>
            <a:endParaRPr lang="en-US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Mastersizer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3000 laser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granulometer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Plogeo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 BY-SA 4.0, from Wikimedia Commons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(top left)</a:t>
            </a:r>
            <a:r>
              <a:rPr lang="en-US" baseline="0" dirty="0" smtClean="0"/>
              <a:t> Litmus paper by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Chemicalinterest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Image in the Public Domain,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Wikimedia Commons</a:t>
            </a:r>
            <a:r>
              <a:rPr lang="en-GB" dirty="0" smtClean="0">
                <a:effectLst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(top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right) Litmus colour chart pH scale.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Edward Stevens.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CC BY 3.0, from Wikimedia Commons</a:t>
            </a:r>
            <a:r>
              <a:rPr lang="en-GB" dirty="0" smtClean="0">
                <a:effectLst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(bottom)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Invertebrate sampling using a net and disturbing bottom sediments by kicking.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Copyright John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Rostron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http://www.geograph.org.uk/photo/1430583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CC-BY-SA 2.0</a:t>
            </a:r>
            <a:r>
              <a:rPr lang="en-GB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pPr marL="171450" indent="-171450">
              <a:buFontTx/>
              <a:buChar char="-"/>
            </a:pPr>
            <a:r>
              <a:rPr lang="en-GB" sz="1200" dirty="0" smtClean="0"/>
              <a:t>(left) Digital pH meter.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Ildar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Sagdejev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[GFDL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http://www.gnu.org/copyleft/fdl.html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CC BY-SA 4.0, from Wikimedia Commons</a:t>
            </a:r>
            <a:r>
              <a:rPr lang="en-GB" dirty="0" smtClean="0">
                <a:effectLst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en-GB" sz="1200" dirty="0" smtClean="0"/>
              <a:t>(right) Hach kit.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Science History Institute.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CC BY-SA 3.0, via Wikimedia Commons</a:t>
            </a:r>
            <a:r>
              <a:rPr lang="en-GB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- Digital </a:t>
            </a:r>
            <a:r>
              <a:rPr lang="en-GB" sz="1200" dirty="0" smtClean="0"/>
              <a:t>pH meter.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Ildar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Sagdejev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[GFDL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http://www.gnu.org/copyleft/fdl.html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CC BY-SA 4.0, from Wikimedia Commons</a:t>
            </a:r>
            <a:r>
              <a:rPr lang="en-GB" dirty="0" smtClean="0">
                <a:effectLst/>
              </a:rPr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(left) Microsoft excel screen grab 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smtClean="0"/>
              <a:t>(</a:t>
            </a:r>
            <a:r>
              <a:rPr lang="en-US" baseline="0" dirty="0" smtClean="0"/>
              <a:t>right) Screen grab of Dropbox homepage (https://</a:t>
            </a:r>
            <a:r>
              <a:rPr lang="en-US" baseline="0" dirty="0" err="1" smtClean="0"/>
              <a:t>www.dropbox.com</a:t>
            </a:r>
            <a:r>
              <a:rPr lang="en-US" baseline="0" dirty="0" smtClean="0"/>
              <a:t>/?landing=dbv2)</a:t>
            </a: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 (Top)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modified from original by James St. John (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https://www.flickr.com/photos/jsjgeology/39200485210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 2.0</a:t>
            </a:r>
            <a:r>
              <a:rPr lang="en-GB" dirty="0" smtClean="0">
                <a:effectLst/>
              </a:rPr>
              <a:t> </a:t>
            </a:r>
            <a:endParaRPr lang="en-US" dirty="0" smtClean="0"/>
          </a:p>
          <a:p>
            <a:r>
              <a:rPr lang="en-US" dirty="0" smtClean="0"/>
              <a:t>- (Bottom) Permanent flow meter in Hampshire, UK,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Copyright Peter Facey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http://www.geograph.org.uk/photo/804111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CC-BY-SA 2.0</a:t>
            </a:r>
            <a:r>
              <a:rPr lang="en-GB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r>
              <a:rPr lang="en-US" dirty="0" smtClean="0"/>
              <a:t>- (both) </a:t>
            </a:r>
            <a:r>
              <a:rPr lang="en-US" dirty="0" smtClean="0"/>
              <a:t>Image courtesy of Environmental </a:t>
            </a:r>
            <a:r>
              <a:rPr lang="en-US" dirty="0" smtClean="0"/>
              <a:t>Resource Management (ERM)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Hjulströms_diagram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Karrockderivative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work: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Karrock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(talk)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https://commons.wikimedia.org/w/index.php?curid=8258823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CC BY-SA 3.0</a:t>
            </a:r>
            <a:r>
              <a:rPr lang="en-GB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Images: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</a:t>
            </a:r>
            <a:r>
              <a:rPr lang="en-US" baseline="0" dirty="0" smtClean="0"/>
              <a:t> </a:t>
            </a:r>
            <a:r>
              <a:rPr lang="en-US" dirty="0" err="1" smtClean="0"/>
              <a:t>Pexels.com</a:t>
            </a:r>
            <a:r>
              <a:rPr lang="en-US" dirty="0" smtClean="0"/>
              <a:t> </a:t>
            </a:r>
            <a:r>
              <a:rPr lang="en-US" dirty="0" smtClean="0"/>
              <a:t>(stock</a:t>
            </a:r>
            <a:r>
              <a:rPr lang="en-US" baseline="0" dirty="0" smtClean="0"/>
              <a:t> photography with a CC0 </a:t>
            </a:r>
            <a:r>
              <a:rPr lang="en-US" baseline="0" dirty="0" err="1" smtClean="0"/>
              <a:t>licence</a:t>
            </a:r>
            <a:r>
              <a:rPr lang="en-US" baseline="0" dirty="0" smtClean="0"/>
              <a:t>)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Image: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 Google Maps screen grab (North West England)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 (all)</a:t>
            </a:r>
            <a:r>
              <a:rPr lang="en-US" baseline="0" dirty="0" smtClean="0"/>
              <a:t> </a:t>
            </a:r>
            <a:r>
              <a:rPr lang="en-US" dirty="0" smtClean="0"/>
              <a:t>Google Maps screen grabs </a:t>
            </a:r>
            <a:r>
              <a:rPr lang="en-US" b="0" dirty="0" smtClean="0"/>
              <a:t>(</a:t>
            </a:r>
            <a:r>
              <a:rPr lang="en-GB" b="0" dirty="0" smtClean="0">
                <a:solidFill>
                  <a:srgbClr val="01415B"/>
                </a:solidFill>
              </a:rPr>
              <a:t>Confluence of the Tame and Diggle Brook at</a:t>
            </a:r>
            <a:r>
              <a:rPr lang="en-GB" b="0" baseline="0" dirty="0" smtClean="0">
                <a:solidFill>
                  <a:srgbClr val="01415B"/>
                </a:solidFill>
              </a:rPr>
              <a:t> </a:t>
            </a:r>
            <a:r>
              <a:rPr lang="en-GB" b="0" dirty="0" smtClean="0">
                <a:solidFill>
                  <a:srgbClr val="01415B"/>
                </a:solidFill>
              </a:rPr>
              <a:t>53°33'11.4"N 2°00'33.5”W</a:t>
            </a:r>
            <a:r>
              <a:rPr lang="en-US" dirty="0" smtClean="0"/>
              <a:t>)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Images:</a:t>
            </a:r>
          </a:p>
          <a:p>
            <a:r>
              <a:rPr lang="en-US" dirty="0" smtClean="0"/>
              <a:t>- (all)</a:t>
            </a:r>
            <a:r>
              <a:rPr lang="en-US" baseline="0" dirty="0" smtClean="0"/>
              <a:t> </a:t>
            </a:r>
            <a:r>
              <a:rPr lang="en-US" dirty="0" smtClean="0"/>
              <a:t>Google Maps screen grabs </a:t>
            </a:r>
            <a:r>
              <a:rPr lang="en-US" b="0" dirty="0" smtClean="0"/>
              <a:t>(</a:t>
            </a:r>
            <a:r>
              <a:rPr lang="en-GB" b="0" dirty="0" smtClean="0">
                <a:solidFill>
                  <a:srgbClr val="01415B"/>
                </a:solidFill>
              </a:rPr>
              <a:t>Tame stepping-stones at</a:t>
            </a:r>
            <a:r>
              <a:rPr lang="en-GB" b="0" baseline="0" dirty="0" smtClean="0">
                <a:solidFill>
                  <a:srgbClr val="01415B"/>
                </a:solidFill>
              </a:rPr>
              <a:t> </a:t>
            </a:r>
            <a:r>
              <a:rPr lang="en-GB" b="0" dirty="0" smtClean="0">
                <a:solidFill>
                  <a:srgbClr val="01415B"/>
                </a:solidFill>
              </a:rPr>
              <a:t>53°32'54.6"N 2°00'28.0"W)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Images:</a:t>
            </a:r>
          </a:p>
          <a:p>
            <a:r>
              <a:rPr lang="en-US" dirty="0" smtClean="0"/>
              <a:t>- (all)</a:t>
            </a:r>
            <a:r>
              <a:rPr lang="en-US" baseline="0" dirty="0" smtClean="0"/>
              <a:t> </a:t>
            </a:r>
            <a:r>
              <a:rPr lang="en-US" dirty="0" smtClean="0"/>
              <a:t>Google Maps screen grabs </a:t>
            </a:r>
            <a:r>
              <a:rPr lang="en-US" b="0" dirty="0" smtClean="0"/>
              <a:t>(</a:t>
            </a:r>
            <a:r>
              <a:rPr lang="en-GB" b="0" dirty="0" smtClean="0">
                <a:solidFill>
                  <a:srgbClr val="01415B"/>
                </a:solidFill>
              </a:rPr>
              <a:t>Kitty’s Riverside Café Bar at</a:t>
            </a:r>
            <a:r>
              <a:rPr lang="en-GB" b="0" baseline="0" dirty="0" smtClean="0">
                <a:solidFill>
                  <a:srgbClr val="01415B"/>
                </a:solidFill>
              </a:rPr>
              <a:t> </a:t>
            </a:r>
            <a:r>
              <a:rPr lang="en-GB" b="0" dirty="0" smtClean="0">
                <a:solidFill>
                  <a:srgbClr val="01415B"/>
                </a:solidFill>
              </a:rPr>
              <a:t>53°32'50.7"N 2°00'23.5"W)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Image: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Huddersfield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Narrow Canal. Image by David Dixon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http://www.geograph.org.uk/photo/2462856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Image licence: CC-BY-SA 2.0</a:t>
            </a:r>
            <a:r>
              <a:rPr lang="en-GB" dirty="0" smtClean="0">
                <a:effectLst/>
              </a:rPr>
              <a:t>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none" dirty="0" smtClean="0"/>
              <a:t>Images: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200" dirty="0" smtClean="0"/>
              <a:t>(left) Screen grab from Geological </a:t>
            </a:r>
            <a:r>
              <a:rPr lang="en-GB" sz="1200" baseline="0" dirty="0" smtClean="0"/>
              <a:t>map from British Geological Survey Geology of Britain (</a:t>
            </a:r>
            <a:r>
              <a:rPr lang="en-GB" sz="1200" u="sng" dirty="0" smtClean="0">
                <a:hlinkClick r:id="rId3"/>
              </a:rPr>
              <a:t>http://mapapps.bgs.ac.uk/geologyofbritain3d/index.html</a:t>
            </a:r>
            <a:r>
              <a:rPr lang="en-GB" sz="1200" u="none" dirty="0" smtClean="0"/>
              <a:t>)</a:t>
            </a:r>
            <a:endParaRPr lang="en-GB" sz="1200" dirty="0" smtClean="0"/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200" dirty="0" smtClean="0"/>
              <a:t>(centre) Screen grab of historical (1854)</a:t>
            </a:r>
            <a:r>
              <a:rPr lang="en-GB" sz="1200" baseline="0" dirty="0" smtClean="0"/>
              <a:t> map from </a:t>
            </a:r>
            <a:r>
              <a:rPr lang="en-GB" sz="1200" u="sng" dirty="0" smtClean="0">
                <a:hlinkClick r:id="rId4"/>
              </a:rPr>
              <a:t>https://www.old-maps.co.uk/#/Map/399649/405953/10/101748</a:t>
            </a:r>
            <a:r>
              <a:rPr lang="en-GB" sz="1200" dirty="0" smtClean="0"/>
              <a:t> 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200" dirty="0" smtClean="0"/>
              <a:t>(top right) </a:t>
            </a:r>
            <a:r>
              <a:rPr lang="en-US" dirty="0" smtClean="0"/>
              <a:t>Screen grab of Environment Agency flood risk map for Uppermill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https://flood-warning-information.service.gov.uk/long-term-flood-risk/map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none" dirty="0" smtClean="0"/>
              <a:t>Images: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none" dirty="0" smtClean="0"/>
              <a:t>- Screen grabs from the National River Flow Archive (Tame at Uppermill gauging station;</a:t>
            </a:r>
            <a:r>
              <a:rPr lang="en-GB" sz="1200" u="none" baseline="0" dirty="0" smtClean="0"/>
              <a:t> </a:t>
            </a:r>
            <a:r>
              <a:rPr lang="en-GB" sz="1200" u="sng" dirty="0" smtClean="0">
                <a:hlinkClick r:id="rId3"/>
              </a:rPr>
              <a:t>http://nrfa.ceh.ac.uk/data/station/info/69048</a:t>
            </a:r>
            <a:r>
              <a:rPr lang="en-GB" sz="1200" u="none" dirty="0" smtClean="0"/>
              <a:t>)</a:t>
            </a:r>
            <a:endParaRPr lang="en-GB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(left)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Silva Expedition 4 compass-clinometer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https://en.wikipedia.org/wiki/Silva_compass#/media/File:Silva_compass,_Expedition_4.jpg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CC-BY-SA 3.0</a:t>
            </a:r>
            <a:r>
              <a:rPr lang="en-GB" dirty="0" smtClean="0">
                <a:effectLst/>
              </a:rPr>
              <a:t> 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(centre) Sonar depth measurement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http://www.navy.mil/view_image.asp?id=2767</a:t>
            </a:r>
            <a:r>
              <a:rPr lang="en-GB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  <a:r>
              <a:rPr lang="en-GB" sz="120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Image in the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Public Domain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(right)</a:t>
            </a:r>
            <a:r>
              <a:rPr lang="en-US" baseline="0" dirty="0" smtClean="0"/>
              <a:t>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Using callipers to measure the a, b and c axes of a pebble by the Field Studies Council (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https://www.geography-fieldwork.org/a-level/coasts/coastal-management/method/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CC_BY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Images:</a:t>
            </a:r>
          </a:p>
          <a:p>
            <a:r>
              <a:rPr lang="en-US" dirty="0" smtClean="0"/>
              <a:t>-</a:t>
            </a:r>
            <a:r>
              <a:rPr lang="en-US" baseline="0" dirty="0" smtClean="0"/>
              <a:t> </a:t>
            </a:r>
            <a:r>
              <a:rPr lang="en-US" dirty="0" err="1" smtClean="0"/>
              <a:t>Pexels.com</a:t>
            </a:r>
            <a:r>
              <a:rPr lang="en-US" dirty="0" smtClean="0"/>
              <a:t> </a:t>
            </a:r>
            <a:r>
              <a:rPr lang="en-US" dirty="0" smtClean="0"/>
              <a:t>(stock</a:t>
            </a:r>
            <a:r>
              <a:rPr lang="en-US" baseline="0" dirty="0" smtClean="0"/>
              <a:t> photography with a CC0 </a:t>
            </a:r>
            <a:r>
              <a:rPr lang="en-US" baseline="0" dirty="0" err="1" smtClean="0"/>
              <a:t>licence</a:t>
            </a:r>
            <a:r>
              <a:rPr lang="en-US" baseline="0" dirty="0" smtClean="0"/>
              <a:t>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0E304-544C-194F-AB86-04D596EE5C7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00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190501"/>
            <a:ext cx="5496272" cy="1438299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D9BD6-16DF-460D-8818-BAFF0451FD4D}" type="slidenum">
              <a:rPr lang="en-GB" altLang="en-US"/>
              <a:pPr/>
              <a:t>‹#›</a:t>
            </a:fld>
            <a:endParaRPr lang="en-GB" altLang="en-US" dirty="0"/>
          </a:p>
        </p:txBody>
      </p:sp>
      <p:pic>
        <p:nvPicPr>
          <p:cNvPr id="7" name="Picture 15" descr="rgs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7057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188913"/>
            <a:ext cx="5471889" cy="14398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485925" y="1844824"/>
            <a:ext cx="3429000" cy="41749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7325" y="1844824"/>
            <a:ext cx="3429000" cy="41749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fld id="{99EC163C-451A-4E6F-ACF7-668EB386970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43726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188640"/>
            <a:ext cx="5471889" cy="1411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dirty="0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2060575"/>
            <a:ext cx="7010400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dirty="0" smtClean="0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endParaRPr lang="en-GB" altLang="en-US" dirty="0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GB" altLang="en-US" dirty="0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3FE48AF-ABF3-40F6-B23F-7A4E1289867F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46087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46088" name="Oval 8"/>
          <p:cNvSpPr>
            <a:spLocks noChangeArrowheads="1"/>
          </p:cNvSpPr>
          <p:nvPr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rgbClr val="F54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400" dirty="0">
              <a:latin typeface="Times New Roman" pitchFamily="18" charset="0"/>
            </a:endParaRPr>
          </a:p>
        </p:txBody>
      </p:sp>
      <p:sp>
        <p:nvSpPr>
          <p:cNvPr id="46089" name="Oval 9"/>
          <p:cNvSpPr>
            <a:spLocks noChangeArrowheads="1"/>
          </p:cNvSpPr>
          <p:nvPr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rgbClr val="01415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400" dirty="0">
              <a:latin typeface="Times New Roman" pitchFamily="18" charset="0"/>
            </a:endParaRPr>
          </a:p>
        </p:txBody>
      </p:sp>
      <p:sp>
        <p:nvSpPr>
          <p:cNvPr id="46090" name="Oval 10"/>
          <p:cNvSpPr>
            <a:spLocks noChangeArrowheads="1"/>
          </p:cNvSpPr>
          <p:nvPr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rgbClr val="B7000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400" dirty="0">
              <a:latin typeface="Times New Roman" pitchFamily="18" charset="0"/>
            </a:endParaRPr>
          </a:p>
        </p:txBody>
      </p:sp>
      <p:pic>
        <p:nvPicPr>
          <p:cNvPr id="23" name="Picture 15" descr="rgs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1" r:id="rId2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54C00"/>
        </a:buClr>
        <a:buSzPct val="70000"/>
        <a:buFont typeface="Wingdings" pitchFamily="2" charset="2"/>
        <a:buChar char="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1415B"/>
        </a:buClr>
        <a:buSzPct val="75000"/>
        <a:buFont typeface="Wingdings" pitchFamily="2" charset="2"/>
        <a:buChar char="l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B70005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797E01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eg"/><Relationship Id="rId7" Type="http://schemas.openxmlformats.org/officeDocument/2006/relationships/image" Target="../media/image6.jpg"/><Relationship Id="rId8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0" Type="http://schemas.openxmlformats.org/officeDocument/2006/relationships/image" Target="../media/image29.png"/><Relationship Id="rId11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www.rgs.org/in-the-field/fieldwork-in-schools/fieldwork-safety-and-planning/risk-assessments/" TargetMode="External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www.rgs.org/schools/teaching-resources/a-student-guide-to-the-a-level-independent-investi/" TargetMode="External"/><Relationship Id="rId6" Type="http://schemas.openxmlformats.org/officeDocument/2006/relationships/hyperlink" Target="https://www.rgs.org/schools/teaching-resources/rivers-(2)/" TargetMode="External"/><Relationship Id="rId7" Type="http://schemas.openxmlformats.org/officeDocument/2006/relationships/hyperlink" Target="https://www.rgs.org/schools/teaching-resources/gcse-river-landscapes/" TargetMode="External"/><Relationship Id="rId8" Type="http://schemas.openxmlformats.org/officeDocument/2006/relationships/image" Target="../media/image35.jpeg"/><Relationship Id="rId9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6.jpg"/><Relationship Id="rId6" Type="http://schemas.openxmlformats.org/officeDocument/2006/relationships/image" Target="../media/image38.jpe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39.png"/><Relationship Id="rId6" Type="http://schemas.openxmlformats.org/officeDocument/2006/relationships/image" Target="../media/image40.jp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1.jpeg"/><Relationship Id="rId6" Type="http://schemas.openxmlformats.org/officeDocument/2006/relationships/image" Target="../media/image42.jpe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3.jp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8.jpeg"/><Relationship Id="rId6" Type="http://schemas.openxmlformats.org/officeDocument/2006/relationships/image" Target="../media/image9.jpg"/><Relationship Id="rId7" Type="http://schemas.openxmlformats.org/officeDocument/2006/relationships/image" Target="../media/image4.png"/><Relationship Id="rId8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4.jpe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5.png"/><Relationship Id="rId6" Type="http://schemas.openxmlformats.org/officeDocument/2006/relationships/image" Target="../media/image6.jp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6.jpeg"/><Relationship Id="rId6" Type="http://schemas.openxmlformats.org/officeDocument/2006/relationships/image" Target="../media/image47.jpe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8.jpe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1.jpg"/><Relationship Id="rId6" Type="http://schemas.openxmlformats.org/officeDocument/2006/relationships/image" Target="../media/image49.JP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0.gif"/><Relationship Id="rId6" Type="http://schemas.openxmlformats.org/officeDocument/2006/relationships/image" Target="../media/image51.jpe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2.jp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3.jpeg"/><Relationship Id="rId6" Type="http://schemas.openxmlformats.org/officeDocument/2006/relationships/image" Target="../media/image54.jpe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5.gif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6.jpe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7.jp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8.jpeg"/><Relationship Id="rId6" Type="http://schemas.openxmlformats.org/officeDocument/2006/relationships/image" Target="../media/image59.png"/><Relationship Id="rId7" Type="http://schemas.openxmlformats.org/officeDocument/2006/relationships/image" Target="../media/image60.jpg"/><Relationship Id="rId8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61.jpeg"/><Relationship Id="rId6" Type="http://schemas.openxmlformats.org/officeDocument/2006/relationships/image" Target="../media/image62.jpe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63.jp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64.png"/><Relationship Id="rId6" Type="http://schemas.openxmlformats.org/officeDocument/2006/relationships/image" Target="../media/image65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1.jpg"/><Relationship Id="rId6" Type="http://schemas.openxmlformats.org/officeDocument/2006/relationships/image" Target="../media/image12.jpe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66.jpe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openxmlformats.org/officeDocument/2006/relationships/image" Target="../media/image70.png"/><Relationship Id="rId8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71.jp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72.tiff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8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image" Target="../media/image81.png"/><Relationship Id="rId9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82.jp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3.jpeg"/><Relationship Id="rId6" Type="http://schemas.openxmlformats.org/officeDocument/2006/relationships/image" Target="../media/image14.jpeg"/><Relationship Id="rId7" Type="http://schemas.openxmlformats.org/officeDocument/2006/relationships/image" Target="../media/image15.jpeg"/><Relationship Id="rId8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6.jpeg"/><Relationship Id="rId6" Type="http://schemas.openxmlformats.org/officeDocument/2006/relationships/image" Target="../media/image17.jpe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www.rgs.org/schools/teaching-resources/sampling-techniques/" TargetMode="External"/><Relationship Id="rId6" Type="http://schemas.openxmlformats.org/officeDocument/2006/relationships/image" Target="../media/image18.jpeg"/><Relationship Id="rId7" Type="http://schemas.openxmlformats.org/officeDocument/2006/relationships/image" Target="../media/image19.jpeg"/><Relationship Id="rId8" Type="http://schemas.openxmlformats.org/officeDocument/2006/relationships/image" Target="../media/image20.jpeg"/><Relationship Id="rId9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548681"/>
            <a:ext cx="5832648" cy="936104"/>
          </a:xfrm>
        </p:spPr>
        <p:txBody>
          <a:bodyPr anchor="t"/>
          <a:lstStyle/>
          <a:p>
            <a:r>
              <a:rPr lang="en-US" sz="2500" b="1" dirty="0" smtClean="0"/>
              <a:t>Integrating Professional </a:t>
            </a:r>
            <a:r>
              <a:rPr lang="en-US" sz="2500" b="1" dirty="0"/>
              <a:t>River Study Techniques </a:t>
            </a:r>
            <a:r>
              <a:rPr lang="en-US" sz="2500" b="1" dirty="0" smtClean="0"/>
              <a:t>into School </a:t>
            </a:r>
            <a:r>
              <a:rPr lang="en-US" sz="2500" b="1" dirty="0"/>
              <a:t>Fieldwork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0" y="1700808"/>
            <a:ext cx="914400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US" sz="2500" b="1" dirty="0" smtClean="0">
                <a:solidFill>
                  <a:srgbClr val="01415B"/>
                </a:solidFill>
              </a:rPr>
              <a:t>Project 1:</a:t>
            </a:r>
          </a:p>
          <a:p>
            <a:pPr algn="ctr"/>
            <a:r>
              <a:rPr lang="en-US" sz="2500" b="1" dirty="0" smtClean="0">
                <a:solidFill>
                  <a:srgbClr val="01415B"/>
                </a:solidFill>
              </a:rPr>
              <a:t>Comparative Study of River Regimes</a:t>
            </a:r>
            <a:endParaRPr lang="en-US" sz="2500" b="1" dirty="0">
              <a:solidFill>
                <a:srgbClr val="01415B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2998367"/>
            <a:ext cx="2617200" cy="2617200"/>
          </a:xfrm>
          <a:prstGeom prst="ellipse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001228"/>
            <a:ext cx="2617200" cy="2608647"/>
          </a:xfrm>
          <a:prstGeom prst="ellipse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002334"/>
            <a:ext cx="2617200" cy="261720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19091" y="2708920"/>
            <a:ext cx="914400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Clothing (long trousers, long sleeves, wet weather gear, boots)</a:t>
            </a:r>
          </a:p>
          <a:p>
            <a:pPr algn="ctr"/>
            <a:r>
              <a:rPr lang="en-GB" sz="1600" dirty="0" smtClean="0"/>
              <a:t>Field note book</a:t>
            </a:r>
          </a:p>
          <a:p>
            <a:pPr algn="ctr"/>
            <a:r>
              <a:rPr lang="en-GB" sz="1600" dirty="0" smtClean="0"/>
              <a:t>Charged mobile phone</a:t>
            </a:r>
          </a:p>
          <a:p>
            <a:pPr algn="ctr"/>
            <a:r>
              <a:rPr lang="en-GB" sz="1600" dirty="0" smtClean="0"/>
              <a:t>GPS device</a:t>
            </a:r>
          </a:p>
          <a:p>
            <a:pPr algn="ctr"/>
            <a:r>
              <a:rPr lang="en-GB" sz="1600" dirty="0" smtClean="0"/>
              <a:t>Camera</a:t>
            </a:r>
          </a:p>
          <a:p>
            <a:pPr algn="ctr"/>
            <a:r>
              <a:rPr lang="en-GB" sz="1600" dirty="0" smtClean="0"/>
              <a:t>Sharpened pencils</a:t>
            </a:r>
          </a:p>
          <a:p>
            <a:pPr algn="ctr"/>
            <a:r>
              <a:rPr lang="en-GB" sz="1600" dirty="0" smtClean="0"/>
              <a:t>First aid kit</a:t>
            </a:r>
          </a:p>
          <a:p>
            <a:pPr algn="ctr"/>
            <a:endParaRPr lang="en-GB" sz="1600" dirty="0" smtClean="0"/>
          </a:p>
          <a:p>
            <a:pPr marL="0" indent="0" algn="ctr">
              <a:buNone/>
            </a:pPr>
            <a:endParaRPr lang="en-GB" sz="1600" dirty="0" smtClean="0"/>
          </a:p>
          <a:p>
            <a:pPr marL="0" indent="0" algn="ctr">
              <a:buNone/>
            </a:pPr>
            <a:endParaRPr lang="en-GB" sz="1600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0" y="213285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Field Kit (Universal)</a:t>
            </a:r>
            <a:endParaRPr lang="en-GB" b="1" dirty="0">
              <a:solidFill>
                <a:srgbClr val="01415B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5147900"/>
            <a:ext cx="8244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Field Kit (Fieldwork Specific) 		</a:t>
            </a:r>
            <a:endParaRPr lang="en-GB" b="1" dirty="0">
              <a:solidFill>
                <a:srgbClr val="01415B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8344" y="2060848"/>
            <a:ext cx="1324458" cy="1322500"/>
          </a:xfrm>
          <a:prstGeom prst="ellipse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060848"/>
            <a:ext cx="1467920" cy="1462203"/>
          </a:xfrm>
          <a:prstGeom prst="ellipse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5085184"/>
            <a:ext cx="1465481" cy="1462949"/>
          </a:xfrm>
          <a:prstGeom prst="ellipse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144" y="3861048"/>
            <a:ext cx="1579883" cy="1561356"/>
          </a:xfrm>
          <a:prstGeom prst="ellipse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2280" y="3140968"/>
            <a:ext cx="1807884" cy="1823535"/>
          </a:xfrm>
          <a:prstGeom prst="ellipse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3140968"/>
            <a:ext cx="2304256" cy="2307046"/>
          </a:xfrm>
          <a:prstGeom prst="ellipse">
            <a:avLst/>
          </a:prstGeom>
        </p:spPr>
      </p:pic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Pre-Fieldwork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Logistical Planning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Rectangle 7"/>
          <p:cNvSpPr txBox="1">
            <a:spLocks noChangeArrowheads="1"/>
          </p:cNvSpPr>
          <p:nvPr/>
        </p:nvSpPr>
        <p:spPr bwMode="auto">
          <a:xfrm>
            <a:off x="1907704" y="5661248"/>
            <a:ext cx="4320480" cy="73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Research equipment (e.g., metre ruler, callipers, etc.)</a:t>
            </a:r>
          </a:p>
          <a:p>
            <a:pPr algn="ctr"/>
            <a:endParaRPr lang="en-GB" sz="1600" dirty="0" smtClean="0"/>
          </a:p>
          <a:p>
            <a:pPr marL="0" indent="0" algn="ctr">
              <a:buNone/>
            </a:pPr>
            <a:endParaRPr lang="en-GB" sz="1600" dirty="0" smtClean="0"/>
          </a:p>
          <a:p>
            <a:pPr marL="0" indent="0" algn="ctr">
              <a:buNone/>
            </a:pPr>
            <a:endParaRPr lang="en-GB" sz="1600" dirty="0" smtClean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408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198884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Site Practicalities </a:t>
            </a:r>
          </a:p>
        </p:txBody>
      </p:sp>
      <p:sp>
        <p:nvSpPr>
          <p:cNvPr id="13" name="Rectangle 7"/>
          <p:cNvSpPr txBox="1">
            <a:spLocks noChangeArrowheads="1"/>
          </p:cNvSpPr>
          <p:nvPr/>
        </p:nvSpPr>
        <p:spPr bwMode="auto">
          <a:xfrm>
            <a:off x="0" y="2636912"/>
            <a:ext cx="914400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Parking (incl. bus parking)</a:t>
            </a:r>
          </a:p>
          <a:p>
            <a:pPr algn="ctr"/>
            <a:r>
              <a:rPr lang="en-GB" sz="1600" dirty="0" smtClean="0"/>
              <a:t>Toilets</a:t>
            </a:r>
          </a:p>
          <a:p>
            <a:pPr algn="ctr"/>
            <a:r>
              <a:rPr lang="en-GB" sz="1600" dirty="0" smtClean="0"/>
              <a:t>Picnic sites</a:t>
            </a:r>
          </a:p>
          <a:p>
            <a:pPr algn="ctr"/>
            <a:r>
              <a:rPr lang="en-GB" sz="1600" dirty="0" smtClean="0"/>
              <a:t>Shops &amp; cafes</a:t>
            </a:r>
          </a:p>
          <a:p>
            <a:pPr algn="ctr"/>
            <a:r>
              <a:rPr lang="en-GB" sz="1600" dirty="0" smtClean="0"/>
              <a:t>Field centres &amp; visitor centres</a:t>
            </a:r>
          </a:p>
          <a:p>
            <a:pPr algn="ctr"/>
            <a:r>
              <a:rPr lang="en-GB" sz="1600" dirty="0" smtClean="0"/>
              <a:t>Accessibility (roads, foot paths, etc.)</a:t>
            </a:r>
          </a:p>
          <a:p>
            <a:pPr algn="ctr"/>
            <a:r>
              <a:rPr lang="en-GB" sz="1600" dirty="0" smtClean="0"/>
              <a:t>Nearest A&amp;E Department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2" y="4784568"/>
            <a:ext cx="1944216" cy="1952960"/>
          </a:xfrm>
          <a:prstGeom prst="ellipse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2064579"/>
            <a:ext cx="2520280" cy="251271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6216" y="1843511"/>
            <a:ext cx="2280604" cy="2301401"/>
          </a:xfrm>
          <a:prstGeom prst="ellipse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4077072"/>
            <a:ext cx="2592288" cy="2562882"/>
          </a:xfrm>
          <a:prstGeom prst="ellipse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3717031"/>
            <a:ext cx="2160240" cy="2163431"/>
          </a:xfrm>
          <a:prstGeom prst="ellipse">
            <a:avLst/>
          </a:prstGeom>
        </p:spPr>
      </p:pic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Pre-Fieldwork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Logistical Planning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467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sz="3200" kern="0" dirty="0" smtClean="0">
                <a:solidFill>
                  <a:schemeClr val="bg1"/>
                </a:solidFill>
              </a:rPr>
              <a:t>Products of an evolving planet</a:t>
            </a:r>
            <a:endParaRPr lang="en-GB" altLang="en-US" sz="3200" kern="0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1476000" y="2988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GB" altLang="en-US" sz="2500" dirty="0" smtClean="0">
                <a:solidFill>
                  <a:schemeClr val="bg1"/>
                </a:solidFill>
              </a:rPr>
              <a:t>Comparative Study of River Regimes </a:t>
            </a:r>
            <a:r>
              <a:rPr lang="en-GB" altLang="en-US" sz="2000" dirty="0" smtClean="0">
                <a:solidFill>
                  <a:schemeClr val="bg1"/>
                </a:solidFill>
              </a:rPr>
              <a:t>Pre-Fieldwork Activities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191683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Risk Assessment</a:t>
            </a:r>
          </a:p>
        </p:txBody>
      </p:sp>
      <p:sp>
        <p:nvSpPr>
          <p:cNvPr id="2" name="Rectangle 1"/>
          <p:cNvSpPr/>
          <p:nvPr/>
        </p:nvSpPr>
        <p:spPr>
          <a:xfrm>
            <a:off x="179512" y="6012576"/>
            <a:ext cx="5853204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u="sng" dirty="0" smtClean="0">
                <a:hlinkClick r:id="rId5"/>
              </a:rPr>
              <a:t>https</a:t>
            </a:r>
            <a:r>
              <a:rPr lang="en-GB" sz="1600" u="sng" dirty="0">
                <a:hlinkClick r:id="rId5"/>
              </a:rPr>
              <a:t>://www.rgs.org/in-the-field/fieldwork-in-schools/fieldwork-safety-and-planning/risk-assessments/</a:t>
            </a:r>
            <a:r>
              <a:rPr lang="en-GB" sz="1600" dirty="0"/>
              <a:t> </a:t>
            </a:r>
          </a:p>
        </p:txBody>
      </p:sp>
      <p:sp>
        <p:nvSpPr>
          <p:cNvPr id="13" name="Rectangle 7"/>
          <p:cNvSpPr txBox="1">
            <a:spLocks noChangeArrowheads="1"/>
          </p:cNvSpPr>
          <p:nvPr/>
        </p:nvSpPr>
        <p:spPr bwMode="auto">
          <a:xfrm>
            <a:off x="144016" y="3078252"/>
            <a:ext cx="255577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GB" sz="1400" dirty="0" smtClean="0"/>
              <a:t>Working in/near water</a:t>
            </a:r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r>
              <a:rPr lang="en-GB" sz="1400" dirty="0" smtClean="0"/>
              <a:t>Uneven / unstable ground</a:t>
            </a:r>
          </a:p>
          <a:p>
            <a:pPr marL="0" indent="0" algn="ctr">
              <a:buNone/>
            </a:pPr>
            <a:endParaRPr lang="en-GB" sz="700" dirty="0" smtClean="0"/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r>
              <a:rPr lang="en-GB" sz="1400" dirty="0" smtClean="0"/>
              <a:t>Biological hazards (insects, Giant Hogweed, etc.).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249289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B70005"/>
                </a:solidFill>
              </a:rPr>
              <a:t>	</a:t>
            </a:r>
            <a:r>
              <a:rPr lang="en-GB" sz="1600" b="1" dirty="0" smtClean="0">
                <a:solidFill>
                  <a:srgbClr val="B70005"/>
                </a:solidFill>
              </a:rPr>
              <a:t>Hazard			        Control Measures 		         Residual Risk</a:t>
            </a:r>
          </a:p>
        </p:txBody>
      </p:sp>
      <p:sp>
        <p:nvSpPr>
          <p:cNvPr id="17" name="Rectangle 7"/>
          <p:cNvSpPr txBox="1">
            <a:spLocks noChangeArrowheads="1"/>
          </p:cNvSpPr>
          <p:nvPr/>
        </p:nvSpPr>
        <p:spPr bwMode="auto">
          <a:xfrm>
            <a:off x="3059832" y="3078252"/>
            <a:ext cx="3096344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GB" sz="1400" dirty="0" smtClean="0"/>
              <a:t>Assessment of flow conditions; work in groups, avoid loose clothing, always walk downstream, take small steps </a:t>
            </a:r>
            <a:r>
              <a:rPr lang="mr-IN" sz="1400" dirty="0" smtClean="0"/>
              <a:t>……</a:t>
            </a:r>
            <a:r>
              <a:rPr lang="en-GB" sz="1400" dirty="0" smtClean="0"/>
              <a:t>. etc.</a:t>
            </a:r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r>
              <a:rPr lang="en-GB" sz="1400" dirty="0" smtClean="0"/>
              <a:t>Keep to flat areas; walk with care; </a:t>
            </a:r>
            <a:r>
              <a:rPr lang="mr-IN" sz="1400" dirty="0" smtClean="0"/>
              <a:t>……</a:t>
            </a:r>
            <a:r>
              <a:rPr lang="en-GB" sz="1400" dirty="0" smtClean="0"/>
              <a:t>. etc.</a:t>
            </a:r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r>
              <a:rPr lang="en-GB" sz="1400" dirty="0" smtClean="0"/>
              <a:t>Insect repellent; stay away from undergrowth; </a:t>
            </a:r>
            <a:r>
              <a:rPr lang="mr-IN" sz="1400" dirty="0" smtClean="0"/>
              <a:t>…</a:t>
            </a:r>
            <a:r>
              <a:rPr lang="en-GB" sz="1400" dirty="0" smtClean="0"/>
              <a:t>.. </a:t>
            </a:r>
            <a:r>
              <a:rPr lang="en-GB" sz="1400" dirty="0"/>
              <a:t>e</a:t>
            </a:r>
            <a:r>
              <a:rPr lang="en-GB" sz="1400" dirty="0" smtClean="0"/>
              <a:t>tc.</a:t>
            </a:r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6372200" y="3150260"/>
            <a:ext cx="255577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GB" sz="1400" dirty="0" smtClean="0"/>
              <a:t>MEDIUM</a:t>
            </a:r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r>
              <a:rPr lang="en-GB" sz="1400" dirty="0" smtClean="0"/>
              <a:t>LOW</a:t>
            </a:r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endParaRPr lang="en-GB" sz="700" dirty="0"/>
          </a:p>
          <a:p>
            <a:pPr marL="0" indent="0" algn="ctr">
              <a:buNone/>
            </a:pPr>
            <a:endParaRPr lang="en-GB" sz="1400" dirty="0" smtClean="0"/>
          </a:p>
          <a:p>
            <a:pPr marL="0" indent="0" algn="ctr">
              <a:buNone/>
            </a:pPr>
            <a:r>
              <a:rPr lang="en-GB" sz="1400" dirty="0" smtClean="0"/>
              <a:t>LOW</a:t>
            </a: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Pre-Fieldwork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Logistical Planning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937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79512" y="3212976"/>
            <a:ext cx="4932040" cy="1980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u="sng" dirty="0">
                <a:latin typeface="Helvetica"/>
                <a:cs typeface="Helvetica"/>
                <a:hlinkClick r:id="rId5"/>
              </a:rPr>
              <a:t>https://www.rgs.org/schools/teaching-resources/a-student-guide-to-the-a-level-independent-investi/</a:t>
            </a:r>
            <a:r>
              <a:rPr lang="en-GB" sz="1600" dirty="0">
                <a:latin typeface="Helvetica"/>
                <a:cs typeface="Helvetica"/>
              </a:rPr>
              <a:t> </a:t>
            </a:r>
            <a:endParaRPr lang="en-GB" sz="1600" dirty="0" smtClean="0">
              <a:latin typeface="Helvetica"/>
              <a:cs typeface="Helvetica"/>
            </a:endParaRPr>
          </a:p>
          <a:p>
            <a:pPr algn="ctr"/>
            <a:endParaRPr lang="en-GB" sz="1600" baseline="30000" dirty="0">
              <a:latin typeface="Helvetica"/>
              <a:cs typeface="Helvetica"/>
            </a:endParaRPr>
          </a:p>
          <a:p>
            <a:pPr algn="ctr"/>
            <a:r>
              <a:rPr lang="en-GB" sz="1600" u="sng" dirty="0">
                <a:latin typeface="Helvetica"/>
                <a:cs typeface="Helvetica"/>
                <a:hlinkClick r:id="rId6"/>
              </a:rPr>
              <a:t>https://www.rgs.org/schools/teaching-resources/rivers-(2)/</a:t>
            </a:r>
            <a:r>
              <a:rPr lang="en-GB" sz="1600" dirty="0">
                <a:latin typeface="Helvetica"/>
                <a:cs typeface="Helvetica"/>
              </a:rPr>
              <a:t> </a:t>
            </a:r>
            <a:endParaRPr lang="en-GB" sz="1600" dirty="0" smtClean="0">
              <a:latin typeface="Helvetica"/>
              <a:cs typeface="Helvetica"/>
            </a:endParaRPr>
          </a:p>
          <a:p>
            <a:pPr algn="ctr"/>
            <a:endParaRPr lang="en-GB" sz="1600" dirty="0">
              <a:latin typeface="Helvetica"/>
              <a:cs typeface="Helvetica"/>
            </a:endParaRPr>
          </a:p>
          <a:p>
            <a:pPr algn="ctr"/>
            <a:r>
              <a:rPr lang="en-GB" sz="1600" u="sng" dirty="0">
                <a:latin typeface="Helvetica"/>
                <a:cs typeface="Helvetica"/>
                <a:hlinkClick r:id="rId7"/>
              </a:rPr>
              <a:t>https://www.rgs.org/schools/teaching-resources/gcse-river-landscapes/</a:t>
            </a:r>
            <a:r>
              <a:rPr lang="en-GB" sz="1600" dirty="0">
                <a:latin typeface="Helvetica"/>
                <a:cs typeface="Helvetica"/>
              </a:rPr>
              <a:t> </a:t>
            </a:r>
            <a:endParaRPr lang="en-US" sz="1600" dirty="0">
              <a:latin typeface="Helvetica"/>
              <a:cs typeface="Helvetica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Pre-Fieldwork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Logistical Planning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8032" y="2564904"/>
            <a:ext cx="471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Other Resources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636" y="1988840"/>
            <a:ext cx="3789040" cy="3789040"/>
          </a:xfrm>
          <a:prstGeom prst="ellipse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275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sz="3200" kern="0" dirty="0" smtClean="0">
                <a:solidFill>
                  <a:schemeClr val="bg1"/>
                </a:solidFill>
              </a:rPr>
              <a:t>Products of an evolving planet</a:t>
            </a:r>
            <a:endParaRPr lang="en-GB" altLang="en-US" sz="3200" kern="0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1476000" y="2988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GB" altLang="en-US" sz="2500" dirty="0" smtClean="0">
                <a:solidFill>
                  <a:schemeClr val="bg1"/>
                </a:solidFill>
              </a:rPr>
              <a:t>Comparative Study of River Regimes </a:t>
            </a:r>
            <a:r>
              <a:rPr lang="en-GB" altLang="en-US" sz="2000" dirty="0" smtClean="0">
                <a:solidFill>
                  <a:schemeClr val="bg1"/>
                </a:solidFill>
              </a:rPr>
              <a:t>Data Collection Technique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Field Notebook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1988840"/>
            <a:ext cx="29878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Critical fieldwork aspect</a:t>
            </a:r>
            <a:endParaRPr lang="en-GB" sz="1600" b="1" dirty="0">
              <a:solidFill>
                <a:srgbClr val="B70005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2492896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For professionals, field notebook can be a legal document</a:t>
            </a:r>
            <a:endParaRPr lang="en-GB" sz="1600" b="1" dirty="0">
              <a:solidFill>
                <a:srgbClr val="B70005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44616" y="1988840"/>
            <a:ext cx="3563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Record of sites, activities, &amp; data</a:t>
            </a:r>
            <a:endParaRPr lang="en-GB" sz="1600" b="1" dirty="0">
              <a:solidFill>
                <a:srgbClr val="B70005"/>
              </a:solidFill>
            </a:endParaRPr>
          </a:p>
        </p:txBody>
      </p:sp>
      <p:sp>
        <p:nvSpPr>
          <p:cNvPr id="17" name="Rectangle 7"/>
          <p:cNvSpPr txBox="1">
            <a:spLocks noChangeArrowheads="1"/>
          </p:cNvSpPr>
          <p:nvPr/>
        </p:nvSpPr>
        <p:spPr bwMode="auto">
          <a:xfrm>
            <a:off x="0" y="3140968"/>
            <a:ext cx="914400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Date, time, weather conditions, investigator mood</a:t>
            </a:r>
          </a:p>
          <a:p>
            <a:pPr algn="ctr"/>
            <a:r>
              <a:rPr lang="en-GB" sz="1600" dirty="0" smtClean="0"/>
              <a:t>Name of field site, GPS waypoint name, co-ordinates</a:t>
            </a:r>
          </a:p>
          <a:p>
            <a:pPr algn="ctr"/>
            <a:r>
              <a:rPr lang="en-GB" sz="1600" dirty="0" smtClean="0"/>
              <a:t>Brief site description (e.g., land use, human infrastructure, natural features &amp; processes, vegetation, other relevant observations)</a:t>
            </a:r>
          </a:p>
          <a:p>
            <a:pPr algn="ctr"/>
            <a:r>
              <a:rPr lang="en-GB" sz="1600" dirty="0" smtClean="0"/>
              <a:t>River conditions (e.g., qualitative assessment of water level, flow rate, types of river bank, channelisation, etc.)</a:t>
            </a:r>
          </a:p>
          <a:p>
            <a:pPr algn="ctr"/>
            <a:r>
              <a:rPr lang="en-GB" sz="1600" dirty="0" smtClean="0"/>
              <a:t>Site sketch</a:t>
            </a:r>
          </a:p>
          <a:p>
            <a:pPr algn="ctr"/>
            <a:r>
              <a:rPr lang="en-GB" sz="1600" dirty="0" smtClean="0"/>
              <a:t>Record of methods &amp; collected data</a:t>
            </a:r>
          </a:p>
          <a:p>
            <a:pPr algn="ctr"/>
            <a:r>
              <a:rPr lang="en-GB" sz="1600" dirty="0" smtClean="0"/>
              <a:t>Where possible: catchment rainfall data from 1, 12, and 24 hours prior to site visit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023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sz="3200" kern="0" dirty="0" smtClean="0">
                <a:solidFill>
                  <a:schemeClr val="bg1"/>
                </a:solidFill>
              </a:rPr>
              <a:t>Products of an evolving planet</a:t>
            </a:r>
            <a:endParaRPr lang="en-GB" altLang="en-US" sz="3200" kern="0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1476000" y="2988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GB" altLang="en-US" sz="2500" dirty="0" smtClean="0">
                <a:solidFill>
                  <a:schemeClr val="bg1"/>
                </a:solidFill>
              </a:rPr>
              <a:t>Comparative Study of River Regimes </a:t>
            </a:r>
            <a:r>
              <a:rPr lang="en-GB" altLang="en-US" sz="2000" dirty="0" smtClean="0">
                <a:solidFill>
                  <a:schemeClr val="bg1"/>
                </a:solidFill>
              </a:rPr>
              <a:t>Data Collection Technique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2080" y="2139775"/>
            <a:ext cx="3384376" cy="3384376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2" name="Picture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3302558"/>
            <a:ext cx="3352485" cy="3352485"/>
          </a:xfrm>
          <a:prstGeom prst="ellipse">
            <a:avLst/>
          </a:prstGeom>
          <a:noFill/>
          <a:ln w="3175">
            <a:solidFill>
              <a:schemeClr val="accent4">
                <a:lumMod val="65000"/>
                <a:lumOff val="35000"/>
              </a:schemeClr>
            </a:solidFill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Field Notebook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1520" y="1988840"/>
            <a:ext cx="5148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Site Sketch Good Practice</a:t>
            </a:r>
            <a:endParaRPr lang="en-GB" b="1" dirty="0">
              <a:solidFill>
                <a:srgbClr val="01415B"/>
              </a:solidFill>
            </a:endParaRPr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144016" y="2420888"/>
            <a:ext cx="5076056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Include major features</a:t>
            </a:r>
          </a:p>
          <a:p>
            <a:pPr algn="ctr"/>
            <a:r>
              <a:rPr lang="en-GB" sz="1600" dirty="0"/>
              <a:t>S</a:t>
            </a:r>
            <a:r>
              <a:rPr lang="en-GB" sz="1600" dirty="0" smtClean="0"/>
              <a:t>ense of scale and spatial distribution of features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36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Introduction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5536" y="1988840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Features that characterise the form and flow of a river</a:t>
            </a:r>
            <a:endParaRPr lang="en-GB" b="1" dirty="0">
              <a:solidFill>
                <a:srgbClr val="01415B"/>
              </a:solidFill>
            </a:endParaRP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0" y="5157192"/>
            <a:ext cx="3635896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Cross</a:t>
            </a:r>
            <a:r>
              <a:rPr lang="en-GB" sz="1600" dirty="0"/>
              <a:t>-sectional area</a:t>
            </a:r>
          </a:p>
          <a:p>
            <a:pPr algn="ctr"/>
            <a:r>
              <a:rPr lang="en-GB" sz="1600" dirty="0"/>
              <a:t>Hydraulic </a:t>
            </a:r>
            <a:r>
              <a:rPr lang="en-GB" sz="1600" dirty="0" smtClean="0"/>
              <a:t>radius</a:t>
            </a:r>
          </a:p>
          <a:p>
            <a:pPr algn="ctr"/>
            <a:r>
              <a:rPr lang="en-GB" sz="1600" dirty="0" smtClean="0"/>
              <a:t>Wetted perimeter</a:t>
            </a:r>
          </a:p>
          <a:p>
            <a:pPr algn="ctr"/>
            <a:r>
              <a:rPr lang="en-GB" sz="1600" dirty="0" smtClean="0"/>
              <a:t>Discharge</a:t>
            </a:r>
          </a:p>
          <a:p>
            <a:pPr algn="ctr"/>
            <a:endParaRPr lang="en-GB" sz="1600" dirty="0" smtClean="0"/>
          </a:p>
          <a:p>
            <a:pPr algn="ctr"/>
            <a:endParaRPr lang="en-GB" sz="1600" dirty="0" smtClean="0"/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-26785" y="3068960"/>
            <a:ext cx="4104456" cy="1287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Gradient</a:t>
            </a:r>
          </a:p>
          <a:p>
            <a:pPr algn="ctr"/>
            <a:r>
              <a:rPr lang="en-GB" sz="1600" dirty="0" smtClean="0"/>
              <a:t>River width</a:t>
            </a:r>
          </a:p>
          <a:p>
            <a:pPr algn="ctr"/>
            <a:r>
              <a:rPr lang="en-GB" sz="1600" dirty="0" smtClean="0"/>
              <a:t>River depth</a:t>
            </a:r>
          </a:p>
          <a:p>
            <a:pPr algn="ctr"/>
            <a:r>
              <a:rPr lang="en-GB" sz="1600" dirty="0" smtClean="0"/>
              <a:t>Flow velocity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95536" y="2708920"/>
            <a:ext cx="33123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Measured </a:t>
            </a:r>
            <a:r>
              <a:rPr lang="en-GB" sz="1600" b="1" i="1" dirty="0" smtClean="0">
                <a:solidFill>
                  <a:srgbClr val="B70005"/>
                </a:solidFill>
              </a:rPr>
              <a:t>In Situ</a:t>
            </a:r>
            <a:endParaRPr lang="en-GB" sz="1600" b="1" i="1" dirty="0">
              <a:solidFill>
                <a:srgbClr val="B70005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23528" y="4653136"/>
            <a:ext cx="33123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Calculated From Field Data</a:t>
            </a:r>
            <a:endParaRPr lang="en-GB" sz="1600" b="1" i="1" dirty="0">
              <a:solidFill>
                <a:srgbClr val="B70005"/>
              </a:solidFill>
            </a:endParaRPr>
          </a:p>
        </p:txBody>
      </p:sp>
      <p:pic>
        <p:nvPicPr>
          <p:cNvPr id="21" name="Picture 2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46796" y="3717032"/>
            <a:ext cx="2600787" cy="2592288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3" name="Picture 2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555" y="2492896"/>
            <a:ext cx="3015418" cy="3015418"/>
          </a:xfrm>
          <a:prstGeom prst="ellipse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884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sz="3200" kern="0" dirty="0" smtClean="0">
                <a:solidFill>
                  <a:schemeClr val="bg1"/>
                </a:solidFill>
              </a:rPr>
              <a:t>Products of an evolving planet</a:t>
            </a:r>
            <a:endParaRPr lang="en-GB" altLang="en-US" sz="3200" kern="0" dirty="0">
              <a:solidFill>
                <a:schemeClr val="bg1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" t="8691" r="2258" b="4198"/>
          <a:stretch/>
        </p:blipFill>
        <p:spPr>
          <a:xfrm>
            <a:off x="1016000" y="5178778"/>
            <a:ext cx="4233334" cy="1580444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545" y="3284984"/>
            <a:ext cx="2430792" cy="2428263"/>
          </a:xfrm>
          <a:prstGeom prst="ellipse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Gradient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184482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What is Measured?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5" name="Rectangle 7"/>
          <p:cNvSpPr txBox="1">
            <a:spLocks noChangeArrowheads="1"/>
          </p:cNvSpPr>
          <p:nvPr/>
        </p:nvSpPr>
        <p:spPr bwMode="auto">
          <a:xfrm>
            <a:off x="35496" y="2204864"/>
            <a:ext cx="9108504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Slope down which river is flowing</a:t>
            </a:r>
          </a:p>
          <a:p>
            <a:pPr algn="ctr"/>
            <a:r>
              <a:rPr lang="en-GB" sz="1600" dirty="0" smtClean="0"/>
              <a:t>Controlling factor in river morphology and flow regime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47664" y="5013176"/>
            <a:ext cx="2232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Gradient = </a:t>
            </a:r>
            <a:r>
              <a:rPr lang="en-GB" sz="1600" b="1" i="1" dirty="0">
                <a:solidFill>
                  <a:srgbClr val="B70005"/>
                </a:solidFill>
              </a:rPr>
              <a:t>Δh</a:t>
            </a:r>
            <a:r>
              <a:rPr lang="en-GB" sz="1600" b="1" dirty="0">
                <a:solidFill>
                  <a:srgbClr val="B70005"/>
                </a:solidFill>
              </a:rPr>
              <a:t> /</a:t>
            </a:r>
            <a:r>
              <a:rPr lang="en-GB" sz="1600" b="1" i="1" dirty="0">
                <a:solidFill>
                  <a:srgbClr val="B70005"/>
                </a:solidFill>
              </a:rPr>
              <a:t>d</a:t>
            </a:r>
            <a:r>
              <a:rPr lang="en-GB" sz="1600" b="1" dirty="0" smtClean="0">
                <a:solidFill>
                  <a:srgbClr val="B70005"/>
                </a:solidFill>
              </a:rPr>
              <a:t> </a:t>
            </a:r>
            <a:endParaRPr lang="en-GB" sz="1600" b="1" i="1" dirty="0">
              <a:solidFill>
                <a:srgbClr val="B70005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2852936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B70005"/>
                </a:solidFill>
              </a:rPr>
              <a:t>D</a:t>
            </a:r>
            <a:r>
              <a:rPr lang="en-GB" sz="1600" b="1" dirty="0" smtClean="0">
                <a:solidFill>
                  <a:srgbClr val="B70005"/>
                </a:solidFill>
              </a:rPr>
              <a:t>ifference in height between two sites divided by the distance between those sites</a:t>
            </a:r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395536" y="3284984"/>
            <a:ext cx="475252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Place measuring poles a known distance apart (one upstream, one downstream with the direct line-of-sight perpendicular to flow)</a:t>
            </a:r>
          </a:p>
          <a:p>
            <a:pPr algn="ctr"/>
            <a:r>
              <a:rPr lang="en-GB" sz="1600" dirty="0" smtClean="0"/>
              <a:t>Take angle between matching height horizons using a clinometer</a:t>
            </a:r>
          </a:p>
          <a:p>
            <a:pPr algn="ctr"/>
            <a:r>
              <a:rPr lang="en-GB" sz="1600" dirty="0" smtClean="0"/>
              <a:t>Calculate gradient from equation: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75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787861"/>
            <a:ext cx="2520280" cy="2520280"/>
          </a:xfrm>
          <a:prstGeom prst="ellipse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796574"/>
            <a:ext cx="2068285" cy="2070227"/>
          </a:xfrm>
          <a:prstGeom prst="ellipse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Gradient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47664" y="2060848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Site Requirements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47664" y="3501008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Equipment &amp; Costs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87624" y="4941168"/>
            <a:ext cx="39829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Data Resolution Needs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0" y="2492896"/>
            <a:ext cx="5724128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Ideal: direct access to river channel</a:t>
            </a:r>
          </a:p>
          <a:p>
            <a:pPr algn="ctr"/>
            <a:r>
              <a:rPr lang="en-GB" sz="1600" dirty="0" smtClean="0"/>
              <a:t>Non-ideal (e.g., high flow conditions): access to riverbank</a:t>
            </a:r>
          </a:p>
        </p:txBody>
      </p:sp>
      <p:sp>
        <p:nvSpPr>
          <p:cNvPr id="17" name="Rectangle 7"/>
          <p:cNvSpPr txBox="1">
            <a:spLocks noChangeArrowheads="1"/>
          </p:cNvSpPr>
          <p:nvPr/>
        </p:nvSpPr>
        <p:spPr bwMode="auto">
          <a:xfrm>
            <a:off x="0" y="3933056"/>
            <a:ext cx="6228184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Surveying poles (moderate cost) or metre rulers (low cost)</a:t>
            </a:r>
          </a:p>
          <a:p>
            <a:pPr algn="ctr"/>
            <a:r>
              <a:rPr lang="en-GB" sz="1600" dirty="0" smtClean="0"/>
              <a:t>Clinometer: home-made, smartphone app, plastic (all low cost)</a:t>
            </a:r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-10255" y="5445224"/>
            <a:ext cx="640769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Collect data for at least 3–5 locations across width of the river</a:t>
            </a:r>
          </a:p>
          <a:p>
            <a:pPr algn="ctr"/>
            <a:r>
              <a:rPr lang="en-GB" sz="1600" dirty="0" smtClean="0"/>
              <a:t>Calculate an average (mean or median) value</a:t>
            </a:r>
          </a:p>
          <a:p>
            <a:pPr algn="ctr"/>
            <a:r>
              <a:rPr lang="en-GB" sz="1600" dirty="0" smtClean="0"/>
              <a:t>Calculate data spread (e.g., standard deviation)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884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9635" y="1988840"/>
            <a:ext cx="3813283" cy="3813283"/>
          </a:xfrm>
          <a:prstGeom prst="ellipse">
            <a:avLst/>
          </a:prstGeom>
          <a:noFill/>
          <a:ln>
            <a:noFill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Gradient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512" y="2564904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Professional Measurement Techniques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3" name="Rectangle 7"/>
          <p:cNvSpPr txBox="1">
            <a:spLocks noChangeArrowheads="1"/>
          </p:cNvSpPr>
          <p:nvPr/>
        </p:nvSpPr>
        <p:spPr bwMode="auto">
          <a:xfrm>
            <a:off x="21523" y="3356992"/>
            <a:ext cx="5076056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Surveying poles &amp; clinometers</a:t>
            </a:r>
          </a:p>
          <a:p>
            <a:pPr algn="ctr"/>
            <a:r>
              <a:rPr lang="en-GB" sz="1600" dirty="0" smtClean="0"/>
              <a:t>Theodolites and laser-based equipment</a:t>
            </a:r>
          </a:p>
          <a:p>
            <a:pPr algn="ctr"/>
            <a:r>
              <a:rPr lang="en-GB" sz="1600" dirty="0" smtClean="0"/>
              <a:t>LiDAR data</a:t>
            </a:r>
          </a:p>
          <a:p>
            <a:pPr algn="ctr"/>
            <a:r>
              <a:rPr lang="en-GB" sz="1600" dirty="0" smtClean="0"/>
              <a:t>Digital Elevation Models (DEMs) derived from aerial &amp; satellite images</a:t>
            </a:r>
          </a:p>
          <a:p>
            <a:pPr algn="ctr"/>
            <a:endParaRPr lang="en-GB" sz="1600" dirty="0" smtClean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884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1476000" y="2988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Background &amp; Introduction</a:t>
            </a:r>
            <a:endParaRPr lang="en-GB" altLang="en-US" sz="2500" b="1" dirty="0">
              <a:solidFill>
                <a:schemeClr val="bg1"/>
              </a:solidFill>
            </a:endParaRPr>
          </a:p>
        </p:txBody>
      </p:sp>
      <p:sp>
        <p:nvSpPr>
          <p:cNvPr id="36" name="Rectangle 7"/>
          <p:cNvSpPr txBox="1">
            <a:spLocks noChangeArrowheads="1"/>
          </p:cNvSpPr>
          <p:nvPr/>
        </p:nvSpPr>
        <p:spPr bwMode="auto">
          <a:xfrm>
            <a:off x="0" y="2564904"/>
            <a:ext cx="914400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Geotechnical engineers: engineering (e.g., bridges, anti-flood infrastructure) may </a:t>
            </a:r>
            <a:r>
              <a:rPr lang="en-GB" sz="1600" dirty="0"/>
              <a:t>impact </a:t>
            </a:r>
            <a:r>
              <a:rPr lang="en-GB" sz="1600" dirty="0" smtClean="0"/>
              <a:t>flow </a:t>
            </a:r>
          </a:p>
          <a:p>
            <a:pPr algn="ctr"/>
            <a:r>
              <a:rPr lang="en-GB" sz="1600" dirty="0" smtClean="0"/>
              <a:t>Hazard managers: flood </a:t>
            </a:r>
            <a:r>
              <a:rPr lang="en-GB" sz="1600" dirty="0"/>
              <a:t>hazard </a:t>
            </a:r>
            <a:r>
              <a:rPr lang="en-GB" sz="1600" dirty="0" smtClean="0"/>
              <a:t>management</a:t>
            </a:r>
          </a:p>
          <a:p>
            <a:pPr algn="ctr"/>
            <a:r>
              <a:rPr lang="en-GB" sz="1600" dirty="0" smtClean="0"/>
              <a:t>Environmental consultants: contamination </a:t>
            </a:r>
            <a:r>
              <a:rPr lang="en-GB" sz="1600" dirty="0"/>
              <a:t>from industrial sites within the </a:t>
            </a:r>
            <a:r>
              <a:rPr lang="en-GB" sz="1600" dirty="0" smtClean="0"/>
              <a:t>catchment</a:t>
            </a:r>
          </a:p>
        </p:txBody>
      </p:sp>
      <p:sp>
        <p:nvSpPr>
          <p:cNvPr id="37" name="Rectangle 36"/>
          <p:cNvSpPr/>
          <p:nvPr/>
        </p:nvSpPr>
        <p:spPr>
          <a:xfrm>
            <a:off x="0" y="206084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01415B"/>
                </a:solidFill>
              </a:rPr>
              <a:t>Understanding </a:t>
            </a:r>
            <a:r>
              <a:rPr lang="en-GB" b="1" dirty="0" smtClean="0">
                <a:solidFill>
                  <a:srgbClr val="01415B"/>
                </a:solidFill>
              </a:rPr>
              <a:t>multi-scale river </a:t>
            </a:r>
            <a:r>
              <a:rPr lang="en-GB" b="1" dirty="0">
                <a:solidFill>
                  <a:srgbClr val="01415B"/>
                </a:solidFill>
              </a:rPr>
              <a:t>processes </a:t>
            </a:r>
            <a:r>
              <a:rPr lang="en-GB" b="1" dirty="0" smtClean="0">
                <a:solidFill>
                  <a:srgbClr val="01415B"/>
                </a:solidFill>
              </a:rPr>
              <a:t>is critical </a:t>
            </a:r>
            <a:r>
              <a:rPr lang="en-GB" b="1" dirty="0">
                <a:solidFill>
                  <a:srgbClr val="01415B"/>
                </a:solidFill>
              </a:rPr>
              <a:t>for many </a:t>
            </a:r>
            <a:r>
              <a:rPr lang="en-GB" b="1" dirty="0" smtClean="0">
                <a:solidFill>
                  <a:srgbClr val="01415B"/>
                </a:solidFill>
              </a:rPr>
              <a:t>professionals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51520" y="5364504"/>
            <a:ext cx="413891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Upstream </a:t>
            </a:r>
            <a:r>
              <a:rPr lang="en-GB" sz="1600" b="1" dirty="0">
                <a:solidFill>
                  <a:srgbClr val="B70005"/>
                </a:solidFill>
              </a:rPr>
              <a:t>intervention can have significant impact downstream</a:t>
            </a:r>
            <a:endParaRPr lang="en-GB" sz="1600" b="1" i="1" dirty="0">
              <a:solidFill>
                <a:srgbClr val="B70005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716016" y="5364504"/>
            <a:ext cx="421196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B70005"/>
                </a:solidFill>
              </a:rPr>
              <a:t>S</a:t>
            </a:r>
            <a:r>
              <a:rPr lang="en-GB" sz="1600" b="1" dirty="0" smtClean="0">
                <a:solidFill>
                  <a:srgbClr val="B70005"/>
                </a:solidFill>
              </a:rPr>
              <a:t>urveys </a:t>
            </a:r>
            <a:r>
              <a:rPr lang="en-GB" sz="1600" b="1" dirty="0">
                <a:solidFill>
                  <a:srgbClr val="B70005"/>
                </a:solidFill>
              </a:rPr>
              <a:t>require comparative data from sites along the watercourse. </a:t>
            </a:r>
          </a:p>
        </p:txBody>
      </p:sp>
      <p:pic>
        <p:nvPicPr>
          <p:cNvPr id="2050" name="Picture 20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576065"/>
            <a:ext cx="1722093" cy="1722093"/>
          </a:xfrm>
          <a:prstGeom prst="ellipse">
            <a:avLst/>
          </a:prstGeom>
        </p:spPr>
      </p:pic>
      <p:pic>
        <p:nvPicPr>
          <p:cNvPr id="2051" name="Picture 20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574221"/>
            <a:ext cx="1728192" cy="1728192"/>
          </a:xfrm>
          <a:prstGeom prst="ellipse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576555"/>
            <a:ext cx="1720921" cy="1720921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sz="3200" kern="0" dirty="0" smtClean="0">
                <a:solidFill>
                  <a:schemeClr val="bg1"/>
                </a:solidFill>
              </a:rPr>
              <a:t>Products of an evolving planet</a:t>
            </a:r>
            <a:endParaRPr lang="en-GB" altLang="en-US" sz="3200" kern="0" dirty="0">
              <a:solidFill>
                <a:schemeClr val="bg1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River Width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79104" y="1844824"/>
            <a:ext cx="4140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What is Measured?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5" name="Rectangle 7"/>
          <p:cNvSpPr txBox="1">
            <a:spLocks noChangeArrowheads="1"/>
          </p:cNvSpPr>
          <p:nvPr/>
        </p:nvSpPr>
        <p:spPr bwMode="auto">
          <a:xfrm>
            <a:off x="35496" y="2276872"/>
            <a:ext cx="5400600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Distance across flowing water perpendicular to flow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2636912"/>
            <a:ext cx="60121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B70005"/>
                </a:solidFill>
              </a:rPr>
              <a:t>a</a:t>
            </a:r>
            <a:r>
              <a:rPr lang="en-GB" sz="1600" b="1" dirty="0" smtClean="0">
                <a:solidFill>
                  <a:srgbClr val="B70005"/>
                </a:solidFill>
              </a:rPr>
              <a:t>nd/or</a:t>
            </a:r>
          </a:p>
        </p:txBody>
      </p:sp>
      <p:pic>
        <p:nvPicPr>
          <p:cNvPr id="20" name="Picture 1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512" y="1988840"/>
            <a:ext cx="2943623" cy="2943623"/>
          </a:xfrm>
          <a:prstGeom prst="ellipse">
            <a:avLst/>
          </a:prstGeom>
        </p:spPr>
      </p:pic>
      <p:sp>
        <p:nvSpPr>
          <p:cNvPr id="22" name="Rectangle 7"/>
          <p:cNvSpPr txBox="1">
            <a:spLocks noChangeArrowheads="1"/>
          </p:cNvSpPr>
          <p:nvPr/>
        </p:nvSpPr>
        <p:spPr bwMode="auto">
          <a:xfrm>
            <a:off x="17016" y="2996952"/>
            <a:ext cx="5275064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Distance from one bank to the other (including areas of dry river bank and active flow)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3717032"/>
            <a:ext cx="6372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Measured </a:t>
            </a:r>
            <a:r>
              <a:rPr lang="en-GB" sz="1600" b="1" i="1" dirty="0" smtClean="0">
                <a:solidFill>
                  <a:srgbClr val="B70005"/>
                </a:solidFill>
              </a:rPr>
              <a:t>In Situ</a:t>
            </a:r>
            <a:endParaRPr lang="en-GB" sz="1600" b="1" dirty="0" smtClean="0">
              <a:solidFill>
                <a:srgbClr val="B70005"/>
              </a:solidFill>
            </a:endParaRPr>
          </a:p>
        </p:txBody>
      </p:sp>
      <p:sp>
        <p:nvSpPr>
          <p:cNvPr id="24" name="Rectangle 7"/>
          <p:cNvSpPr txBox="1">
            <a:spLocks noChangeArrowheads="1"/>
          </p:cNvSpPr>
          <p:nvPr/>
        </p:nvSpPr>
        <p:spPr bwMode="auto">
          <a:xfrm>
            <a:off x="0" y="4005064"/>
            <a:ext cx="6516216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/>
              <a:t>L</a:t>
            </a:r>
            <a:r>
              <a:rPr lang="en-GB" sz="1600" dirty="0" smtClean="0"/>
              <a:t>ength of tape measure stretched one side to the other </a:t>
            </a:r>
          </a:p>
          <a:p>
            <a:pPr algn="ctr"/>
            <a:r>
              <a:rPr lang="en-GB" sz="1600" dirty="0" smtClean="0"/>
              <a:t>Ideally, hold ~20 cm above water surface</a:t>
            </a:r>
          </a:p>
          <a:p>
            <a:pPr algn="ctr"/>
            <a:r>
              <a:rPr lang="en-GB" sz="1600" dirty="0" smtClean="0"/>
              <a:t>Outer riverbanks = limits beyond which river would flood</a:t>
            </a:r>
          </a:p>
          <a:p>
            <a:pPr algn="ctr"/>
            <a:r>
              <a:rPr lang="en-GB" sz="1600" dirty="0" smtClean="0"/>
              <a:t>Make note/measurements of gravel sections in channelised rivers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5301208"/>
            <a:ext cx="6156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Measured Remotely</a:t>
            </a:r>
          </a:p>
        </p:txBody>
      </p:sp>
      <p:sp>
        <p:nvSpPr>
          <p:cNvPr id="26" name="Rectangle 7"/>
          <p:cNvSpPr txBox="1">
            <a:spLocks noChangeArrowheads="1"/>
          </p:cNvSpPr>
          <p:nvPr/>
        </p:nvSpPr>
        <p:spPr bwMode="auto">
          <a:xfrm>
            <a:off x="18706" y="5661248"/>
            <a:ext cx="6137470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Rivers clearly visible from above can be measured from aerial or satellite images (e.g., Google Maps)</a:t>
            </a:r>
          </a:p>
          <a:p>
            <a:pPr algn="ctr"/>
            <a:r>
              <a:rPr lang="en-GB" sz="1600" dirty="0" smtClean="0"/>
              <a:t>Caution: river width changes over multiple time scales (daily, seasonally, decadally, etc.)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212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River Width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" y="170080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Site Requirements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" y="270892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Equipment &amp; Costs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377974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Data Resolution Needs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0" y="1988840"/>
            <a:ext cx="9144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/>
              <a:t>D</a:t>
            </a:r>
            <a:r>
              <a:rPr lang="en-GB" sz="1600" dirty="0" smtClean="0"/>
              <a:t>irect access to full width of river channel (</a:t>
            </a:r>
            <a:r>
              <a:rPr lang="en-GB" sz="1600" i="1" dirty="0" smtClean="0"/>
              <a:t>in situ </a:t>
            </a:r>
            <a:r>
              <a:rPr lang="en-GB" sz="1600" dirty="0" smtClean="0"/>
              <a:t>approach)</a:t>
            </a:r>
          </a:p>
          <a:p>
            <a:pPr algn="ctr"/>
            <a:r>
              <a:rPr lang="en-GB" sz="1600" dirty="0" smtClean="0"/>
              <a:t>River clearly visible in aerial imagery (e.g., not obscured by vegetation, etc.; remote approach)</a:t>
            </a:r>
          </a:p>
        </p:txBody>
      </p:sp>
      <p:sp>
        <p:nvSpPr>
          <p:cNvPr id="17" name="Rectangle 7"/>
          <p:cNvSpPr txBox="1">
            <a:spLocks noChangeArrowheads="1"/>
          </p:cNvSpPr>
          <p:nvPr/>
        </p:nvSpPr>
        <p:spPr bwMode="auto">
          <a:xfrm>
            <a:off x="31487" y="3068960"/>
            <a:ext cx="9144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Tape measure (low cost; </a:t>
            </a:r>
            <a:r>
              <a:rPr lang="en-GB" sz="1600" i="1" dirty="0" smtClean="0"/>
              <a:t>in situ </a:t>
            </a:r>
            <a:r>
              <a:rPr lang="en-GB" sz="1600" dirty="0" smtClean="0"/>
              <a:t>approach)</a:t>
            </a:r>
          </a:p>
          <a:p>
            <a:pPr algn="ctr"/>
            <a:r>
              <a:rPr lang="en-GB" sz="1600" dirty="0" smtClean="0"/>
              <a:t>Internet access (</a:t>
            </a:r>
            <a:r>
              <a:rPr lang="en-GB" sz="1600" dirty="0"/>
              <a:t>low cost</a:t>
            </a:r>
            <a:r>
              <a:rPr lang="en-GB" sz="1600" dirty="0" smtClean="0"/>
              <a:t>; remote approach)</a:t>
            </a:r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-36512" y="4149080"/>
            <a:ext cx="925252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At least 5–10 measurements per site, taken at regular intervals along bank (e.g., 0.5– 1 m apart)</a:t>
            </a:r>
          </a:p>
          <a:p>
            <a:pPr algn="ctr"/>
            <a:r>
              <a:rPr lang="en-GB" sz="1600" dirty="0"/>
              <a:t>Calculate an average (mean or median) value</a:t>
            </a:r>
          </a:p>
          <a:p>
            <a:pPr algn="ctr"/>
            <a:r>
              <a:rPr lang="en-GB" sz="1600" dirty="0"/>
              <a:t>Calculate data spread (e.g., standard deviation)</a:t>
            </a:r>
          </a:p>
          <a:p>
            <a:pPr algn="ctr"/>
            <a:endParaRPr lang="en-GB" sz="1600" dirty="0" smtClean="0"/>
          </a:p>
        </p:txBody>
      </p:sp>
      <p:sp>
        <p:nvSpPr>
          <p:cNvPr id="19" name="Rectangle 18"/>
          <p:cNvSpPr/>
          <p:nvPr/>
        </p:nvSpPr>
        <p:spPr>
          <a:xfrm>
            <a:off x="251520" y="5229200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Professional Measurement Techniques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20" name="Rectangle 7"/>
          <p:cNvSpPr txBox="1">
            <a:spLocks noChangeArrowheads="1"/>
          </p:cNvSpPr>
          <p:nvPr/>
        </p:nvSpPr>
        <p:spPr bwMode="auto">
          <a:xfrm>
            <a:off x="0" y="5589240"/>
            <a:ext cx="608416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Tape measure </a:t>
            </a:r>
          </a:p>
          <a:p>
            <a:pPr algn="ctr"/>
            <a:r>
              <a:rPr lang="en-GB" sz="1600" dirty="0" smtClean="0"/>
              <a:t>Laser range finders</a:t>
            </a:r>
          </a:p>
          <a:p>
            <a:pPr algn="ctr"/>
            <a:r>
              <a:rPr lang="en-GB" sz="1600" dirty="0" smtClean="0"/>
              <a:t>GPS mapping</a:t>
            </a:r>
          </a:p>
          <a:p>
            <a:pPr algn="ctr"/>
            <a:r>
              <a:rPr lang="en-GB" sz="1600" dirty="0" smtClean="0"/>
              <a:t>Remote sensing (useful for studying temporal changes)</a:t>
            </a:r>
          </a:p>
          <a:p>
            <a:pPr algn="ctr"/>
            <a:endParaRPr lang="en-GB" sz="1600" dirty="0" smtClean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60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River Depth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1211" y="3068960"/>
            <a:ext cx="2664296" cy="2664296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" name="Picture 1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7379" y="1772816"/>
            <a:ext cx="2673031" cy="2664296"/>
          </a:xfrm>
          <a:prstGeom prst="ellipse">
            <a:avLst/>
          </a:prstGeom>
          <a:noFill/>
          <a:ln>
            <a:noFill/>
          </a:ln>
        </p:spPr>
      </p:pic>
      <p:sp>
        <p:nvSpPr>
          <p:cNvPr id="15" name="Rectangle 14"/>
          <p:cNvSpPr/>
          <p:nvPr/>
        </p:nvSpPr>
        <p:spPr>
          <a:xfrm>
            <a:off x="1043608" y="2132856"/>
            <a:ext cx="4140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What is Measured?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1048" y="2564904"/>
            <a:ext cx="5400600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Vertical distance between the riverbed and surface</a:t>
            </a:r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0" y="3284984"/>
            <a:ext cx="507605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Measured using a metre ruler or surveying pole</a:t>
            </a:r>
          </a:p>
          <a:p>
            <a:pPr algn="ctr"/>
            <a:r>
              <a:rPr lang="en-GB" sz="1600" dirty="0" smtClean="0"/>
              <a:t>Measurements taken from points along a transect perpendicular to flow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23528" y="4581128"/>
            <a:ext cx="464400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Data accuracy can be impacted by soft river bed (metre ruler sinks into sediment)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51520" y="5517232"/>
            <a:ext cx="4968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Make note of (and consider discarding) features that impact unusually on measurement (e.g., large boulders under metre ruler)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60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River Depth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" y="176352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Site Requirements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" y="277163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Equipment &amp; Costs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392376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Data Resolution Needs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5" name="Rectangle 7"/>
          <p:cNvSpPr txBox="1">
            <a:spLocks noChangeArrowheads="1"/>
          </p:cNvSpPr>
          <p:nvPr/>
        </p:nvSpPr>
        <p:spPr bwMode="auto">
          <a:xfrm>
            <a:off x="0" y="2132856"/>
            <a:ext cx="9144000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/>
              <a:t>Direct access to full width of river </a:t>
            </a:r>
            <a:r>
              <a:rPr lang="en-GB" sz="1600" dirty="0" smtClean="0"/>
              <a:t>channel</a:t>
            </a:r>
            <a:endParaRPr lang="en-GB" sz="1600" dirty="0"/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0" y="3140968"/>
            <a:ext cx="9144000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Metre ruler (low cost) or surveying pole (moderate cost)</a:t>
            </a:r>
            <a:endParaRPr lang="en-GB" sz="1600" dirty="0"/>
          </a:p>
        </p:txBody>
      </p:sp>
      <p:sp>
        <p:nvSpPr>
          <p:cNvPr id="17" name="Rectangle 7"/>
          <p:cNvSpPr txBox="1">
            <a:spLocks noChangeArrowheads="1"/>
          </p:cNvSpPr>
          <p:nvPr/>
        </p:nvSpPr>
        <p:spPr bwMode="auto">
          <a:xfrm>
            <a:off x="0" y="4293096"/>
            <a:ext cx="914400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Depth should be measured at regular intervals across a transect perpendicular to flow</a:t>
            </a:r>
          </a:p>
          <a:p>
            <a:pPr algn="ctr"/>
            <a:r>
              <a:rPr lang="en-GB" sz="1600" dirty="0" smtClean="0"/>
              <a:t>Intervals will depend on total river width and available time</a:t>
            </a:r>
          </a:p>
          <a:p>
            <a:pPr algn="ctr"/>
            <a:r>
              <a:rPr lang="en-GB" sz="1600" dirty="0" smtClean="0"/>
              <a:t>For each point on the transect, measure at least 3–5 times</a:t>
            </a:r>
          </a:p>
          <a:p>
            <a:pPr algn="ctr"/>
            <a:r>
              <a:rPr lang="en-GB" sz="1600" dirty="0"/>
              <a:t>Calculate an average (mean or median) value</a:t>
            </a:r>
          </a:p>
          <a:p>
            <a:pPr algn="ctr"/>
            <a:r>
              <a:rPr lang="en-GB" sz="1600" dirty="0"/>
              <a:t>Calculate data spread (e.g., standard deviation)</a:t>
            </a:r>
          </a:p>
          <a:p>
            <a:pPr marL="0" indent="0" algn="ctr">
              <a:buNone/>
            </a:pPr>
            <a:endParaRPr lang="en-GB" sz="16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60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8309" y="3034906"/>
            <a:ext cx="3322965" cy="2986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227999"/>
            <a:ext cx="2662879" cy="2662879"/>
          </a:xfrm>
          <a:prstGeom prst="ellipse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River Depth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1916832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Professional Measurement Techniques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5" name="Rectangle 7"/>
          <p:cNvSpPr txBox="1">
            <a:spLocks noChangeArrowheads="1"/>
          </p:cNvSpPr>
          <p:nvPr/>
        </p:nvSpPr>
        <p:spPr bwMode="auto">
          <a:xfrm>
            <a:off x="0" y="2348880"/>
            <a:ext cx="9144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Surveying poles and metre rulers (shallow rivers)</a:t>
            </a:r>
          </a:p>
          <a:p>
            <a:pPr algn="ctr"/>
            <a:r>
              <a:rPr lang="en-GB" sz="1600" dirty="0" smtClean="0"/>
              <a:t>Sonar sounding (deep and/or very wide rivers)</a:t>
            </a:r>
            <a:endParaRPr lang="en-GB" sz="16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375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291" y="2636912"/>
            <a:ext cx="2736304" cy="2736304"/>
          </a:xfrm>
          <a:prstGeom prst="ellipse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Flow Velocity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63080" y="1938318"/>
            <a:ext cx="4933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What is Measured?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3" name="Rectangle 7"/>
          <p:cNvSpPr txBox="1">
            <a:spLocks noChangeArrowheads="1"/>
          </p:cNvSpPr>
          <p:nvPr/>
        </p:nvSpPr>
        <p:spPr bwMode="auto">
          <a:xfrm>
            <a:off x="0" y="2298358"/>
            <a:ext cx="6228184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Speed at which river water is flowing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36104" y="2730406"/>
            <a:ext cx="46440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Velocity = distance / time</a:t>
            </a:r>
          </a:p>
        </p:txBody>
      </p:sp>
      <p:sp>
        <p:nvSpPr>
          <p:cNvPr id="15" name="Rectangle 7"/>
          <p:cNvSpPr txBox="1">
            <a:spLocks noChangeArrowheads="1"/>
          </p:cNvSpPr>
          <p:nvPr/>
        </p:nvSpPr>
        <p:spPr bwMode="auto">
          <a:xfrm>
            <a:off x="0" y="3212976"/>
            <a:ext cx="6084168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Position two people at upstream and downstream locations, with a known distance between them (e.g., 5 m)</a:t>
            </a:r>
          </a:p>
          <a:p>
            <a:pPr algn="ctr"/>
            <a:r>
              <a:rPr lang="en-GB" sz="1600" dirty="0" smtClean="0"/>
              <a:t>Upstream person drops a buoyant object into </a:t>
            </a:r>
            <a:r>
              <a:rPr lang="en-GB" sz="1600" dirty="0"/>
              <a:t>the </a:t>
            </a:r>
            <a:r>
              <a:rPr lang="en-GB" sz="1600" dirty="0" smtClean="0"/>
              <a:t>river</a:t>
            </a:r>
          </a:p>
          <a:p>
            <a:pPr algn="ctr"/>
            <a:r>
              <a:rPr lang="en-GB" sz="1600" dirty="0" smtClean="0"/>
              <a:t>Record the time taken for object to reach downstream person</a:t>
            </a:r>
          </a:p>
          <a:p>
            <a:pPr algn="ctr"/>
            <a:endParaRPr lang="en-GB" sz="1600" dirty="0" smtClean="0"/>
          </a:p>
          <a:p>
            <a:pPr algn="ctr"/>
            <a:r>
              <a:rPr lang="en-GB" sz="1600" dirty="0" smtClean="0"/>
              <a:t>Where river access not possible, less </a:t>
            </a:r>
            <a:r>
              <a:rPr lang="en-GB" sz="1600" dirty="0"/>
              <a:t>accurate measurement can be taken by dropping the item from bridge of known width and recording time </a:t>
            </a:r>
            <a:r>
              <a:rPr lang="en-GB" sz="1600" dirty="0" smtClean="0"/>
              <a:t>taken </a:t>
            </a:r>
            <a:r>
              <a:rPr lang="en-GB" sz="1600" dirty="0"/>
              <a:t>to emerge from </a:t>
            </a:r>
            <a:r>
              <a:rPr lang="en-GB" sz="1600" dirty="0" smtClean="0"/>
              <a:t>the other </a:t>
            </a:r>
            <a:r>
              <a:rPr lang="en-GB" sz="1600" dirty="0"/>
              <a:t>side</a:t>
            </a:r>
          </a:p>
          <a:p>
            <a:pPr algn="ctr"/>
            <a:endParaRPr lang="en-GB" sz="1600" dirty="0" smtClean="0"/>
          </a:p>
        </p:txBody>
      </p:sp>
      <p:sp>
        <p:nvSpPr>
          <p:cNvPr id="17" name="Rectangle 16"/>
          <p:cNvSpPr/>
          <p:nvPr/>
        </p:nvSpPr>
        <p:spPr>
          <a:xfrm>
            <a:off x="648072" y="5796552"/>
            <a:ext cx="464400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For best results, measure at different points across channel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1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Flow Velocity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" y="184482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Site Requirements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" y="33477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Equipment &amp; Costs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4581128"/>
            <a:ext cx="6012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Data Resolution Needs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7" name="Rectangle 7"/>
          <p:cNvSpPr txBox="1">
            <a:spLocks noChangeArrowheads="1"/>
          </p:cNvSpPr>
          <p:nvPr/>
        </p:nvSpPr>
        <p:spPr bwMode="auto">
          <a:xfrm>
            <a:off x="0" y="2276872"/>
            <a:ext cx="914400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/>
              <a:t>Direct access to </a:t>
            </a:r>
            <a:r>
              <a:rPr lang="en-GB" sz="1600" dirty="0" smtClean="0"/>
              <a:t>river channel where two individuals can stand in upstream and downstream positions ~ 5–10 m apart</a:t>
            </a:r>
          </a:p>
          <a:p>
            <a:pPr algn="ctr"/>
            <a:r>
              <a:rPr lang="en-GB" sz="1600" dirty="0" smtClean="0"/>
              <a:t>Access to bridge spanning the river (non-ideal)</a:t>
            </a:r>
            <a:endParaRPr lang="en-GB" sz="1600" dirty="0"/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0" y="3717032"/>
            <a:ext cx="914400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Brightly coloured</a:t>
            </a:r>
            <a:r>
              <a:rPr lang="en-GB" sz="1600" dirty="0">
                <a:solidFill>
                  <a:schemeClr val="tx1"/>
                </a:solidFill>
              </a:rPr>
              <a:t>, biodegradable object that </a:t>
            </a:r>
            <a:r>
              <a:rPr lang="en-GB" sz="1600" dirty="0" smtClean="0">
                <a:solidFill>
                  <a:schemeClr val="tx1"/>
                </a:solidFill>
              </a:rPr>
              <a:t>floats but has sufficient weight to not be impacted by river waves or wind </a:t>
            </a:r>
            <a:r>
              <a:rPr lang="en-GB" sz="1600" dirty="0">
                <a:solidFill>
                  <a:schemeClr val="tx1"/>
                </a:solidFill>
              </a:rPr>
              <a:t>(e.g., an orange</a:t>
            </a:r>
            <a:r>
              <a:rPr lang="en-GB" sz="1600" dirty="0" smtClean="0">
                <a:solidFill>
                  <a:schemeClr val="tx1"/>
                </a:solidFill>
              </a:rPr>
              <a:t>)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20" name="Rectangle 7"/>
          <p:cNvSpPr txBox="1">
            <a:spLocks noChangeArrowheads="1"/>
          </p:cNvSpPr>
          <p:nvPr/>
        </p:nvSpPr>
        <p:spPr bwMode="auto">
          <a:xfrm>
            <a:off x="0" y="5013176"/>
            <a:ext cx="5868144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At least 5–10 repeat measurements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Consider measuring multiple points along transect perpendicular to flow (e.g., fast centre, slow along banks) </a:t>
            </a:r>
          </a:p>
          <a:p>
            <a:pPr algn="ctr"/>
            <a:r>
              <a:rPr lang="en-GB" sz="1600" dirty="0"/>
              <a:t>Calculate an average (mean or median) value</a:t>
            </a:r>
          </a:p>
          <a:p>
            <a:pPr algn="ctr"/>
            <a:r>
              <a:rPr lang="en-GB" sz="1600" dirty="0"/>
              <a:t>Calculate data spread (e.g., standard deviation</a:t>
            </a:r>
            <a:r>
              <a:rPr lang="en-GB" sz="1600" dirty="0" smtClean="0"/>
              <a:t>)</a:t>
            </a:r>
            <a:endParaRPr lang="en-GB" sz="16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114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056" y="2132055"/>
            <a:ext cx="3312368" cy="3312368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429000"/>
            <a:ext cx="3024336" cy="3024336"/>
          </a:xfrm>
          <a:prstGeom prst="ellipse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Flow Velocity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1988840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Professional Measurement Techniques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7"/>
          <p:cNvSpPr txBox="1">
            <a:spLocks noChangeArrowheads="1"/>
          </p:cNvSpPr>
          <p:nvPr/>
        </p:nvSpPr>
        <p:spPr bwMode="auto">
          <a:xfrm>
            <a:off x="0" y="2492896"/>
            <a:ext cx="536408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Permanent flow meter stations</a:t>
            </a:r>
          </a:p>
          <a:p>
            <a:pPr algn="ctr"/>
            <a:r>
              <a:rPr lang="en-GB" sz="1600" dirty="0" smtClean="0"/>
              <a:t>Handheld flow meters</a:t>
            </a:r>
            <a:endParaRPr lang="en-GB" sz="16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389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Morphology &amp; Flow Regime: Calculations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198884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Classroom</a:t>
            </a:r>
            <a:r>
              <a:rPr lang="mr-IN" b="1" dirty="0" smtClean="0">
                <a:solidFill>
                  <a:srgbClr val="01415B"/>
                </a:solidFill>
              </a:rPr>
              <a:t>–</a:t>
            </a:r>
            <a:r>
              <a:rPr lang="en-GB" b="1" dirty="0" smtClean="0">
                <a:solidFill>
                  <a:srgbClr val="01415B"/>
                </a:solidFill>
              </a:rPr>
              <a:t>based Calculations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6024" y="6165304"/>
            <a:ext cx="59401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For calculation details, see </a:t>
            </a:r>
            <a:r>
              <a:rPr lang="en-GB" sz="1600" b="1" i="1" dirty="0" smtClean="0">
                <a:solidFill>
                  <a:srgbClr val="B70005"/>
                </a:solidFill>
              </a:rPr>
              <a:t>Post-fieldwork Activities</a:t>
            </a: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0" y="2348880"/>
            <a:ext cx="914400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Cross-sectional area</a:t>
            </a:r>
          </a:p>
          <a:p>
            <a:pPr algn="ctr"/>
            <a:r>
              <a:rPr lang="en-GB" sz="1600" dirty="0" smtClean="0"/>
              <a:t>Hydraulic radius</a:t>
            </a:r>
          </a:p>
          <a:p>
            <a:pPr algn="ctr"/>
            <a:r>
              <a:rPr lang="en-GB" sz="1600" dirty="0" smtClean="0"/>
              <a:t>Wetted perimeter</a:t>
            </a:r>
          </a:p>
          <a:p>
            <a:pPr algn="ctr"/>
            <a:r>
              <a:rPr lang="en-GB" sz="1600" dirty="0" smtClean="0"/>
              <a:t>Discharge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3645024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Only wetted perimeter can be measured </a:t>
            </a:r>
            <a:r>
              <a:rPr lang="en-GB" sz="1600" b="1" i="1" dirty="0" smtClean="0">
                <a:solidFill>
                  <a:srgbClr val="B70005"/>
                </a:solidFill>
              </a:rPr>
              <a:t>in situ </a:t>
            </a:r>
            <a:r>
              <a:rPr lang="en-GB" sz="1600" b="1" dirty="0" smtClean="0">
                <a:solidFill>
                  <a:srgbClr val="B70005"/>
                </a:solidFill>
              </a:rPr>
              <a:t>(not recommended)</a:t>
            </a:r>
            <a:endParaRPr lang="en-GB" sz="1600" b="1" i="1" dirty="0" smtClean="0">
              <a:solidFill>
                <a:srgbClr val="B70005"/>
              </a:solidFill>
            </a:endParaRPr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0" y="4149080"/>
            <a:ext cx="914400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Wetted </a:t>
            </a:r>
            <a:r>
              <a:rPr lang="en-GB" sz="1600" dirty="0"/>
              <a:t>perimeter = part of channel bed in contact with water</a:t>
            </a:r>
            <a:r>
              <a:rPr lang="en-GB" sz="1600" dirty="0" smtClean="0"/>
              <a:t>)</a:t>
            </a:r>
          </a:p>
          <a:p>
            <a:pPr algn="ctr"/>
            <a:r>
              <a:rPr lang="en-GB" sz="1600" dirty="0"/>
              <a:t>Cumbersome equipment needs (long, heavy chain</a:t>
            </a:r>
            <a:r>
              <a:rPr lang="en-GB" sz="1600" dirty="0" smtClean="0"/>
              <a:t>)</a:t>
            </a:r>
          </a:p>
          <a:p>
            <a:pPr algn="ctr"/>
            <a:r>
              <a:rPr lang="en-GB" sz="1600" dirty="0" smtClean="0"/>
              <a:t>Subject to river conditions (challenging in fast flowing water)</a:t>
            </a:r>
          </a:p>
          <a:p>
            <a:pPr algn="ctr"/>
            <a:r>
              <a:rPr lang="en-GB" sz="1600" dirty="0" smtClean="0"/>
              <a:t>Difficult measurement technique (lay chain along riverbed, perpendicular to flow and confirming to riverbed morphology, then take total length)</a:t>
            </a:r>
          </a:p>
          <a:p>
            <a:pPr algn="ctr"/>
            <a:r>
              <a:rPr lang="en-GB" sz="1600" dirty="0" smtClean="0"/>
              <a:t>Even  in professional settings, usually estimated from calculation using other parameters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9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7"/>
          <p:cNvSpPr txBox="1">
            <a:spLocks noChangeArrowheads="1"/>
          </p:cNvSpPr>
          <p:nvPr/>
        </p:nvSpPr>
        <p:spPr bwMode="auto">
          <a:xfrm>
            <a:off x="-2844" y="2564904"/>
            <a:ext cx="914684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Transportation capacity varies along a river’s course</a:t>
            </a:r>
          </a:p>
          <a:p>
            <a:pPr algn="ctr"/>
            <a:r>
              <a:rPr lang="en-GB" sz="1600" dirty="0" smtClean="0"/>
              <a:t>Size and nature of materials being transported varies</a:t>
            </a:r>
          </a:p>
          <a:p>
            <a:pPr algn="ctr"/>
            <a:r>
              <a:rPr lang="en-GB" sz="1600" dirty="0" smtClean="0"/>
              <a:t>Characterising river load allows estimates of energy within the system (e.g., larger pebbles demonstrate greater energy than do smaller pebbles)</a:t>
            </a:r>
          </a:p>
          <a:p>
            <a:pPr algn="ctr"/>
            <a:r>
              <a:rPr lang="en-GB" sz="1600" dirty="0" smtClean="0"/>
              <a:t>Deposited materials record flooding history critical for hazard management</a:t>
            </a:r>
          </a:p>
          <a:p>
            <a:pPr algn="ctr"/>
            <a:r>
              <a:rPr lang="en-GB" sz="1600" dirty="0" smtClean="0"/>
              <a:t>Water quality critical for water resource allocation and the environment</a:t>
            </a:r>
          </a:p>
        </p:txBody>
      </p:sp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Material Transport &amp; Water Quality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5536" y="2132856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Variables that demonstrate river’s ability to transport material downstream</a:t>
            </a:r>
            <a:endParaRPr lang="en-GB" b="1" dirty="0">
              <a:solidFill>
                <a:srgbClr val="01415B"/>
              </a:solidFill>
            </a:endParaRPr>
          </a:p>
        </p:txBody>
      </p:sp>
      <p:sp>
        <p:nvSpPr>
          <p:cNvPr id="15" name="Rectangle 7"/>
          <p:cNvSpPr txBox="1">
            <a:spLocks noChangeArrowheads="1"/>
          </p:cNvSpPr>
          <p:nvPr/>
        </p:nvSpPr>
        <p:spPr bwMode="auto">
          <a:xfrm>
            <a:off x="611560" y="5157192"/>
            <a:ext cx="4391472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Bed-load</a:t>
            </a:r>
          </a:p>
          <a:p>
            <a:pPr algn="ctr"/>
            <a:r>
              <a:rPr lang="en-GB" sz="1600" dirty="0" smtClean="0"/>
              <a:t>Suspended sediments</a:t>
            </a:r>
          </a:p>
          <a:p>
            <a:pPr algn="ctr"/>
            <a:r>
              <a:rPr lang="en-GB" sz="1600" dirty="0" smtClean="0"/>
              <a:t>Dissolved matter</a:t>
            </a:r>
          </a:p>
          <a:p>
            <a:pPr algn="ctr"/>
            <a:r>
              <a:rPr lang="en-GB" sz="1600" dirty="0" smtClean="0"/>
              <a:t>Water quality</a:t>
            </a:r>
          </a:p>
          <a:p>
            <a:pPr algn="ctr"/>
            <a:endParaRPr lang="en-GB" sz="1600" dirty="0" smtClean="0"/>
          </a:p>
          <a:p>
            <a:pPr algn="ctr"/>
            <a:endParaRPr lang="en-GB" sz="1600" dirty="0" smtClean="0"/>
          </a:p>
        </p:txBody>
      </p:sp>
      <p:sp>
        <p:nvSpPr>
          <p:cNvPr id="17" name="Rectangle 16"/>
          <p:cNvSpPr/>
          <p:nvPr/>
        </p:nvSpPr>
        <p:spPr>
          <a:xfrm>
            <a:off x="611560" y="4725144"/>
            <a:ext cx="45365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Variables that can be characterised</a:t>
            </a:r>
            <a:endParaRPr lang="en-GB" sz="1600" b="1" i="1" dirty="0">
              <a:solidFill>
                <a:srgbClr val="B70005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24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1476000" y="2988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‘Real-world’ Examples</a:t>
            </a:r>
            <a:endParaRPr lang="en-GB" altLang="en-US" sz="25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060848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Professional river surveys often use stringent </a:t>
            </a:r>
            <a:r>
              <a:rPr lang="en-GB" b="1" dirty="0">
                <a:solidFill>
                  <a:srgbClr val="01415B"/>
                </a:solidFill>
              </a:rPr>
              <a:t>methodological protocols and expensive, high-tech </a:t>
            </a:r>
            <a:r>
              <a:rPr lang="en-GB" b="1" dirty="0" smtClean="0">
                <a:solidFill>
                  <a:srgbClr val="01415B"/>
                </a:solidFill>
              </a:rPr>
              <a:t>equipment (e.g., remote sensing)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449" y="3501008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BUT</a:t>
            </a:r>
            <a:endParaRPr lang="en-GB" sz="1600" b="1" i="1" dirty="0">
              <a:solidFill>
                <a:srgbClr val="B70005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400506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Many basic </a:t>
            </a:r>
            <a:r>
              <a:rPr lang="en-GB" b="1" dirty="0">
                <a:solidFill>
                  <a:srgbClr val="01415B"/>
                </a:solidFill>
              </a:rPr>
              <a:t>river analysis approaches available to GCSE and A Level students are </a:t>
            </a:r>
            <a:r>
              <a:rPr lang="en-GB" b="1" dirty="0" smtClean="0">
                <a:solidFill>
                  <a:srgbClr val="01415B"/>
                </a:solidFill>
              </a:rPr>
              <a:t>the same or directly </a:t>
            </a:r>
            <a:r>
              <a:rPr lang="en-GB" b="1" dirty="0">
                <a:solidFill>
                  <a:srgbClr val="01415B"/>
                </a:solidFill>
              </a:rPr>
              <a:t>comparable to those used by ‘real-world’ practitioners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7"/>
          <p:cNvSpPr txBox="1">
            <a:spLocks noChangeArrowheads="1"/>
          </p:cNvSpPr>
          <p:nvPr/>
        </p:nvSpPr>
        <p:spPr bwMode="auto">
          <a:xfrm>
            <a:off x="0" y="2780928"/>
            <a:ext cx="914400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NASA/USGS airborne spectrometer for assessment of </a:t>
            </a:r>
            <a:r>
              <a:rPr lang="en-GB" sz="1600" dirty="0"/>
              <a:t>water </a:t>
            </a:r>
            <a:r>
              <a:rPr lang="en-GB" sz="1600" dirty="0" smtClean="0"/>
              <a:t>quality</a:t>
            </a:r>
            <a:r>
              <a:rPr lang="en-GB" sz="1600" dirty="0"/>
              <a:t> </a:t>
            </a:r>
            <a:r>
              <a:rPr lang="en-GB" sz="1600" dirty="0" smtClean="0"/>
              <a:t>(e.g., turbidity, phytoplankton </a:t>
            </a:r>
            <a:r>
              <a:rPr lang="en-GB" sz="1600" dirty="0"/>
              <a:t>volume, dissolved organic carbon content, </a:t>
            </a:r>
            <a:r>
              <a:rPr lang="en-GB" sz="1600" dirty="0" smtClean="0"/>
              <a:t>suspended </a:t>
            </a:r>
            <a:r>
              <a:rPr lang="en-GB" sz="1600" dirty="0"/>
              <a:t>sediment </a:t>
            </a:r>
            <a:r>
              <a:rPr lang="en-GB" sz="1600" dirty="0" smtClean="0"/>
              <a:t>volume)</a:t>
            </a:r>
            <a:endParaRPr lang="en-GB" sz="1600" dirty="0"/>
          </a:p>
          <a:p>
            <a:pPr marL="0" indent="0" algn="ctr">
              <a:buNone/>
            </a:pPr>
            <a:r>
              <a:rPr lang="en-GB" sz="1600" dirty="0" smtClean="0"/>
              <a:t> </a:t>
            </a:r>
          </a:p>
        </p:txBody>
      </p:sp>
      <p:sp>
        <p:nvSpPr>
          <p:cNvPr id="15" name="Rectangle 7"/>
          <p:cNvSpPr txBox="1">
            <a:spLocks noChangeArrowheads="1"/>
          </p:cNvSpPr>
          <p:nvPr/>
        </p:nvSpPr>
        <p:spPr bwMode="auto">
          <a:xfrm>
            <a:off x="-18474" y="4797152"/>
            <a:ext cx="914400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/>
              <a:t>e</a:t>
            </a:r>
            <a:r>
              <a:rPr lang="en-GB" sz="1600" dirty="0" smtClean="0"/>
              <a:t>.g., USGS discharge survey from channel width, channel depth, flow velocity, wetted perimeter</a:t>
            </a:r>
          </a:p>
          <a:p>
            <a:pPr algn="ctr"/>
            <a:r>
              <a:rPr lang="en-GB" sz="1600" dirty="0" smtClean="0"/>
              <a:t>USGS survey of sediment concentration by water sample drying and weighing</a:t>
            </a:r>
          </a:p>
          <a:p>
            <a:pPr algn="ctr"/>
            <a:r>
              <a:rPr lang="en-GB" sz="1600" dirty="0" smtClean="0"/>
              <a:t>Online resources (e.g., Google Maps, national records)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3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 txBox="1">
            <a:spLocks noChangeArrowheads="1"/>
          </p:cNvSpPr>
          <p:nvPr/>
        </p:nvSpPr>
        <p:spPr bwMode="auto">
          <a:xfrm>
            <a:off x="35496" y="5589240"/>
            <a:ext cx="792088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r>
              <a:rPr lang="en-GB" sz="1600" dirty="0" smtClean="0"/>
              <a:t>Qualitatively assess sand grain size </a:t>
            </a:r>
            <a:r>
              <a:rPr lang="en-GB" sz="1600" dirty="0"/>
              <a:t>by comparison to a geological grain size </a:t>
            </a:r>
            <a:r>
              <a:rPr lang="en-GB" sz="1600" dirty="0" smtClean="0"/>
              <a:t>chart</a:t>
            </a:r>
          </a:p>
          <a:p>
            <a:r>
              <a:rPr lang="en-GB" sz="1600" dirty="0" smtClean="0"/>
              <a:t>Quantitative assessment using grain sieves </a:t>
            </a:r>
          </a:p>
          <a:p>
            <a:endParaRPr lang="en-GB" sz="1600" dirty="0" smtClean="0"/>
          </a:p>
        </p:txBody>
      </p:sp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6526" y="1772816"/>
            <a:ext cx="2222754" cy="2222754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3" name="Picture 1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730315"/>
            <a:ext cx="1800200" cy="1800200"/>
          </a:xfrm>
          <a:prstGeom prst="ellipse">
            <a:avLst/>
          </a:prstGeom>
        </p:spPr>
      </p:pic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Transport of Solids: Bed-load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67136" y="1772816"/>
            <a:ext cx="4140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What is Measured?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20" name="Rectangle 7"/>
          <p:cNvSpPr txBox="1">
            <a:spLocks noChangeArrowheads="1"/>
          </p:cNvSpPr>
          <p:nvPr/>
        </p:nvSpPr>
        <p:spPr bwMode="auto">
          <a:xfrm>
            <a:off x="144016" y="2132856"/>
            <a:ext cx="6156176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Bed-load </a:t>
            </a:r>
            <a:r>
              <a:rPr lang="en-GB" sz="1600" dirty="0"/>
              <a:t>materials (gravel, pebbles, boulders, </a:t>
            </a:r>
            <a:r>
              <a:rPr lang="en-GB" sz="1600" dirty="0" smtClean="0"/>
              <a:t>etc.) travel along the riverbed </a:t>
            </a:r>
            <a:r>
              <a:rPr lang="en-GB" sz="1600" dirty="0"/>
              <a:t>by the force of flowing </a:t>
            </a:r>
            <a:r>
              <a:rPr lang="en-GB" sz="1600" dirty="0" smtClean="0"/>
              <a:t>water</a:t>
            </a:r>
          </a:p>
          <a:p>
            <a:pPr algn="ctr"/>
            <a:r>
              <a:rPr lang="en-GB" sz="1600" dirty="0" smtClean="0"/>
              <a:t>Moves </a:t>
            </a:r>
            <a:r>
              <a:rPr lang="en-GB" sz="1600" dirty="0"/>
              <a:t>by bouncing and rolling </a:t>
            </a:r>
            <a:endParaRPr lang="en-GB" sz="1600" dirty="0" smtClean="0"/>
          </a:p>
          <a:p>
            <a:pPr algn="ctr"/>
            <a:r>
              <a:rPr lang="en-GB" sz="1600" dirty="0" smtClean="0"/>
              <a:t>Reflects variations in river energy (e.g., upstream vs. downstream, outside of meander vs. inside of meander</a:t>
            </a:r>
          </a:p>
          <a:p>
            <a:pPr algn="ctr"/>
            <a:endParaRPr lang="en-GB" sz="1600" dirty="0" smtClean="0"/>
          </a:p>
        </p:txBody>
      </p:sp>
      <p:sp>
        <p:nvSpPr>
          <p:cNvPr id="21" name="Rectangle 20"/>
          <p:cNvSpPr/>
          <p:nvPr/>
        </p:nvSpPr>
        <p:spPr>
          <a:xfrm>
            <a:off x="251520" y="3666510"/>
            <a:ext cx="60753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Insights into both past and present flow conditions</a:t>
            </a:r>
            <a:endParaRPr lang="en-GB" sz="1600" b="1" i="1" dirty="0">
              <a:solidFill>
                <a:srgbClr val="B70005"/>
              </a:solidFill>
            </a:endParaRPr>
          </a:p>
        </p:txBody>
      </p:sp>
      <p:sp>
        <p:nvSpPr>
          <p:cNvPr id="22" name="Rectangle 7"/>
          <p:cNvSpPr txBox="1">
            <a:spLocks noChangeArrowheads="1"/>
          </p:cNvSpPr>
          <p:nvPr/>
        </p:nvSpPr>
        <p:spPr bwMode="auto">
          <a:xfrm>
            <a:off x="107504" y="4005064"/>
            <a:ext cx="6408712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Collect samples from regular intervals along a river-wide transect perpendicular to flow </a:t>
            </a:r>
          </a:p>
          <a:p>
            <a:pPr algn="ctr"/>
            <a:r>
              <a:rPr lang="en-GB" sz="1600" dirty="0" smtClean="0"/>
              <a:t>To </a:t>
            </a:r>
            <a:r>
              <a:rPr lang="en-GB" sz="1600" dirty="0"/>
              <a:t>collect a sample, point </a:t>
            </a:r>
            <a:r>
              <a:rPr lang="en-GB" sz="1600" dirty="0" smtClean="0"/>
              <a:t>finger </a:t>
            </a:r>
            <a:r>
              <a:rPr lang="en-GB" sz="1600" dirty="0"/>
              <a:t>and lower </a:t>
            </a:r>
            <a:r>
              <a:rPr lang="en-GB" sz="1600" dirty="0" smtClean="0"/>
              <a:t>into water</a:t>
            </a:r>
            <a:r>
              <a:rPr lang="en-GB" sz="1600" dirty="0"/>
              <a:t>; </a:t>
            </a:r>
            <a:r>
              <a:rPr lang="en-GB" sz="1600" dirty="0" smtClean="0"/>
              <a:t>collect the </a:t>
            </a:r>
            <a:r>
              <a:rPr lang="en-GB" sz="1600" dirty="0"/>
              <a:t>first pebble that it touches</a:t>
            </a:r>
            <a:r>
              <a:rPr lang="en-GB" sz="1600" dirty="0" smtClean="0"/>
              <a:t>  </a:t>
            </a:r>
          </a:p>
          <a:p>
            <a:pPr algn="ctr"/>
            <a:r>
              <a:rPr lang="en-GB" sz="1600" dirty="0"/>
              <a:t>Use callipers or a ruler to measure </a:t>
            </a:r>
            <a:r>
              <a:rPr lang="en-GB" sz="1600" dirty="0" smtClean="0"/>
              <a:t>pebble axes</a:t>
            </a:r>
          </a:p>
        </p:txBody>
      </p:sp>
      <p:sp>
        <p:nvSpPr>
          <p:cNvPr id="23" name="Rectangle 7"/>
          <p:cNvSpPr txBox="1">
            <a:spLocks noChangeArrowheads="1"/>
          </p:cNvSpPr>
          <p:nvPr/>
        </p:nvSpPr>
        <p:spPr bwMode="auto">
          <a:xfrm>
            <a:off x="-19357" y="6381328"/>
            <a:ext cx="6103525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Record gravel bars (e.g., length, width, area, location in flow)</a:t>
            </a:r>
          </a:p>
          <a:p>
            <a:pPr algn="ctr"/>
            <a:endParaRPr lang="en-GB" sz="1600" dirty="0" smtClean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61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Transport of Solids: Bed-load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2049" y="1844824"/>
            <a:ext cx="47880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Site Requirements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016" y="2708920"/>
            <a:ext cx="5148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Equipment &amp; Costs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4437112"/>
            <a:ext cx="6084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Data Resolution Needs</a:t>
            </a:r>
            <a:endParaRPr lang="en-GB" b="1" i="1" dirty="0">
              <a:solidFill>
                <a:srgbClr val="01415B"/>
              </a:solidFill>
            </a:endParaRPr>
          </a:p>
        </p:txBody>
      </p:sp>
      <p:pic>
        <p:nvPicPr>
          <p:cNvPr id="16" name="Picture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45239"/>
            <a:ext cx="3384376" cy="3384376"/>
          </a:xfrm>
          <a:prstGeom prst="ellipse">
            <a:avLst/>
          </a:prstGeom>
        </p:spPr>
      </p:pic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305828" y="2204864"/>
            <a:ext cx="4626212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/>
              <a:t>Direct access to river channel </a:t>
            </a:r>
            <a:endParaRPr lang="en-GB" sz="1600" dirty="0" smtClean="0"/>
          </a:p>
        </p:txBody>
      </p:sp>
      <p:sp>
        <p:nvSpPr>
          <p:cNvPr id="19" name="Rectangle 7"/>
          <p:cNvSpPr txBox="1">
            <a:spLocks noChangeArrowheads="1"/>
          </p:cNvSpPr>
          <p:nvPr/>
        </p:nvSpPr>
        <p:spPr bwMode="auto">
          <a:xfrm>
            <a:off x="216024" y="3078252"/>
            <a:ext cx="4716016" cy="1286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Plastic callipers or a ruler (low-cost)</a:t>
            </a:r>
          </a:p>
          <a:p>
            <a:pPr algn="ctr"/>
            <a:r>
              <a:rPr lang="en-GB" sz="1600" dirty="0" smtClean="0"/>
              <a:t>Digital callipers (moderate to high cost)</a:t>
            </a:r>
          </a:p>
          <a:p>
            <a:pPr algn="ctr"/>
            <a:r>
              <a:rPr lang="en-GB" sz="1600" dirty="0" smtClean="0"/>
              <a:t>Sediment sieves </a:t>
            </a:r>
            <a:r>
              <a:rPr lang="en-GB" sz="1600" dirty="0"/>
              <a:t>(moderate to high cost</a:t>
            </a:r>
            <a:r>
              <a:rPr lang="en-GB" sz="1600" dirty="0" smtClean="0"/>
              <a:t>)</a:t>
            </a:r>
          </a:p>
          <a:p>
            <a:pPr algn="ctr"/>
            <a:r>
              <a:rPr lang="en-GB" sz="1600" dirty="0" smtClean="0"/>
              <a:t>Geological grain size chart (low cost)</a:t>
            </a:r>
            <a:endParaRPr lang="en-GB" sz="1600" dirty="0"/>
          </a:p>
          <a:p>
            <a:pPr algn="ctr"/>
            <a:endParaRPr lang="en-GB" sz="1600" dirty="0" smtClean="0"/>
          </a:p>
        </p:txBody>
      </p:sp>
      <p:sp>
        <p:nvSpPr>
          <p:cNvPr id="20" name="Rectangle 7"/>
          <p:cNvSpPr txBox="1">
            <a:spLocks noChangeArrowheads="1"/>
          </p:cNvSpPr>
          <p:nvPr/>
        </p:nvSpPr>
        <p:spPr bwMode="auto">
          <a:xfrm>
            <a:off x="-36512" y="4806444"/>
            <a:ext cx="576064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Take samples from multiple points across transect. Intervals depend on river width and time available</a:t>
            </a:r>
          </a:p>
          <a:p>
            <a:pPr algn="ctr"/>
            <a:r>
              <a:rPr lang="en-GB" sz="1600" dirty="0" smtClean="0"/>
              <a:t>At each spot along transect, collect a single sediment sample or at least 10 pebbles</a:t>
            </a:r>
          </a:p>
          <a:p>
            <a:pPr algn="ctr"/>
            <a:r>
              <a:rPr lang="en-GB" sz="1600" dirty="0" smtClean="0"/>
              <a:t>For pebbles, calculate average </a:t>
            </a:r>
            <a:r>
              <a:rPr lang="en-GB" sz="1600" dirty="0"/>
              <a:t>(mean or median) </a:t>
            </a:r>
            <a:r>
              <a:rPr lang="en-GB" sz="1600" dirty="0" smtClean="0"/>
              <a:t>size</a:t>
            </a:r>
            <a:endParaRPr lang="en-GB" sz="1600" dirty="0"/>
          </a:p>
          <a:p>
            <a:pPr algn="ctr"/>
            <a:r>
              <a:rPr lang="en-GB" sz="1600" dirty="0"/>
              <a:t>For </a:t>
            </a:r>
            <a:r>
              <a:rPr lang="en-GB" sz="1600" dirty="0" smtClean="0"/>
              <a:t>pebbles, </a:t>
            </a:r>
            <a:r>
              <a:rPr lang="en-GB" sz="1600" dirty="0"/>
              <a:t>c</a:t>
            </a:r>
            <a:r>
              <a:rPr lang="en-GB" sz="1600" dirty="0" smtClean="0"/>
              <a:t>alculate </a:t>
            </a:r>
            <a:r>
              <a:rPr lang="en-GB" sz="1600" dirty="0"/>
              <a:t>data spread (e.g., standard deviation)</a:t>
            </a:r>
          </a:p>
          <a:p>
            <a:pPr algn="ctr"/>
            <a:endParaRPr lang="en-GB" sz="1600" dirty="0"/>
          </a:p>
          <a:p>
            <a:pPr algn="ctr"/>
            <a:endParaRPr lang="en-GB" sz="1600" dirty="0" smtClean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33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702" y="1988840"/>
            <a:ext cx="2845219" cy="2851794"/>
          </a:xfrm>
          <a:prstGeom prst="ellipse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Transport of Solids: Bed-load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905" y="3717032"/>
            <a:ext cx="2311156" cy="2311156"/>
          </a:xfrm>
          <a:prstGeom prst="ellipse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51520" y="2132856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Professional Measurement Techniques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5" name="Rectangle 7"/>
          <p:cNvSpPr txBox="1">
            <a:spLocks noChangeArrowheads="1"/>
          </p:cNvSpPr>
          <p:nvPr/>
        </p:nvSpPr>
        <p:spPr bwMode="auto">
          <a:xfrm>
            <a:off x="251520" y="2564904"/>
            <a:ext cx="5508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Manual grain-size analysis (e.g., high-precision calliper measurements)</a:t>
            </a:r>
          </a:p>
          <a:p>
            <a:pPr algn="ctr"/>
            <a:r>
              <a:rPr lang="en-GB" sz="1600" dirty="0" smtClean="0"/>
              <a:t>Laboratory-based testing of collected bed-load samples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39552" y="4170566"/>
            <a:ext cx="41044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Laboratory testing methods include:</a:t>
            </a:r>
          </a:p>
        </p:txBody>
      </p:sp>
      <p:sp>
        <p:nvSpPr>
          <p:cNvPr id="17" name="Rectangle 7"/>
          <p:cNvSpPr txBox="1">
            <a:spLocks noChangeArrowheads="1"/>
          </p:cNvSpPr>
          <p:nvPr/>
        </p:nvSpPr>
        <p:spPr bwMode="auto">
          <a:xfrm>
            <a:off x="251520" y="4653136"/>
            <a:ext cx="4572000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Scanning electron microscopy (SEM; see images) </a:t>
            </a:r>
            <a:r>
              <a:rPr lang="en-GB" sz="1600" dirty="0"/>
              <a:t>for compositional and morphological analysis of </a:t>
            </a:r>
            <a:r>
              <a:rPr lang="en-GB" sz="1600" dirty="0" smtClean="0"/>
              <a:t>bed-load material</a:t>
            </a:r>
          </a:p>
          <a:p>
            <a:pPr algn="ctr"/>
            <a:r>
              <a:rPr lang="en-GB" sz="1600" dirty="0"/>
              <a:t>L</a:t>
            </a:r>
            <a:r>
              <a:rPr lang="en-GB" sz="1600" dirty="0" smtClean="0"/>
              <a:t>aser granulometry for grain size analysis</a:t>
            </a:r>
            <a:endParaRPr lang="en-GB" sz="16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123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564904"/>
            <a:ext cx="2659571" cy="2659571"/>
          </a:xfrm>
          <a:prstGeom prst="ellipse">
            <a:avLst/>
          </a:prstGeom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Transport of Solids: Suspended Sediments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35088" y="1916832"/>
            <a:ext cx="4140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What is Measured?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0" y="2348880"/>
            <a:ext cx="579613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Materials suspended within the water and transported downstream</a:t>
            </a:r>
          </a:p>
          <a:p>
            <a:pPr algn="ctr"/>
            <a:r>
              <a:rPr lang="en-GB" sz="1600" dirty="0" smtClean="0"/>
              <a:t>Too small to be sampled and measured by hand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44016" y="3586371"/>
            <a:ext cx="57241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B70005"/>
                </a:solidFill>
              </a:rPr>
              <a:t>Q</a:t>
            </a:r>
            <a:r>
              <a:rPr lang="en-GB" sz="1600" b="1" dirty="0" smtClean="0">
                <a:solidFill>
                  <a:srgbClr val="B70005"/>
                </a:solidFill>
              </a:rPr>
              <a:t>ualitatively </a:t>
            </a:r>
            <a:r>
              <a:rPr lang="en-GB" sz="1600" b="1" dirty="0">
                <a:solidFill>
                  <a:srgbClr val="B70005"/>
                </a:solidFill>
              </a:rPr>
              <a:t>and semi-</a:t>
            </a:r>
            <a:r>
              <a:rPr lang="en-GB" sz="1600" b="1" dirty="0" smtClean="0">
                <a:solidFill>
                  <a:srgbClr val="B70005"/>
                </a:solidFill>
              </a:rPr>
              <a:t>quantitative assessment </a:t>
            </a:r>
            <a:r>
              <a:rPr lang="en-GB" sz="1600" b="1" i="1" dirty="0" smtClean="0">
                <a:solidFill>
                  <a:srgbClr val="B70005"/>
                </a:solidFill>
              </a:rPr>
              <a:t>in situ</a:t>
            </a:r>
          </a:p>
          <a:p>
            <a:pPr algn="ctr"/>
            <a:endParaRPr lang="en-GB" sz="1000" b="1" dirty="0">
              <a:solidFill>
                <a:srgbClr val="B70005"/>
              </a:solidFill>
            </a:endParaRPr>
          </a:p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OR</a:t>
            </a:r>
          </a:p>
          <a:p>
            <a:pPr algn="ctr"/>
            <a:endParaRPr lang="en-GB" sz="1000" b="1" dirty="0" smtClean="0">
              <a:solidFill>
                <a:srgbClr val="B70005"/>
              </a:solidFill>
            </a:endParaRPr>
          </a:p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Quantitative laboratory (or classroom) based techniques</a:t>
            </a:r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-108520" y="4941168"/>
            <a:ext cx="5976664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i="1" dirty="0" smtClean="0"/>
              <a:t>In situ: </a:t>
            </a:r>
            <a:r>
              <a:rPr lang="en-GB" sz="1600" dirty="0" smtClean="0"/>
              <a:t>Collect water sample in bottle, allow sediment to settle, note sediment layer thickness, colour, clarity of water</a:t>
            </a:r>
          </a:p>
          <a:p>
            <a:pPr algn="ctr"/>
            <a:r>
              <a:rPr lang="en-GB" sz="1600" i="1" dirty="0" smtClean="0"/>
              <a:t>In situ: </a:t>
            </a:r>
            <a:r>
              <a:rPr lang="en-GB" sz="1600" dirty="0" smtClean="0"/>
              <a:t>Lower Secchi disc into water and record depth at which it disappears</a:t>
            </a:r>
          </a:p>
          <a:p>
            <a:pPr algn="ctr"/>
            <a:r>
              <a:rPr lang="en-GB" sz="1600" i="1" dirty="0" smtClean="0"/>
              <a:t>Laboratory: </a:t>
            </a:r>
            <a:r>
              <a:rPr lang="en-GB" sz="1600" dirty="0" smtClean="0"/>
              <a:t>Collect sample of known volume, return to laboratory, allow to dry completely, weigh sediment residue</a:t>
            </a:r>
            <a:endParaRPr lang="en-GB" sz="1600" i="1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155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Transport of Solids: Suspended Sediments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2049" y="1844824"/>
            <a:ext cx="57961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Site Requirements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36912"/>
            <a:ext cx="5940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Equipment &amp; Costs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7245" y="436510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Data Resolution Needs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5" name="Rectangle 7"/>
          <p:cNvSpPr txBox="1">
            <a:spLocks noChangeArrowheads="1"/>
          </p:cNvSpPr>
          <p:nvPr/>
        </p:nvSpPr>
        <p:spPr bwMode="auto">
          <a:xfrm>
            <a:off x="89804" y="2204864"/>
            <a:ext cx="5994364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/>
              <a:t>Direct access to river channel </a:t>
            </a:r>
            <a:endParaRPr lang="en-GB" sz="1600" dirty="0" smtClean="0"/>
          </a:p>
        </p:txBody>
      </p:sp>
      <p:pic>
        <p:nvPicPr>
          <p:cNvPr id="16" name="Picture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916832"/>
            <a:ext cx="2592288" cy="2592288"/>
          </a:xfrm>
          <a:prstGeom prst="ellipse">
            <a:avLst/>
          </a:prstGeom>
        </p:spPr>
      </p:pic>
      <p:sp>
        <p:nvSpPr>
          <p:cNvPr id="17" name="Rectangle 7"/>
          <p:cNvSpPr txBox="1">
            <a:spLocks noChangeArrowheads="1"/>
          </p:cNvSpPr>
          <p:nvPr/>
        </p:nvSpPr>
        <p:spPr bwMode="auto">
          <a:xfrm>
            <a:off x="-22829" y="4797152"/>
            <a:ext cx="9126204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Suspended sediment load can vary across water flow; ideally, multiple samples should be taken across the river, along a transect perpendicular to flow</a:t>
            </a:r>
          </a:p>
          <a:p>
            <a:pPr algn="ctr"/>
            <a:r>
              <a:rPr lang="en-GB" sz="1600" dirty="0" smtClean="0"/>
              <a:t>For Secchi disc measurements, repeat 5–10 times</a:t>
            </a:r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15134" y="2996952"/>
            <a:ext cx="6141042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2-L bottle for water collection (low cost)</a:t>
            </a:r>
          </a:p>
          <a:p>
            <a:pPr algn="ctr"/>
            <a:r>
              <a:rPr lang="en-GB" sz="1600" dirty="0" smtClean="0"/>
              <a:t>Filter paper (low cost) and scales (low to high cost)</a:t>
            </a:r>
          </a:p>
          <a:p>
            <a:pPr algn="ctr"/>
            <a:r>
              <a:rPr lang="en-GB" sz="1600" dirty="0" smtClean="0"/>
              <a:t>Ruler or tape measure (low cost)</a:t>
            </a:r>
          </a:p>
          <a:p>
            <a:pPr algn="ctr"/>
            <a:r>
              <a:rPr lang="en-GB" sz="1600" dirty="0" smtClean="0"/>
              <a:t>Secchi disc (low [homemade] to moderate cost [purchased])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  <p:sp>
        <p:nvSpPr>
          <p:cNvPr id="20" name="Rectangle 7"/>
          <p:cNvSpPr txBox="1">
            <a:spLocks noChangeArrowheads="1"/>
          </p:cNvSpPr>
          <p:nvPr/>
        </p:nvSpPr>
        <p:spPr bwMode="auto">
          <a:xfrm>
            <a:off x="251520" y="5661248"/>
            <a:ext cx="583264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For Secchi disc measurements, calculate average (mean or median) depth of disappearance</a:t>
            </a:r>
          </a:p>
          <a:p>
            <a:pPr algn="ctr"/>
            <a:r>
              <a:rPr lang="en-GB" sz="1600" dirty="0" smtClean="0"/>
              <a:t>For Secchi disc measurements, calculate data spread (e.g., standard deviation)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27907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348880"/>
            <a:ext cx="2880320" cy="2880320"/>
          </a:xfrm>
          <a:prstGeom prst="ellipse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Transport of Solids: Suspended Sediments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9512" y="2060848"/>
            <a:ext cx="5076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Professional Measurement Techniques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7"/>
          <p:cNvSpPr txBox="1">
            <a:spLocks noChangeArrowheads="1"/>
          </p:cNvSpPr>
          <p:nvPr/>
        </p:nvSpPr>
        <p:spPr bwMode="auto">
          <a:xfrm>
            <a:off x="611560" y="2636912"/>
            <a:ext cx="435597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Secchi discs</a:t>
            </a:r>
          </a:p>
          <a:p>
            <a:pPr algn="ctr"/>
            <a:r>
              <a:rPr lang="en-GB" sz="1600" dirty="0" smtClean="0"/>
              <a:t>Laboratory-based testing of collected water &amp; sediment samples </a:t>
            </a:r>
          </a:p>
          <a:p>
            <a:pPr algn="ctr"/>
            <a:r>
              <a:rPr lang="en-GB" sz="1600" dirty="0" smtClean="0"/>
              <a:t>Remote sensing techniques</a:t>
            </a:r>
            <a:endParaRPr lang="en-GB" sz="1600" dirty="0"/>
          </a:p>
        </p:txBody>
      </p:sp>
      <p:sp>
        <p:nvSpPr>
          <p:cNvPr id="15" name="Rectangle 14"/>
          <p:cNvSpPr/>
          <p:nvPr/>
        </p:nvSpPr>
        <p:spPr>
          <a:xfrm>
            <a:off x="1043608" y="4077072"/>
            <a:ext cx="41044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Laboratory testing methods include:</a:t>
            </a: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107504" y="4581128"/>
            <a:ext cx="554461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Sample drying and weighing (using high precision scales)</a:t>
            </a:r>
          </a:p>
          <a:p>
            <a:pPr algn="ctr"/>
            <a:r>
              <a:rPr lang="en-GB" sz="1600" dirty="0" smtClean="0"/>
              <a:t>Scanning electron microscopy (SEM) </a:t>
            </a:r>
            <a:r>
              <a:rPr lang="en-GB" sz="1600" dirty="0"/>
              <a:t>for compositional and morphological analysis of sediment </a:t>
            </a:r>
            <a:r>
              <a:rPr lang="en-GB" sz="1600" dirty="0" smtClean="0"/>
              <a:t>grains</a:t>
            </a:r>
          </a:p>
          <a:p>
            <a:pPr algn="ctr"/>
            <a:r>
              <a:rPr lang="en-GB" sz="1600" dirty="0"/>
              <a:t>Laser granulometry for grain size </a:t>
            </a:r>
            <a:r>
              <a:rPr lang="en-GB" sz="1600" dirty="0" smtClean="0"/>
              <a:t>analysis (see images)</a:t>
            </a:r>
            <a:endParaRPr lang="en-GB" sz="16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050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sz="3200" kern="0" dirty="0" smtClean="0">
                <a:solidFill>
                  <a:schemeClr val="bg1"/>
                </a:solidFill>
              </a:rPr>
              <a:t>Products of an evolving planet</a:t>
            </a:r>
            <a:endParaRPr lang="en-GB" altLang="en-US" sz="3200" kern="0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1476000" y="2988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GB" altLang="en-US" sz="2500" dirty="0" smtClean="0">
                <a:solidFill>
                  <a:schemeClr val="bg1"/>
                </a:solidFill>
              </a:rPr>
              <a:t>Comparative Study of River Regimes </a:t>
            </a:r>
            <a:r>
              <a:rPr lang="en-GB" altLang="en-US" sz="2000" dirty="0" smtClean="0">
                <a:solidFill>
                  <a:schemeClr val="bg1"/>
                </a:solidFill>
              </a:rPr>
              <a:t>Data Collection Technique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84380"/>
            <a:ext cx="2497151" cy="2497151"/>
          </a:xfrm>
          <a:prstGeom prst="ellipse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224" y="2132856"/>
            <a:ext cx="1512168" cy="1512168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Dissolved Matter &amp; Water Quality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3528" y="1763524"/>
            <a:ext cx="4140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What is Measured?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6228600"/>
            <a:ext cx="583264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Water quality analysis is critical for resource allocation and  environmental protection</a:t>
            </a: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288032" y="2492896"/>
            <a:ext cx="4572000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Colour &amp; smell description (avoid tasting)</a:t>
            </a:r>
          </a:p>
          <a:p>
            <a:pPr algn="ctr"/>
            <a:r>
              <a:rPr lang="en-GB" sz="1600" dirty="0" smtClean="0"/>
              <a:t>Turbidity (function of sediment load; see sediment load analysis for details)</a:t>
            </a:r>
          </a:p>
          <a:p>
            <a:pPr algn="ctr"/>
            <a:r>
              <a:rPr lang="en-GB" sz="1600" dirty="0" smtClean="0"/>
              <a:t>Temperature (glass or digital thermometer)</a:t>
            </a:r>
          </a:p>
          <a:p>
            <a:pPr algn="ctr"/>
            <a:r>
              <a:rPr lang="en-GB" sz="1600" dirty="0" smtClean="0"/>
              <a:t>pH (litmus paper or digital meter) </a:t>
            </a:r>
            <a:endParaRPr lang="en-GB" sz="1600" dirty="0"/>
          </a:p>
        </p:txBody>
      </p:sp>
      <p:sp>
        <p:nvSpPr>
          <p:cNvPr id="17" name="Rectangle 16"/>
          <p:cNvSpPr/>
          <p:nvPr/>
        </p:nvSpPr>
        <p:spPr>
          <a:xfrm>
            <a:off x="0" y="2154342"/>
            <a:ext cx="47160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Basic Variables</a:t>
            </a:r>
          </a:p>
        </p:txBody>
      </p:sp>
      <p:sp>
        <p:nvSpPr>
          <p:cNvPr id="18" name="Rectangle 7"/>
          <p:cNvSpPr txBox="1">
            <a:spLocks noChangeArrowheads="1"/>
          </p:cNvSpPr>
          <p:nvPr/>
        </p:nvSpPr>
        <p:spPr bwMode="auto">
          <a:xfrm>
            <a:off x="0" y="4365104"/>
            <a:ext cx="723629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Dissolved oxygen (digital </a:t>
            </a:r>
            <a:r>
              <a:rPr lang="en-GB" sz="1600" dirty="0"/>
              <a:t>dissolved oxygen </a:t>
            </a:r>
            <a:r>
              <a:rPr lang="en-GB" sz="1600" dirty="0" smtClean="0"/>
              <a:t>meter </a:t>
            </a:r>
            <a:r>
              <a:rPr lang="en-GB" sz="1600" dirty="0"/>
              <a:t>or </a:t>
            </a:r>
            <a:r>
              <a:rPr lang="en-GB" sz="1600" dirty="0" smtClean="0"/>
              <a:t>titration)</a:t>
            </a:r>
          </a:p>
          <a:p>
            <a:pPr algn="ctr"/>
            <a:r>
              <a:rPr lang="en-GB" sz="1600" dirty="0" smtClean="0"/>
              <a:t>Total dissolved solids (digital meter)</a:t>
            </a:r>
          </a:p>
          <a:p>
            <a:pPr algn="ctr"/>
            <a:r>
              <a:rPr lang="en-GB" sz="1600" dirty="0" smtClean="0"/>
              <a:t>Water conductivity (digital meter) </a:t>
            </a:r>
          </a:p>
          <a:p>
            <a:pPr lvl="0" algn="ctr"/>
            <a:r>
              <a:rPr lang="en-GB" sz="1600" dirty="0"/>
              <a:t>Dissolved nitrates and </a:t>
            </a:r>
            <a:r>
              <a:rPr lang="en-GB" sz="1600" dirty="0" smtClean="0"/>
              <a:t>phosphates (digital spectrophotometer)</a:t>
            </a:r>
          </a:p>
          <a:p>
            <a:pPr lvl="0" algn="ctr"/>
            <a:r>
              <a:rPr lang="en-GB" sz="1600" dirty="0" smtClean="0"/>
              <a:t>Invertebrate population (collected in net, compared to identification chart)</a:t>
            </a:r>
          </a:p>
          <a:p>
            <a:pPr lvl="0" algn="ctr"/>
            <a:r>
              <a:rPr lang="en-GB" sz="1600" dirty="0" smtClean="0"/>
              <a:t>Carbon transport</a:t>
            </a:r>
            <a:endParaRPr lang="en-GB" sz="1600" dirty="0"/>
          </a:p>
          <a:p>
            <a:pPr algn="ctr"/>
            <a:endParaRPr lang="en-GB" sz="1600" dirty="0" smtClean="0"/>
          </a:p>
        </p:txBody>
      </p:sp>
      <p:sp>
        <p:nvSpPr>
          <p:cNvPr id="19" name="Rectangle 18"/>
          <p:cNvSpPr/>
          <p:nvPr/>
        </p:nvSpPr>
        <p:spPr>
          <a:xfrm>
            <a:off x="1403648" y="4005064"/>
            <a:ext cx="47160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Advanced Variables</a:t>
            </a:r>
          </a:p>
        </p:txBody>
      </p:sp>
      <p:pic>
        <p:nvPicPr>
          <p:cNvPr id="12" name="Picture 1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623398"/>
            <a:ext cx="2099322" cy="2099322"/>
          </a:xfrm>
          <a:prstGeom prst="ellipse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471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41" y="1772815"/>
            <a:ext cx="1584177" cy="1584177"/>
          </a:xfrm>
          <a:prstGeom prst="ellipse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921" y="1844825"/>
            <a:ext cx="1512168" cy="1512168"/>
          </a:xfrm>
          <a:prstGeom prst="ellipse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Dissolved Matter &amp; Water Quality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" y="206084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Site Requirements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292494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Equipment &amp; Costs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5445224"/>
            <a:ext cx="6156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Data Resolution Needs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-7888" y="2420888"/>
            <a:ext cx="9126204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/>
              <a:t>Direct access to river channel </a:t>
            </a:r>
            <a:endParaRPr lang="en-GB" sz="1600" dirty="0" smtClean="0"/>
          </a:p>
        </p:txBody>
      </p:sp>
      <p:sp>
        <p:nvSpPr>
          <p:cNvPr id="19" name="Rectangle 7"/>
          <p:cNvSpPr txBox="1">
            <a:spLocks noChangeArrowheads="1"/>
          </p:cNvSpPr>
          <p:nvPr/>
        </p:nvSpPr>
        <p:spPr bwMode="auto">
          <a:xfrm>
            <a:off x="17796" y="3356992"/>
            <a:ext cx="912620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Litmus paper (low cost) or basic digital meters (temperature</a:t>
            </a:r>
            <a:r>
              <a:rPr lang="en-GB" sz="1600" dirty="0"/>
              <a:t>, </a:t>
            </a:r>
            <a:r>
              <a:rPr lang="en-GB" sz="1600" dirty="0" smtClean="0"/>
              <a:t>pH; low to moderate cost)</a:t>
            </a:r>
          </a:p>
          <a:p>
            <a:pPr algn="ctr"/>
            <a:r>
              <a:rPr lang="en-GB" sz="1600" dirty="0" smtClean="0"/>
              <a:t>Homemade Secchi disc (low cost) or purchased Secchi disc (moderate cost)</a:t>
            </a:r>
          </a:p>
          <a:p>
            <a:pPr algn="ctr"/>
            <a:r>
              <a:rPr lang="en-GB" sz="1600" dirty="0" smtClean="0"/>
              <a:t>Plastic bottles for sampling (low cost)</a:t>
            </a:r>
          </a:p>
          <a:p>
            <a:pPr algn="ctr"/>
            <a:r>
              <a:rPr lang="en-GB" sz="1600" dirty="0" smtClean="0"/>
              <a:t>Advanced digital meters (total </a:t>
            </a:r>
            <a:r>
              <a:rPr lang="en-GB" sz="1600" dirty="0"/>
              <a:t>dissolved solids, dissolved oxygen, conductivity, dissolved nitrate, </a:t>
            </a:r>
            <a:r>
              <a:rPr lang="en-GB" sz="1600" dirty="0" smtClean="0"/>
              <a:t>dissolved phosphate; moderate to high cost )</a:t>
            </a:r>
          </a:p>
          <a:p>
            <a:pPr algn="ctr"/>
            <a:r>
              <a:rPr lang="en-GB" sz="1600" dirty="0" smtClean="0"/>
              <a:t>Hach kits (all variables; moderate to high cost)</a:t>
            </a:r>
          </a:p>
          <a:p>
            <a:pPr algn="ctr"/>
            <a:r>
              <a:rPr lang="en-GB" sz="1600" dirty="0" smtClean="0"/>
              <a:t>Sample nets, trays, biota identification charts (invertebrate sampling; low to moderate cost)</a:t>
            </a:r>
          </a:p>
        </p:txBody>
      </p:sp>
      <p:sp>
        <p:nvSpPr>
          <p:cNvPr id="20" name="Rectangle 7"/>
          <p:cNvSpPr txBox="1">
            <a:spLocks noChangeArrowheads="1"/>
          </p:cNvSpPr>
          <p:nvPr/>
        </p:nvSpPr>
        <p:spPr bwMode="auto">
          <a:xfrm>
            <a:off x="17796" y="5832648"/>
            <a:ext cx="5922356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5–10 repeat analysis of each water sample</a:t>
            </a:r>
          </a:p>
          <a:p>
            <a:pPr algn="ctr"/>
            <a:r>
              <a:rPr lang="en-GB" sz="1600" dirty="0"/>
              <a:t>Calculate an average (mean or median) value</a:t>
            </a:r>
          </a:p>
          <a:p>
            <a:pPr algn="ctr"/>
            <a:r>
              <a:rPr lang="en-GB" sz="1600" dirty="0"/>
              <a:t>Calculate data spread (e.g., standard deviation)</a:t>
            </a:r>
          </a:p>
          <a:p>
            <a:pPr marL="0" indent="0" algn="ctr">
              <a:buNone/>
            </a:pPr>
            <a:endParaRPr lang="en-GB" sz="1600" dirty="0" smtClean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842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325" y="2132856"/>
            <a:ext cx="3443877" cy="3443877"/>
          </a:xfrm>
          <a:prstGeom prst="ellipse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Data Collection Technique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Dissolved Matter &amp; Water Quality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2780928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Professional Measurement Techniques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3" name="Rectangle 7"/>
          <p:cNvSpPr txBox="1">
            <a:spLocks noChangeArrowheads="1"/>
          </p:cNvSpPr>
          <p:nvPr/>
        </p:nvSpPr>
        <p:spPr bwMode="auto">
          <a:xfrm>
            <a:off x="755576" y="3501008"/>
            <a:ext cx="3563887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Portable digital meters (low cost and advanced versions)</a:t>
            </a:r>
          </a:p>
          <a:p>
            <a:pPr algn="ctr"/>
            <a:r>
              <a:rPr lang="en-GB" sz="1600" smtClean="0"/>
              <a:t>Laboratory-based </a:t>
            </a:r>
            <a:r>
              <a:rPr lang="en-GB" sz="1600" dirty="0" smtClean="0"/>
              <a:t>testing of collected water samples</a:t>
            </a:r>
          </a:p>
          <a:p>
            <a:pPr algn="ctr"/>
            <a:r>
              <a:rPr lang="en-GB" sz="1600" dirty="0" smtClean="0"/>
              <a:t>Remote sensing techniques</a:t>
            </a:r>
            <a:endParaRPr lang="en-GB" sz="16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61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Post-Fieldwork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Data Organisation &amp; Input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132856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For professionals, fieldwork is only the start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9512" y="3356992"/>
            <a:ext cx="442247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Post-fieldwork activities are the longest part of any project</a:t>
            </a:r>
          </a:p>
        </p:txBody>
      </p:sp>
      <p:sp>
        <p:nvSpPr>
          <p:cNvPr id="17" name="Rectangle 7"/>
          <p:cNvSpPr txBox="1">
            <a:spLocks noChangeArrowheads="1"/>
          </p:cNvSpPr>
          <p:nvPr/>
        </p:nvSpPr>
        <p:spPr bwMode="auto">
          <a:xfrm>
            <a:off x="0" y="5135706"/>
            <a:ext cx="5940152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Transfer field data to computer or tablet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Consider storage options (e.g., Microsoft Excel, ArcGIS, Google Earth)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For groups, develop data management plan &amp; sharing facilities (e.g., Google Drive, Dropbox)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94"/>
          <a:stretch/>
        </p:blipFill>
        <p:spPr>
          <a:xfrm>
            <a:off x="6372200" y="3140968"/>
            <a:ext cx="2588058" cy="2592288"/>
          </a:xfrm>
          <a:prstGeom prst="ellipse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6074" y="2564904"/>
            <a:ext cx="2160182" cy="2160240"/>
          </a:xfrm>
          <a:prstGeom prst="ellipse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3528" y="4725144"/>
            <a:ext cx="53285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The </a:t>
            </a:r>
            <a:r>
              <a:rPr lang="en-GB" sz="1600" b="1" dirty="0">
                <a:solidFill>
                  <a:srgbClr val="B70005"/>
                </a:solidFill>
              </a:rPr>
              <a:t>first step is data organisation and management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897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Pre-Fieldwork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Research Questions &amp; Hypotheses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67544" y="2852936"/>
            <a:ext cx="58596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For example:</a:t>
            </a:r>
            <a:endParaRPr lang="en-GB" sz="1600" b="1" i="1" dirty="0">
              <a:solidFill>
                <a:srgbClr val="B70005"/>
              </a:solidFill>
            </a:endParaRPr>
          </a:p>
        </p:txBody>
      </p:sp>
      <p:sp>
        <p:nvSpPr>
          <p:cNvPr id="12" name="Rectangle 7"/>
          <p:cNvSpPr txBox="1">
            <a:spLocks noChangeArrowheads="1"/>
          </p:cNvSpPr>
          <p:nvPr/>
        </p:nvSpPr>
        <p:spPr bwMode="auto">
          <a:xfrm>
            <a:off x="539552" y="3789040"/>
            <a:ext cx="421196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lvl="0" algn="ctr"/>
            <a:r>
              <a:rPr lang="en-GB" sz="1600" dirty="0"/>
              <a:t>Changes in river morphology associated with locations along a river course</a:t>
            </a:r>
          </a:p>
          <a:p>
            <a:pPr lvl="0" algn="ctr"/>
            <a:r>
              <a:rPr lang="en-GB" sz="1600" dirty="0"/>
              <a:t>Changes in river flow rate and bed-load/sediment carrying capacity along a river course</a:t>
            </a:r>
          </a:p>
          <a:p>
            <a:pPr lvl="0" algn="ctr"/>
            <a:r>
              <a:rPr lang="en-GB" sz="1600" dirty="0"/>
              <a:t>Impacts of human engineering and infrastructure on fluvial behaviour</a:t>
            </a:r>
          </a:p>
          <a:p>
            <a:pPr algn="ctr"/>
            <a:endParaRPr lang="en-GB" sz="16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0" y="206084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Research should be framed around scientific questions &amp; hypotheses</a:t>
            </a:r>
            <a:endParaRPr lang="en-GB" b="1" i="1" dirty="0">
              <a:solidFill>
                <a:srgbClr val="01415B"/>
              </a:solidFill>
            </a:endParaRPr>
          </a:p>
        </p:txBody>
      </p:sp>
      <p:pic>
        <p:nvPicPr>
          <p:cNvPr id="14" name="Picture 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4005498"/>
            <a:ext cx="1799331" cy="1799331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5" name="Picture 1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658941"/>
            <a:ext cx="2160240" cy="2160240"/>
          </a:xfrm>
          <a:prstGeom prst="ellipse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92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Post-Fieldwork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Data Analysis &amp; Interpretation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1916832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Appropriate use of: </a:t>
            </a:r>
          </a:p>
        </p:txBody>
      </p:sp>
      <p:sp>
        <p:nvSpPr>
          <p:cNvPr id="13" name="Rectangle 7"/>
          <p:cNvSpPr txBox="1">
            <a:spLocks noChangeArrowheads="1"/>
          </p:cNvSpPr>
          <p:nvPr/>
        </p:nvSpPr>
        <p:spPr bwMode="auto">
          <a:xfrm>
            <a:off x="0" y="2276872"/>
            <a:ext cx="914400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Statistical techniques (e.g., data averaging, data spread, etc.)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Chart types and tables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Spatial analysis (e.g., ArcGIS, which is freely available to UK schools)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-36512" y="6186790"/>
            <a:ext cx="6089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Data limitations should be considered and clearly presented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-25866" y="3356992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B70005"/>
                </a:solidFill>
              </a:rPr>
              <a:t>I</a:t>
            </a:r>
            <a:r>
              <a:rPr lang="en-GB" sz="1600" b="1" dirty="0" smtClean="0">
                <a:solidFill>
                  <a:srgbClr val="B70005"/>
                </a:solidFill>
              </a:rPr>
              <a:t>nterpretation and analysis should:</a:t>
            </a: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0" y="3789040"/>
            <a:ext cx="9144000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Reflect and be supported by the data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Compare and contrast different sites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Consider the results of similar studies &amp; compare data with available secondary data sources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Return to original scientific questions and hypotheses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Consider how results would change under different conditions (e.g., changing seasons, after a storm event)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Consider how results may change in the future (e.g., impacts of climate change)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988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9523" y="3150554"/>
            <a:ext cx="2504965" cy="2504965"/>
          </a:xfrm>
          <a:prstGeom prst="ellipse">
            <a:avLst/>
          </a:prstGeom>
          <a:noFill/>
          <a:ln>
            <a:noFill/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Post-Fieldwork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Data Analysis: Calculations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184482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Cross-sectional Area &amp; Discharge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4" name="Rectangle 7"/>
          <p:cNvSpPr txBox="1">
            <a:spLocks noChangeArrowheads="1"/>
          </p:cNvSpPr>
          <p:nvPr/>
        </p:nvSpPr>
        <p:spPr bwMode="auto">
          <a:xfrm>
            <a:off x="0" y="3645024"/>
            <a:ext cx="6660232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Plot depth (y axis) as a function of distance across river (x axis)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Join the points to reveal cross-sectional shape of the riverbed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Contour string along length of the riverbed (or measure each segment using a ruler) and then measure the total length</a:t>
            </a:r>
          </a:p>
        </p:txBody>
      </p:sp>
      <p:sp>
        <p:nvSpPr>
          <p:cNvPr id="15" name="Rectangle 14"/>
          <p:cNvSpPr/>
          <p:nvPr/>
        </p:nvSpPr>
        <p:spPr>
          <a:xfrm>
            <a:off x="-25684" y="2276872"/>
            <a:ext cx="9169684" cy="350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Cross-sectional area (m</a:t>
            </a:r>
            <a:r>
              <a:rPr lang="en-GB" sz="1600" b="1" baseline="30000" dirty="0" smtClean="0">
                <a:solidFill>
                  <a:srgbClr val="B70005"/>
                </a:solidFill>
              </a:rPr>
              <a:t>2</a:t>
            </a:r>
            <a:r>
              <a:rPr lang="en-GB" sz="1600" b="1" dirty="0" smtClean="0">
                <a:solidFill>
                  <a:srgbClr val="B70005"/>
                </a:solidFill>
              </a:rPr>
              <a:t>) = width (m) x mean depth (m)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2699628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B70005"/>
                </a:solidFill>
              </a:rPr>
              <a:t>Discharge (m</a:t>
            </a:r>
            <a:r>
              <a:rPr lang="en-GB" sz="1600" b="1" baseline="30000" dirty="0">
                <a:solidFill>
                  <a:srgbClr val="B70005"/>
                </a:solidFill>
              </a:rPr>
              <a:t>3</a:t>
            </a:r>
            <a:r>
              <a:rPr lang="en-GB" sz="1600" b="1" dirty="0">
                <a:solidFill>
                  <a:srgbClr val="B70005"/>
                </a:solidFill>
              </a:rPr>
              <a:t>/s) = cross-sectional area (m</a:t>
            </a:r>
            <a:r>
              <a:rPr lang="en-GB" sz="1600" b="1" baseline="30000" dirty="0">
                <a:solidFill>
                  <a:srgbClr val="B70005"/>
                </a:solidFill>
              </a:rPr>
              <a:t>2</a:t>
            </a:r>
            <a:r>
              <a:rPr lang="en-GB" sz="1600" b="1" dirty="0">
                <a:solidFill>
                  <a:srgbClr val="B70005"/>
                </a:solidFill>
              </a:rPr>
              <a:t>) x mean velocity (m/s)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3212976"/>
            <a:ext cx="6516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Wetted Perimeter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5536" y="5229200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Hydraulic Radius (i.e., Channel Efficiency)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5620018"/>
            <a:ext cx="71559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rgbClr val="B70005"/>
                </a:solidFill>
              </a:rPr>
              <a:t>Hydraulic radius (m) = cross-sectional area (m</a:t>
            </a:r>
            <a:r>
              <a:rPr lang="en-GB" sz="1600" b="1" baseline="30000" dirty="0">
                <a:solidFill>
                  <a:srgbClr val="B70005"/>
                </a:solidFill>
              </a:rPr>
              <a:t>2</a:t>
            </a:r>
            <a:r>
              <a:rPr lang="en-GB" sz="1600" b="1" dirty="0">
                <a:solidFill>
                  <a:srgbClr val="B70005"/>
                </a:solidFill>
              </a:rPr>
              <a:t>) / wetted perimeter (m)</a:t>
            </a:r>
          </a:p>
        </p:txBody>
      </p:sp>
      <p:sp>
        <p:nvSpPr>
          <p:cNvPr id="20" name="Rectangle 7"/>
          <p:cNvSpPr txBox="1">
            <a:spLocks noChangeArrowheads="1"/>
          </p:cNvSpPr>
          <p:nvPr/>
        </p:nvSpPr>
        <p:spPr bwMode="auto">
          <a:xfrm>
            <a:off x="251520" y="6030580"/>
            <a:ext cx="5652120" cy="54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Reflects river’s ability to maintain energy whilst transporting material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1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79" y="2348880"/>
            <a:ext cx="3584061" cy="3584061"/>
          </a:xfrm>
          <a:prstGeom prst="ellipse">
            <a:avLst/>
          </a:prstGeom>
        </p:spPr>
      </p:pic>
      <p:sp>
        <p:nvSpPr>
          <p:cNvPr id="17" name="Rectangle 7"/>
          <p:cNvSpPr txBox="1">
            <a:spLocks noChangeArrowheads="1"/>
          </p:cNvSpPr>
          <p:nvPr/>
        </p:nvSpPr>
        <p:spPr bwMode="auto">
          <a:xfrm>
            <a:off x="0" y="4221088"/>
            <a:ext cx="536408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Use known depositional environment and pebble size to estimate flow velocity (and compare to values measured in the field)</a:t>
            </a:r>
          </a:p>
        </p:txBody>
      </p:sp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Post-Fieldwork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Data Analysis: Calculations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190754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Pebble Size, Water Velocity and River Regime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5" name="Rectangle 7"/>
          <p:cNvSpPr txBox="1">
            <a:spLocks noChangeArrowheads="1"/>
          </p:cNvSpPr>
          <p:nvPr/>
        </p:nvSpPr>
        <p:spPr bwMode="auto">
          <a:xfrm>
            <a:off x="0" y="2636912"/>
            <a:ext cx="536408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Plot pebble size &amp; river velocity on a </a:t>
            </a:r>
            <a:r>
              <a:rPr lang="en-GB" sz="1600" dirty="0"/>
              <a:t>Hjulström-Sundborg </a:t>
            </a:r>
            <a:r>
              <a:rPr lang="en-GB" sz="1600" dirty="0" smtClean="0">
                <a:solidFill>
                  <a:schemeClr val="tx1"/>
                </a:solidFill>
              </a:rPr>
              <a:t> diagram (see right) to assess the river regime (i.e., erosion, transport, deposition)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3645024"/>
            <a:ext cx="57961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Or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5301208"/>
            <a:ext cx="57961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Or</a:t>
            </a:r>
          </a:p>
        </p:txBody>
      </p:sp>
      <p:sp>
        <p:nvSpPr>
          <p:cNvPr id="19" name="Rectangle 7"/>
          <p:cNvSpPr txBox="1">
            <a:spLocks noChangeArrowheads="1"/>
          </p:cNvSpPr>
          <p:nvPr/>
        </p:nvSpPr>
        <p:spPr bwMode="auto">
          <a:xfrm>
            <a:off x="72008" y="5805264"/>
            <a:ext cx="601216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For pebbles collected from dry river banks, calculate the river velocity when they were deposited by assuming a depositional environment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685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Post-Fieldwork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Data Analysis: Calculations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242088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Pebble Roundness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378904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B70005"/>
                </a:solidFill>
              </a:rPr>
              <a:t>Cailleux </a:t>
            </a:r>
            <a:r>
              <a:rPr lang="en-GB" sz="1600" b="1" dirty="0" smtClean="0">
                <a:solidFill>
                  <a:srgbClr val="B70005"/>
                </a:solidFill>
              </a:rPr>
              <a:t>roundness (R) </a:t>
            </a:r>
            <a:r>
              <a:rPr lang="en-GB" sz="1600" b="1" dirty="0">
                <a:solidFill>
                  <a:srgbClr val="B70005"/>
                </a:solidFill>
              </a:rPr>
              <a:t>= 2r x 1000 / </a:t>
            </a:r>
            <a:r>
              <a:rPr lang="en-GB" sz="1600" b="1" dirty="0" smtClean="0">
                <a:solidFill>
                  <a:srgbClr val="B70005"/>
                </a:solidFill>
              </a:rPr>
              <a:t>L</a:t>
            </a:r>
            <a:endParaRPr lang="en-GB" sz="1600" b="1" dirty="0">
              <a:solidFill>
                <a:srgbClr val="B70005"/>
              </a:solidFill>
            </a:endParaRPr>
          </a:p>
        </p:txBody>
      </p:sp>
      <p:sp>
        <p:nvSpPr>
          <p:cNvPr id="19" name="Rectangle 7"/>
          <p:cNvSpPr txBox="1">
            <a:spLocks noChangeArrowheads="1"/>
          </p:cNvSpPr>
          <p:nvPr/>
        </p:nvSpPr>
        <p:spPr bwMode="auto">
          <a:xfrm>
            <a:off x="0" y="4509120"/>
            <a:ext cx="914400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L = average length of pebbles</a:t>
            </a:r>
          </a:p>
          <a:p>
            <a:pPr algn="ctr"/>
            <a:r>
              <a:rPr lang="en-GB" sz="1600" dirty="0"/>
              <a:t>r = average radius of curvature (obtained from a chart</a:t>
            </a:r>
            <a:r>
              <a:rPr lang="en-GB" sz="1600" dirty="0" smtClean="0"/>
              <a:t>)</a:t>
            </a:r>
          </a:p>
          <a:p>
            <a:pPr algn="ctr"/>
            <a:endParaRPr lang="en-GB" sz="16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7"/>
          <p:cNvSpPr txBox="1">
            <a:spLocks noChangeArrowheads="1"/>
          </p:cNvSpPr>
          <p:nvPr/>
        </p:nvSpPr>
        <p:spPr bwMode="auto">
          <a:xfrm>
            <a:off x="755576" y="2852936"/>
            <a:ext cx="756084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Use long and short axes measurements to perform particle shape analysis via pebble roundness indices (e.g., Cailleux Index) </a:t>
            </a:r>
          </a:p>
          <a:p>
            <a:pPr algn="ctr"/>
            <a:endParaRPr lang="en-GB" sz="1600" dirty="0" smtClean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39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Post-Fieldwork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Data Analysis: Calculations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198884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Water Quality Assessment</a:t>
            </a:r>
            <a:endParaRPr lang="en-GB" b="1" i="1" dirty="0">
              <a:solidFill>
                <a:srgbClr val="01415B"/>
              </a:solidFill>
            </a:endParaRPr>
          </a:p>
        </p:txBody>
      </p:sp>
      <p:sp>
        <p:nvSpPr>
          <p:cNvPr id="13" name="Rectangle 7"/>
          <p:cNvSpPr txBox="1">
            <a:spLocks noChangeArrowheads="1"/>
          </p:cNvSpPr>
          <p:nvPr/>
        </p:nvSpPr>
        <p:spPr bwMode="auto">
          <a:xfrm>
            <a:off x="0" y="2924944"/>
            <a:ext cx="9144000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Government guidelines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Past studies from the study area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Past studies from other study areas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Relevant secondary data sources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2492896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Compare measured data with: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222" y="438659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For Example:</a:t>
            </a: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683568" y="4797152"/>
            <a:ext cx="7776864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Compare Secchi disc data to those from the Secchi-Dip-In Project to assess relative levels of turbidity/suspended sediments 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Use freshwater invertebrate data to calculate a  </a:t>
            </a:r>
            <a:r>
              <a:rPr lang="en-GB" sz="1600" dirty="0"/>
              <a:t>Biological Monitoring Working Party (BMWP) score</a:t>
            </a:r>
            <a:endParaRPr lang="en-GB" sz="1600" dirty="0" smtClean="0">
              <a:solidFill>
                <a:schemeClr val="tx1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710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sz="3200" kern="0" dirty="0" smtClean="0">
                <a:solidFill>
                  <a:schemeClr val="bg1"/>
                </a:solidFill>
              </a:rPr>
              <a:t>Products of an evolving planet</a:t>
            </a:r>
            <a:endParaRPr lang="en-GB" altLang="en-US" sz="3200" kern="0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1476000" y="2988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GB" altLang="en-US" sz="2500" dirty="0" smtClean="0">
                <a:solidFill>
                  <a:schemeClr val="bg1"/>
                </a:solidFill>
              </a:rPr>
              <a:t>Comparative Study of River Regimes </a:t>
            </a:r>
            <a:r>
              <a:rPr lang="en-GB" altLang="en-US" sz="2000" dirty="0" smtClean="0">
                <a:solidFill>
                  <a:schemeClr val="bg1"/>
                </a:solidFill>
              </a:rPr>
              <a:t>Post-Fieldwork Activities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Post-Fieldwork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Data Reporting &amp; Sharing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7"/>
          <p:cNvSpPr txBox="1">
            <a:spLocks noChangeArrowheads="1"/>
          </p:cNvSpPr>
          <p:nvPr/>
        </p:nvSpPr>
        <p:spPr bwMode="auto">
          <a:xfrm>
            <a:off x="144016" y="3068960"/>
            <a:ext cx="413995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Data sharing &amp; reporting must consider the needs of the audience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Can include written reports, oral presentations, graphical representations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Present at ‘conferences’, where different teams present concurrently using posters or talks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4016" y="1916832"/>
            <a:ext cx="52920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Data sharing and open access is required for some professionals</a:t>
            </a:r>
          </a:p>
          <a:p>
            <a:pPr algn="ctr"/>
            <a:endParaRPr lang="en-GB" sz="1600" b="1" dirty="0">
              <a:solidFill>
                <a:srgbClr val="B70005"/>
              </a:solidFill>
            </a:endParaRPr>
          </a:p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For others, data sharing is restricted to paid clients</a:t>
            </a:r>
          </a:p>
        </p:txBody>
      </p:sp>
      <p:sp>
        <p:nvSpPr>
          <p:cNvPr id="14" name="Rectangle 7"/>
          <p:cNvSpPr txBox="1">
            <a:spLocks noChangeArrowheads="1"/>
          </p:cNvSpPr>
          <p:nvPr/>
        </p:nvSpPr>
        <p:spPr bwMode="auto">
          <a:xfrm>
            <a:off x="144016" y="5633864"/>
            <a:ext cx="363589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>
                <a:solidFill>
                  <a:schemeClr val="tx1"/>
                </a:solidFill>
              </a:rPr>
              <a:t>W</a:t>
            </a:r>
            <a:r>
              <a:rPr lang="en-GB" sz="1600" dirty="0" smtClean="0">
                <a:solidFill>
                  <a:schemeClr val="tx1"/>
                </a:solidFill>
              </a:rPr>
              <a:t>ebpage creation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</a:rPr>
              <a:t>S</a:t>
            </a:r>
            <a:r>
              <a:rPr lang="en-GB" sz="1600" dirty="0" smtClean="0">
                <a:solidFill>
                  <a:schemeClr val="tx1"/>
                </a:solidFill>
              </a:rPr>
              <a:t>ocial media &amp; blogging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</a:rPr>
              <a:t>C</a:t>
            </a:r>
            <a:r>
              <a:rPr lang="en-GB" sz="1600" dirty="0" smtClean="0">
                <a:solidFill>
                  <a:schemeClr val="tx1"/>
                </a:solidFill>
              </a:rPr>
              <a:t>itizen science platforms</a:t>
            </a:r>
          </a:p>
        </p:txBody>
      </p:sp>
      <p:sp>
        <p:nvSpPr>
          <p:cNvPr id="2" name="Rectangle 1"/>
          <p:cNvSpPr/>
          <p:nvPr/>
        </p:nvSpPr>
        <p:spPr>
          <a:xfrm>
            <a:off x="144016" y="5219908"/>
            <a:ext cx="36311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To reach a broader audience:</a:t>
            </a:r>
            <a:endParaRPr lang="en-GB" sz="1600" b="1" dirty="0">
              <a:solidFill>
                <a:srgbClr val="B7000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2317" y="3068960"/>
            <a:ext cx="2680043" cy="2664296"/>
          </a:xfrm>
          <a:prstGeom prst="ellipse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4208" y="1844824"/>
            <a:ext cx="2250144" cy="2243606"/>
          </a:xfrm>
          <a:prstGeom prst="ellipse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1920" y="4777578"/>
            <a:ext cx="1944216" cy="1937489"/>
          </a:xfrm>
          <a:prstGeom prst="ellipse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1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655" y="2674651"/>
            <a:ext cx="8702698" cy="301134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0" y="198884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Village in </a:t>
            </a:r>
            <a:r>
              <a:rPr lang="en-GB" b="1" dirty="0">
                <a:solidFill>
                  <a:srgbClr val="01415B"/>
                </a:solidFill>
              </a:rPr>
              <a:t>the Saddleworth area of </a:t>
            </a:r>
            <a:r>
              <a:rPr lang="en-GB" b="1" dirty="0" smtClean="0">
                <a:solidFill>
                  <a:srgbClr val="01415B"/>
                </a:solidFill>
              </a:rPr>
              <a:t>Oldham</a:t>
            </a:r>
            <a:r>
              <a:rPr lang="en-GB" b="1" dirty="0">
                <a:solidFill>
                  <a:srgbClr val="01415B"/>
                </a:solidFill>
              </a:rPr>
              <a:t> </a:t>
            </a:r>
            <a:r>
              <a:rPr lang="en-GB" b="1" dirty="0" smtClean="0">
                <a:solidFill>
                  <a:srgbClr val="01415B"/>
                </a:solidFill>
              </a:rPr>
              <a:t>(Greater Manchester &amp; </a:t>
            </a:r>
            <a:r>
              <a:rPr lang="en-GB" b="1" dirty="0">
                <a:solidFill>
                  <a:srgbClr val="01415B"/>
                </a:solidFill>
              </a:rPr>
              <a:t>South </a:t>
            </a:r>
            <a:r>
              <a:rPr lang="en-GB" b="1" dirty="0" smtClean="0">
                <a:solidFill>
                  <a:srgbClr val="01415B"/>
                </a:solidFill>
              </a:rPr>
              <a:t>Pennines)</a:t>
            </a:r>
            <a:endParaRPr lang="en-GB" b="1" dirty="0">
              <a:solidFill>
                <a:srgbClr val="01415B"/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Case Study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Uppermill, Tame River Valley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49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198884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Confluence </a:t>
            </a:r>
            <a:r>
              <a:rPr lang="en-GB" b="1" dirty="0">
                <a:solidFill>
                  <a:srgbClr val="01415B"/>
                </a:solidFill>
              </a:rPr>
              <a:t>of the Tame and Diggle Brook (53°33'11.4"N 2°00'33.5"W</a:t>
            </a:r>
            <a:r>
              <a:rPr lang="en-GB" b="1" dirty="0" smtClean="0">
                <a:solidFill>
                  <a:srgbClr val="01415B"/>
                </a:solidFill>
              </a:rPr>
              <a:t>)</a:t>
            </a:r>
            <a:endParaRPr lang="en-GB" b="1" dirty="0">
              <a:solidFill>
                <a:srgbClr val="01415B"/>
              </a:solidFill>
            </a:endParaRPr>
          </a:p>
        </p:txBody>
      </p:sp>
      <p:pic>
        <p:nvPicPr>
          <p:cNvPr id="13" name="Picture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9998" y="2654666"/>
            <a:ext cx="3073890" cy="2430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2654666"/>
            <a:ext cx="2711600" cy="24305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5" y="2654666"/>
            <a:ext cx="2683781" cy="2430518"/>
          </a:xfrm>
          <a:prstGeom prst="rect">
            <a:avLst/>
          </a:prstGeom>
        </p:spPr>
      </p:pic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179512" y="5373216"/>
            <a:ext cx="5616624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Confluence </a:t>
            </a:r>
            <a:r>
              <a:rPr lang="en-GB" sz="1600" dirty="0"/>
              <a:t>of the Tame River and Diggle </a:t>
            </a:r>
            <a:r>
              <a:rPr lang="en-GB" sz="1600" dirty="0" smtClean="0"/>
              <a:t>Brook</a:t>
            </a:r>
          </a:p>
          <a:p>
            <a:pPr algn="ctr"/>
            <a:r>
              <a:rPr lang="en-GB" sz="1600" dirty="0" smtClean="0"/>
              <a:t>Free flowing river course</a:t>
            </a:r>
            <a:endParaRPr lang="en-GB" sz="1600" dirty="0"/>
          </a:p>
          <a:p>
            <a:pPr algn="ctr"/>
            <a:r>
              <a:rPr lang="en-GB" sz="1600" dirty="0" smtClean="0"/>
              <a:t>Gentle </a:t>
            </a:r>
            <a:r>
              <a:rPr lang="en-GB" sz="1600" dirty="0"/>
              <a:t>gravel riverbank </a:t>
            </a:r>
            <a:endParaRPr lang="en-GB" sz="1600" dirty="0" smtClean="0"/>
          </a:p>
          <a:p>
            <a:pPr algn="ctr"/>
            <a:r>
              <a:rPr lang="en-GB" sz="1600" dirty="0" smtClean="0"/>
              <a:t>Adjoining land-use: grass and parkland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Case Study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Uppermill, Tame River Valley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660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198884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Tame stepping-stones </a:t>
            </a:r>
            <a:r>
              <a:rPr lang="en-GB" b="1" dirty="0">
                <a:solidFill>
                  <a:srgbClr val="01415B"/>
                </a:solidFill>
              </a:rPr>
              <a:t>(53°32'54.6"N 2°00'28.0"W)</a:t>
            </a: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179512" y="5373216"/>
            <a:ext cx="561662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>
                <a:solidFill>
                  <a:schemeClr val="tx1"/>
                </a:solidFill>
              </a:rPr>
              <a:t>Stepping-stones across the Tame </a:t>
            </a:r>
            <a:r>
              <a:rPr lang="en-GB" sz="1600" dirty="0" smtClean="0">
                <a:solidFill>
                  <a:schemeClr val="tx1"/>
                </a:solidFill>
              </a:rPr>
              <a:t>River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Stones (small-scale engineering) interrupt river flow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</a:rPr>
              <a:t>Access from Huddersfield Narrow Canal towpath </a:t>
            </a:r>
            <a:endParaRPr lang="en-GB" sz="1600" dirty="0" smtClean="0">
              <a:solidFill>
                <a:schemeClr val="tx1"/>
              </a:solidFill>
            </a:endParaRPr>
          </a:p>
          <a:p>
            <a:pPr algn="ctr"/>
            <a:r>
              <a:rPr lang="en-GB" sz="1600" dirty="0">
                <a:solidFill>
                  <a:schemeClr val="tx1"/>
                </a:solidFill>
              </a:rPr>
              <a:t>Access from public park </a:t>
            </a:r>
            <a:r>
              <a:rPr lang="en-GB" sz="1600" dirty="0" smtClean="0">
                <a:solidFill>
                  <a:schemeClr val="tx1"/>
                </a:solidFill>
              </a:rPr>
              <a:t>in Uppermill Village</a:t>
            </a:r>
            <a:endParaRPr lang="en-GB" sz="1600" dirty="0"/>
          </a:p>
        </p:txBody>
      </p:sp>
      <p:pic>
        <p:nvPicPr>
          <p:cNvPr id="14" name="Picture 1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616648"/>
            <a:ext cx="3227124" cy="2540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6627" y="2616606"/>
            <a:ext cx="2811557" cy="2540304"/>
          </a:xfrm>
          <a:prstGeom prst="rect">
            <a:avLst/>
          </a:prstGeom>
        </p:spPr>
      </p:pic>
      <p:pic>
        <p:nvPicPr>
          <p:cNvPr id="15" name="Picture 14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2616606"/>
            <a:ext cx="2736304" cy="254038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Case Study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Uppermill, Tame River Valley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92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945" b="35752"/>
          <a:stretch/>
        </p:blipFill>
        <p:spPr bwMode="auto">
          <a:xfrm>
            <a:off x="156102" y="2780928"/>
            <a:ext cx="2759714" cy="1605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198884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01415B"/>
                </a:solidFill>
              </a:rPr>
              <a:t>Kitty’s Riverside Café Bar (53°32'50.7"N 2°00'23.5"W) </a:t>
            </a: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179512" y="5589240"/>
            <a:ext cx="5040560" cy="131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>
                <a:solidFill>
                  <a:schemeClr val="tx1"/>
                </a:solidFill>
              </a:rPr>
              <a:t>Busy urban road </a:t>
            </a:r>
            <a:r>
              <a:rPr lang="en-GB" sz="1600" dirty="0" smtClean="0">
                <a:solidFill>
                  <a:schemeClr val="tx1"/>
                </a:solidFill>
              </a:rPr>
              <a:t>bridge 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View down </a:t>
            </a:r>
            <a:r>
              <a:rPr lang="en-GB" sz="1600" dirty="0">
                <a:solidFill>
                  <a:schemeClr val="tx1"/>
                </a:solidFill>
              </a:rPr>
              <a:t>to the heavily engineered river </a:t>
            </a:r>
            <a:r>
              <a:rPr lang="en-GB" sz="1600" dirty="0" smtClean="0">
                <a:solidFill>
                  <a:schemeClr val="tx1"/>
                </a:solidFill>
              </a:rPr>
              <a:t>course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River flow forced through confined space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Closer </a:t>
            </a:r>
            <a:r>
              <a:rPr lang="en-GB" sz="1600" dirty="0">
                <a:solidFill>
                  <a:schemeClr val="tx1"/>
                </a:solidFill>
              </a:rPr>
              <a:t>access to </a:t>
            </a:r>
            <a:r>
              <a:rPr lang="en-GB" sz="1600" dirty="0" smtClean="0">
                <a:solidFill>
                  <a:schemeClr val="tx1"/>
                </a:solidFill>
              </a:rPr>
              <a:t>river below bridge</a:t>
            </a:r>
            <a:endParaRPr lang="en-GB" sz="1600" dirty="0"/>
          </a:p>
        </p:txBody>
      </p:sp>
      <p:pic>
        <p:nvPicPr>
          <p:cNvPr id="17" name="Picture 16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" t="33800" r="-1765" b="16282"/>
          <a:stretch/>
        </p:blipFill>
        <p:spPr bwMode="auto">
          <a:xfrm>
            <a:off x="154523" y="4365104"/>
            <a:ext cx="2946891" cy="1149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2780927"/>
            <a:ext cx="3024336" cy="27384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1879" y="2780928"/>
            <a:ext cx="3038273" cy="2736304"/>
          </a:xfrm>
          <a:prstGeom prst="rect">
            <a:avLst/>
          </a:prstGeom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Case Study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Uppermill, Tame River Valley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448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217058"/>
            <a:ext cx="4139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Direct access to a natural watercourse </a:t>
            </a:r>
            <a:endParaRPr lang="en-GB" sz="1600" b="1" dirty="0">
              <a:solidFill>
                <a:srgbClr val="B70005"/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Pre-Fieldwork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Site Selection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0" y="3356992"/>
            <a:ext cx="914400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lvl="0" algn="ctr"/>
            <a:r>
              <a:rPr lang="en-GB" sz="1600" dirty="0" smtClean="0"/>
              <a:t>River </a:t>
            </a:r>
            <a:r>
              <a:rPr lang="en-GB" sz="1600" dirty="0"/>
              <a:t>flowing </a:t>
            </a:r>
            <a:r>
              <a:rPr lang="en-GB" sz="1600" dirty="0" smtClean="0"/>
              <a:t>across a floodplain</a:t>
            </a:r>
          </a:p>
          <a:p>
            <a:pPr lvl="0" algn="ctr"/>
            <a:r>
              <a:rPr lang="en-GB" sz="1600" dirty="0" smtClean="0"/>
              <a:t>River flowing through an area of changing topography / gradient (e.g., steep river valley)</a:t>
            </a:r>
          </a:p>
          <a:p>
            <a:pPr lvl="0" algn="ctr"/>
            <a:r>
              <a:rPr lang="en-GB" sz="1600" dirty="0" smtClean="0"/>
              <a:t>River meander site</a:t>
            </a:r>
          </a:p>
          <a:p>
            <a:pPr lvl="0" algn="ctr"/>
            <a:r>
              <a:rPr lang="en-GB" sz="1600" dirty="0" smtClean="0"/>
              <a:t>River flowing through an urban area</a:t>
            </a:r>
          </a:p>
          <a:p>
            <a:pPr lvl="0" algn="ctr"/>
            <a:r>
              <a:rPr lang="en-GB" sz="1600" dirty="0" smtClean="0"/>
              <a:t>River flow interrupted by full-width engineered structure (e.g., dam or weir)</a:t>
            </a:r>
          </a:p>
          <a:p>
            <a:pPr algn="ctr"/>
            <a:r>
              <a:rPr lang="en-GB" sz="1600" dirty="0" smtClean="0"/>
              <a:t>River </a:t>
            </a:r>
            <a:r>
              <a:rPr lang="en-GB" sz="1600" dirty="0"/>
              <a:t>flow interrupted by </a:t>
            </a:r>
            <a:r>
              <a:rPr lang="en-GB" sz="1600" dirty="0" smtClean="0"/>
              <a:t>other </a:t>
            </a:r>
            <a:r>
              <a:rPr lang="en-GB" sz="1600" dirty="0"/>
              <a:t>human intervention (e.g., bridge supports, flood </a:t>
            </a:r>
            <a:r>
              <a:rPr lang="en-GB" sz="1600" dirty="0" smtClean="0"/>
              <a:t>defences)</a:t>
            </a:r>
            <a:endParaRPr lang="en-GB" sz="1600" dirty="0"/>
          </a:p>
          <a:p>
            <a:pPr lvl="0" algn="ctr"/>
            <a:r>
              <a:rPr lang="en-GB" sz="1600" dirty="0"/>
              <a:t>Confluence of two watercourses</a:t>
            </a:r>
          </a:p>
          <a:p>
            <a:pPr lvl="0" algn="ctr"/>
            <a:r>
              <a:rPr lang="en-GB" sz="1600" dirty="0" smtClean="0"/>
              <a:t>For comparison: man</a:t>
            </a:r>
            <a:r>
              <a:rPr lang="en-GB" sz="1600" dirty="0"/>
              <a:t>-made water course (i.e., a canal</a:t>
            </a:r>
            <a:r>
              <a:rPr lang="en-GB" sz="1600" dirty="0" smtClean="0"/>
              <a:t>)</a:t>
            </a:r>
            <a:endParaRPr lang="en-GB" sz="1600" dirty="0"/>
          </a:p>
        </p:txBody>
      </p:sp>
      <p:sp>
        <p:nvSpPr>
          <p:cNvPr id="17" name="Rectangle 16"/>
          <p:cNvSpPr/>
          <p:nvPr/>
        </p:nvSpPr>
        <p:spPr>
          <a:xfrm>
            <a:off x="5580112" y="2226350"/>
            <a:ext cx="3563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At least 2–3 sites for comparison</a:t>
            </a:r>
            <a:endParaRPr lang="en-GB" sz="1600" b="1" dirty="0">
              <a:solidFill>
                <a:srgbClr val="B70005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2780928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For example:</a:t>
            </a:r>
            <a:endParaRPr lang="en-GB" sz="1600" b="1" dirty="0">
              <a:solidFill>
                <a:srgbClr val="B70005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39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88024" y="3284984"/>
            <a:ext cx="4211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Optional: Huddersfield Narrow Canal</a:t>
            </a:r>
            <a:endParaRPr lang="en-GB" b="1" dirty="0">
              <a:solidFill>
                <a:srgbClr val="01415B"/>
              </a:solidFill>
            </a:endParaRPr>
          </a:p>
        </p:txBody>
      </p:sp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5148064" y="3933056"/>
            <a:ext cx="338437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Man-made watercourse</a:t>
            </a: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Controlled water flow</a:t>
            </a:r>
          </a:p>
        </p:txBody>
      </p:sp>
      <p:pic>
        <p:nvPicPr>
          <p:cNvPr id="14" name="Picture 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204864"/>
            <a:ext cx="4077072" cy="4077072"/>
          </a:xfrm>
          <a:prstGeom prst="ellipse">
            <a:avLst/>
          </a:prstGeom>
          <a:noFill/>
          <a:ln>
            <a:noFill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Case Study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Uppermill, Tame River Valley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600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24" name="Rectangle 7"/>
          <p:cNvSpPr txBox="1">
            <a:spLocks noChangeArrowheads="1"/>
          </p:cNvSpPr>
          <p:nvPr/>
        </p:nvSpPr>
        <p:spPr bwMode="auto">
          <a:xfrm>
            <a:off x="0" y="2204864"/>
            <a:ext cx="622818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lvl="0" algn="ctr"/>
            <a:r>
              <a:rPr lang="en-GB" sz="1600" dirty="0" smtClean="0"/>
              <a:t>Political &amp; topographical maps (e.g., Ordnance Survey, Google)</a:t>
            </a:r>
          </a:p>
          <a:p>
            <a:pPr lvl="0" algn="ctr"/>
            <a:r>
              <a:rPr lang="en-GB" sz="1600" dirty="0" smtClean="0"/>
              <a:t>National-, regional-, catchment-, local-scale</a:t>
            </a:r>
          </a:p>
          <a:p>
            <a:pPr algn="ctr"/>
            <a:r>
              <a:rPr lang="en-GB" sz="1600" dirty="0"/>
              <a:t>Geological maps (e.g., BGS iGeology App /  BGS GeoIndex</a:t>
            </a:r>
            <a:r>
              <a:rPr lang="en-GB" sz="1600" dirty="0" smtClean="0"/>
              <a:t>)</a:t>
            </a:r>
          </a:p>
          <a:p>
            <a:pPr algn="ctr"/>
            <a:r>
              <a:rPr lang="en-GB" sz="1600" dirty="0"/>
              <a:t>Satellite &amp; aerial maps/</a:t>
            </a:r>
            <a:r>
              <a:rPr lang="en-GB" sz="1600" dirty="0" smtClean="0"/>
              <a:t>images</a:t>
            </a:r>
          </a:p>
          <a:p>
            <a:pPr algn="ctr"/>
            <a:r>
              <a:rPr lang="en-GB" sz="1600" dirty="0"/>
              <a:t>Land use </a:t>
            </a:r>
            <a:r>
              <a:rPr lang="en-GB" sz="1600" dirty="0" smtClean="0"/>
              <a:t>maps</a:t>
            </a:r>
          </a:p>
          <a:p>
            <a:pPr lvl="0" algn="ctr"/>
            <a:r>
              <a:rPr lang="en-GB" sz="1600" dirty="0" smtClean="0"/>
              <a:t>Historical maps</a:t>
            </a:r>
          </a:p>
          <a:p>
            <a:pPr marL="0" lvl="0" indent="0" algn="ctr">
              <a:buNone/>
            </a:pPr>
            <a:endParaRPr lang="en-GB" sz="1600" dirty="0" smtClean="0"/>
          </a:p>
          <a:p>
            <a:pPr marL="0" indent="0" algn="ctr">
              <a:buNone/>
            </a:pPr>
            <a:endParaRPr lang="en-GB" sz="1600" dirty="0" smtClean="0"/>
          </a:p>
        </p:txBody>
      </p:sp>
      <p:pic>
        <p:nvPicPr>
          <p:cNvPr id="27" name="Picture 2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9296" y="1774960"/>
            <a:ext cx="2374120" cy="237412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9" name="Picture 2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32319" y="3214796"/>
            <a:ext cx="2575905" cy="257590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3" name="Picture 3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80754" y="4081770"/>
            <a:ext cx="2403910" cy="240391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5" name="Rectangle 34"/>
          <p:cNvSpPr/>
          <p:nvPr/>
        </p:nvSpPr>
        <p:spPr>
          <a:xfrm>
            <a:off x="0" y="4602614"/>
            <a:ext cx="40314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e.g., Uppermill, Greater Manchester</a:t>
            </a:r>
            <a:endParaRPr lang="en-GB" sz="1600" b="1" i="1" dirty="0">
              <a:solidFill>
                <a:srgbClr val="B70005"/>
              </a:solidFill>
            </a:endParaRPr>
          </a:p>
        </p:txBody>
      </p:sp>
      <p:sp>
        <p:nvSpPr>
          <p:cNvPr id="36" name="Rectangle 7"/>
          <p:cNvSpPr txBox="1">
            <a:spLocks noChangeArrowheads="1"/>
          </p:cNvSpPr>
          <p:nvPr/>
        </p:nvSpPr>
        <p:spPr bwMode="auto">
          <a:xfrm>
            <a:off x="17228" y="5013176"/>
            <a:ext cx="352839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lvl="0" algn="ctr"/>
            <a:r>
              <a:rPr lang="en-GB" sz="1600" dirty="0" smtClean="0"/>
              <a:t>Google Maps satellite image</a:t>
            </a:r>
          </a:p>
          <a:p>
            <a:pPr lvl="0" algn="ctr"/>
            <a:r>
              <a:rPr lang="en-GB" sz="1600" dirty="0" smtClean="0"/>
              <a:t>1854 political map</a:t>
            </a:r>
          </a:p>
          <a:p>
            <a:pPr lvl="0" algn="ctr"/>
            <a:r>
              <a:rPr lang="en-GB" sz="1600" dirty="0" smtClean="0"/>
              <a:t>Geological map</a:t>
            </a:r>
          </a:p>
          <a:p>
            <a:pPr lvl="0" algn="ctr"/>
            <a:endParaRPr lang="en-GB" sz="1600" dirty="0" smtClean="0"/>
          </a:p>
          <a:p>
            <a:pPr marL="0" indent="0" algn="ctr">
              <a:buNone/>
            </a:pPr>
            <a:endParaRPr lang="en-GB" sz="1600" dirty="0" smtClean="0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Pre-Fieldwork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Metadata: Cartography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289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8" descr="puntia echios - Santa Fe, Galapagos.jpg"/>
          <p:cNvSpPr>
            <a:spLocks noChangeAspect="1" noChangeArrowheads="1"/>
          </p:cNvSpPr>
          <p:nvPr/>
        </p:nvSpPr>
        <p:spPr bwMode="auto">
          <a:xfrm>
            <a:off x="179512" y="188640"/>
            <a:ext cx="8096250" cy="1103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4128" y="1916832"/>
            <a:ext cx="3018017" cy="3018017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2" name="Picture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1880" y="3356992"/>
            <a:ext cx="3032733" cy="3035896"/>
          </a:xfrm>
          <a:prstGeom prst="ellipse">
            <a:avLst/>
          </a:prstGeom>
          <a:noFill/>
          <a:ln>
            <a:noFill/>
          </a:ln>
        </p:spPr>
      </p:pic>
      <p:sp>
        <p:nvSpPr>
          <p:cNvPr id="20" name="Rectangle 7"/>
          <p:cNvSpPr txBox="1">
            <a:spLocks noChangeArrowheads="1"/>
          </p:cNvSpPr>
          <p:nvPr/>
        </p:nvSpPr>
        <p:spPr bwMode="auto">
          <a:xfrm>
            <a:off x="395536" y="2276872"/>
            <a:ext cx="3635896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lvl="0" algn="ctr"/>
            <a:r>
              <a:rPr lang="en-GB" sz="1600" dirty="0" smtClean="0"/>
              <a:t>Environmental Agency records</a:t>
            </a:r>
          </a:p>
          <a:p>
            <a:pPr lvl="0" algn="ctr"/>
            <a:r>
              <a:rPr lang="en-GB" sz="1600" dirty="0" smtClean="0"/>
              <a:t>Hydrological data</a:t>
            </a:r>
          </a:p>
          <a:p>
            <a:pPr lvl="0" algn="ctr"/>
            <a:r>
              <a:rPr lang="en-GB" sz="1600" dirty="0" smtClean="0"/>
              <a:t>Flood risk maps</a:t>
            </a:r>
          </a:p>
          <a:p>
            <a:pPr lvl="0" algn="ctr"/>
            <a:r>
              <a:rPr lang="en-GB" sz="1600" dirty="0" smtClean="0"/>
              <a:t>Local and national press</a:t>
            </a:r>
          </a:p>
          <a:p>
            <a:pPr algn="ctr"/>
            <a:endParaRPr lang="en-GB" sz="16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0" y="4509120"/>
            <a:ext cx="356388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B70005"/>
                </a:solidFill>
              </a:rPr>
              <a:t>e.g., </a:t>
            </a:r>
            <a:r>
              <a:rPr lang="en-GB" sz="1600" b="1" dirty="0" smtClean="0">
                <a:solidFill>
                  <a:srgbClr val="B70005"/>
                </a:solidFill>
              </a:rPr>
              <a:t>National River Archives </a:t>
            </a:r>
          </a:p>
          <a:p>
            <a:pPr algn="ctr"/>
            <a:r>
              <a:rPr lang="en-GB" sz="1400" b="1" dirty="0" smtClean="0">
                <a:solidFill>
                  <a:srgbClr val="B70005"/>
                </a:solidFill>
              </a:rPr>
              <a:t>(‘Tame at Uppermill’ gauging station)</a:t>
            </a:r>
            <a:endParaRPr lang="en-GB" sz="1400" b="1" i="1" dirty="0">
              <a:solidFill>
                <a:srgbClr val="B70005"/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Pre-Fieldwork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Metadata: Other Secondary Data Sources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86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5496" y="6165304"/>
            <a:ext cx="604867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u="sng" dirty="0" smtClean="0">
                <a:hlinkClick r:id="rId5"/>
              </a:rPr>
              <a:t>https</a:t>
            </a:r>
            <a:r>
              <a:rPr lang="en-GB" sz="1600" u="sng" dirty="0">
                <a:hlinkClick r:id="rId5"/>
              </a:rPr>
              <a:t>://www.rgs.org/schools/teaching-resources/sampling-techniques/</a:t>
            </a:r>
            <a:endParaRPr lang="en-GB" sz="1600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Pre-Fieldwork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Research Techniques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angle 7"/>
          <p:cNvSpPr txBox="1">
            <a:spLocks noChangeArrowheads="1"/>
          </p:cNvSpPr>
          <p:nvPr/>
        </p:nvSpPr>
        <p:spPr bwMode="auto">
          <a:xfrm>
            <a:off x="0" y="2204864"/>
            <a:ext cx="914400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Dependent </a:t>
            </a:r>
            <a:r>
              <a:rPr lang="en-GB" sz="1600" dirty="0"/>
              <a:t>on field area/ </a:t>
            </a:r>
            <a:r>
              <a:rPr lang="en-GB" sz="1600" dirty="0" smtClean="0"/>
              <a:t>field sites</a:t>
            </a:r>
            <a:endParaRPr lang="en-GB" sz="1600" dirty="0"/>
          </a:p>
          <a:p>
            <a:pPr lvl="0" algn="ctr"/>
            <a:r>
              <a:rPr lang="en-GB" sz="1600" dirty="0" smtClean="0"/>
              <a:t>Dependent on features &amp; processes to measure</a:t>
            </a:r>
          </a:p>
          <a:p>
            <a:pPr lvl="0" algn="ctr"/>
            <a:r>
              <a:rPr lang="en-GB" sz="1600" dirty="0" smtClean="0"/>
              <a:t>Dependent on research questions and hypotheses</a:t>
            </a:r>
          </a:p>
          <a:p>
            <a:pPr lvl="0" algn="ctr"/>
            <a:r>
              <a:rPr lang="en-GB" sz="1600" dirty="0" smtClean="0"/>
              <a:t>Dependent on spatial and temporal scales of study</a:t>
            </a:r>
          </a:p>
          <a:p>
            <a:pPr lvl="0" algn="ctr"/>
            <a:r>
              <a:rPr lang="en-GB" sz="1600" dirty="0" smtClean="0"/>
              <a:t>Dependent on available resources (i.e., time, money, expertise)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1844824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B70005"/>
                </a:solidFill>
              </a:rPr>
              <a:t>No ‘one size fits all’</a:t>
            </a:r>
            <a:endParaRPr lang="en-GB" sz="1600" b="1" i="1" dirty="0">
              <a:solidFill>
                <a:srgbClr val="B70005"/>
              </a:solidFill>
            </a:endParaRPr>
          </a:p>
        </p:txBody>
      </p:sp>
      <p:pic>
        <p:nvPicPr>
          <p:cNvPr id="17" name="Picture 1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944014"/>
            <a:ext cx="1879854" cy="1879854"/>
          </a:xfrm>
          <a:prstGeom prst="ellipse">
            <a:avLst/>
          </a:prstGeom>
        </p:spPr>
      </p:pic>
      <p:pic>
        <p:nvPicPr>
          <p:cNvPr id="18" name="Picture 17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485" y="3942848"/>
            <a:ext cx="1874326" cy="1874326"/>
          </a:xfrm>
          <a:prstGeom prst="ellipse">
            <a:avLst/>
          </a:prstGeom>
        </p:spPr>
      </p:pic>
      <p:pic>
        <p:nvPicPr>
          <p:cNvPr id="19" name="Picture 18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789" y="3876780"/>
            <a:ext cx="1874326" cy="1874326"/>
          </a:xfrm>
          <a:prstGeom prst="ellipse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84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5952093"/>
            <a:ext cx="576064" cy="7645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376" y="5989999"/>
            <a:ext cx="1008112" cy="725592"/>
          </a:xfrm>
          <a:prstGeom prst="rect">
            <a:avLst/>
          </a:prstGeom>
        </p:spPr>
      </p:pic>
      <p:sp>
        <p:nvSpPr>
          <p:cNvPr id="16" name="Rectangle 7"/>
          <p:cNvSpPr txBox="1">
            <a:spLocks noChangeArrowheads="1"/>
          </p:cNvSpPr>
          <p:nvPr/>
        </p:nvSpPr>
        <p:spPr bwMode="auto">
          <a:xfrm>
            <a:off x="495042" y="2564904"/>
            <a:ext cx="6160683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54C00"/>
              </a:buClr>
              <a:buSzPct val="70000"/>
              <a:buFont typeface="Wingdings" pitchFamily="2" charset="2"/>
              <a:buChar char="¢"/>
              <a:defRPr sz="3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1415B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70005"/>
              </a:buClr>
              <a:buChar char="•"/>
              <a:defRPr sz="2400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97E01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40160"/>
              </a:buClr>
              <a:buChar char="•"/>
              <a:defRPr sz="2000">
                <a:solidFill>
                  <a:schemeClr val="tx2"/>
                </a:solidFill>
                <a:latin typeface="+mn-lt"/>
              </a:defRPr>
            </a:lvl9pPr>
          </a:lstStyle>
          <a:p>
            <a:pPr algn="ctr"/>
            <a:r>
              <a:rPr lang="en-GB" sz="1600" dirty="0" smtClean="0"/>
              <a:t>Dependent on time available</a:t>
            </a:r>
          </a:p>
          <a:p>
            <a:pPr algn="ctr"/>
            <a:r>
              <a:rPr lang="en-GB" sz="1600" dirty="0" smtClean="0"/>
              <a:t>Dependent on number of sites &amp; transit times</a:t>
            </a:r>
          </a:p>
          <a:p>
            <a:pPr algn="ctr"/>
            <a:r>
              <a:rPr lang="en-GB" sz="1600" dirty="0" smtClean="0"/>
              <a:t>Dependent on number of team members</a:t>
            </a:r>
          </a:p>
          <a:p>
            <a:pPr algn="ctr"/>
            <a:r>
              <a:rPr lang="en-GB" sz="1600" dirty="0" smtClean="0"/>
              <a:t>Dependent on data collection techniques</a:t>
            </a:r>
          </a:p>
          <a:p>
            <a:pPr algn="ctr"/>
            <a:endParaRPr lang="en-GB" sz="1600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499549" y="2123564"/>
            <a:ext cx="61606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1415B"/>
                </a:solidFill>
              </a:rPr>
              <a:t>Field Plan</a:t>
            </a:r>
            <a:endParaRPr lang="en-GB" b="1" dirty="0">
              <a:solidFill>
                <a:srgbClr val="01415B"/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475656" y="307600"/>
            <a:ext cx="5424983" cy="132120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pPr algn="ctr"/>
            <a:r>
              <a:rPr lang="en-GB" altLang="en-US" sz="2500" b="1" dirty="0" smtClean="0">
                <a:solidFill>
                  <a:schemeClr val="bg1"/>
                </a:solidFill>
              </a:rPr>
              <a:t>Pre-Fieldwork Activities</a:t>
            </a:r>
          </a:p>
          <a:p>
            <a:pPr algn="ctr">
              <a:lnSpc>
                <a:spcPct val="150000"/>
              </a:lnSpc>
            </a:pPr>
            <a:r>
              <a:rPr lang="en-GB" altLang="en-US" sz="2000" b="1" dirty="0" smtClean="0">
                <a:solidFill>
                  <a:schemeClr val="bg1"/>
                </a:solidFill>
              </a:rPr>
              <a:t>Logistical Planning</a:t>
            </a:r>
            <a:endParaRPr lang="en-GB" altLang="en-US" sz="2000" b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4149080"/>
            <a:ext cx="2338978" cy="2326299"/>
          </a:xfrm>
          <a:prstGeom prst="ellipse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3888" y="4077072"/>
            <a:ext cx="2372019" cy="2379943"/>
          </a:xfrm>
          <a:prstGeom prst="ellipse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4208" y="2852936"/>
            <a:ext cx="2353575" cy="2354827"/>
          </a:xfrm>
          <a:prstGeom prst="ellipse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2164" y="6021288"/>
            <a:ext cx="1018108" cy="7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7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oles LS in championing skills">
  <a:themeElements>
    <a:clrScheme name="RGS-IBG master slide 8">
      <a:dk1>
        <a:srgbClr val="000000"/>
      </a:dk1>
      <a:lt1>
        <a:srgbClr val="FFFFFF"/>
      </a:lt1>
      <a:dk2>
        <a:srgbClr val="000000"/>
      </a:dk2>
      <a:lt2>
        <a:srgbClr val="666699"/>
      </a:lt2>
      <a:accent1>
        <a:srgbClr val="FF9900"/>
      </a:accent1>
      <a:accent2>
        <a:srgbClr val="FF00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0000"/>
      </a:accent6>
      <a:hlink>
        <a:srgbClr val="336699"/>
      </a:hlink>
      <a:folHlink>
        <a:srgbClr val="808080"/>
      </a:folHlink>
    </a:clrScheme>
    <a:fontScheme name="RGS-IBG master slide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GS-IBG master slide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GS-IBG master slide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GS-IBG master slide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GS-IBG master slide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Roles LS in championing skills</Template>
  <TotalTime>11233</TotalTime>
  <Words>5892</Words>
  <Application>Microsoft Macintosh PowerPoint</Application>
  <PresentationFormat>On-screen Show (4:3)</PresentationFormat>
  <Paragraphs>679</Paragraphs>
  <Slides>50</Slides>
  <Notes>50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Roles LS in championing skills</vt:lpstr>
      <vt:lpstr>Integrating Professional River Study Techniques into School Fieldwork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Roles of LS in championing HSS skills</dc:title>
  <dc:creator>Rita Gardner</dc:creator>
  <cp:lastModifiedBy>Author A</cp:lastModifiedBy>
  <cp:revision>446</cp:revision>
  <cp:lastPrinted>2018-11-15T09:42:51Z</cp:lastPrinted>
  <dcterms:created xsi:type="dcterms:W3CDTF">2017-01-25T09:00:10Z</dcterms:created>
  <dcterms:modified xsi:type="dcterms:W3CDTF">2018-11-15T15:50:09Z</dcterms:modified>
</cp:coreProperties>
</file>