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handoutMasterIdLst>
    <p:handoutMasterId r:id="rId43"/>
  </p:handoutMasterIdLst>
  <p:sldIdLst>
    <p:sldId id="299" r:id="rId2"/>
    <p:sldId id="288" r:id="rId3"/>
    <p:sldId id="357" r:id="rId4"/>
    <p:sldId id="363" r:id="rId5"/>
    <p:sldId id="359" r:id="rId6"/>
    <p:sldId id="338" r:id="rId7"/>
    <p:sldId id="364" r:id="rId8"/>
    <p:sldId id="401" r:id="rId9"/>
    <p:sldId id="362" r:id="rId10"/>
    <p:sldId id="354" r:id="rId11"/>
    <p:sldId id="351" r:id="rId12"/>
    <p:sldId id="350" r:id="rId13"/>
    <p:sldId id="352" r:id="rId14"/>
    <p:sldId id="365" r:id="rId15"/>
    <p:sldId id="402" r:id="rId16"/>
    <p:sldId id="410" r:id="rId17"/>
    <p:sldId id="411" r:id="rId18"/>
    <p:sldId id="400" r:id="rId19"/>
    <p:sldId id="367" r:id="rId20"/>
    <p:sldId id="368" r:id="rId21"/>
    <p:sldId id="393" r:id="rId22"/>
    <p:sldId id="392" r:id="rId23"/>
    <p:sldId id="391" r:id="rId24"/>
    <p:sldId id="389" r:id="rId25"/>
    <p:sldId id="394" r:id="rId26"/>
    <p:sldId id="396" r:id="rId27"/>
    <p:sldId id="399" r:id="rId28"/>
    <p:sldId id="369" r:id="rId29"/>
    <p:sldId id="370" r:id="rId30"/>
    <p:sldId id="404" r:id="rId31"/>
    <p:sldId id="409" r:id="rId32"/>
    <p:sldId id="339" r:id="rId33"/>
    <p:sldId id="340" r:id="rId34"/>
    <p:sldId id="405" r:id="rId35"/>
    <p:sldId id="406" r:id="rId36"/>
    <p:sldId id="347" r:id="rId37"/>
    <p:sldId id="407" r:id="rId38"/>
    <p:sldId id="408" r:id="rId39"/>
    <p:sldId id="348" r:id="rId40"/>
    <p:sldId id="345" r:id="rId41"/>
  </p:sldIdLst>
  <p:sldSz cx="9144000" cy="6858000" type="screen4x3"/>
  <p:notesSz cx="6797675" cy="9874250"/>
  <p:defaultTextStyle>
    <a:defPPr>
      <a:defRPr lang="en-GB"/>
    </a:defPPr>
    <a:lvl1pPr algn="l" rtl="0" fontAlgn="base">
      <a:spcBef>
        <a:spcPct val="0"/>
      </a:spcBef>
      <a:spcAft>
        <a:spcPct val="0"/>
      </a:spcAft>
      <a:defRPr kern="1200">
        <a:solidFill>
          <a:schemeClr val="tx1"/>
        </a:solidFill>
        <a:latin typeface="Helvetica" pitchFamily="34" charset="0"/>
        <a:ea typeface="+mn-ea"/>
        <a:cs typeface="+mn-cs"/>
      </a:defRPr>
    </a:lvl1pPr>
    <a:lvl2pPr marL="457200" algn="l" rtl="0" fontAlgn="base">
      <a:spcBef>
        <a:spcPct val="0"/>
      </a:spcBef>
      <a:spcAft>
        <a:spcPct val="0"/>
      </a:spcAft>
      <a:defRPr kern="1200">
        <a:solidFill>
          <a:schemeClr val="tx1"/>
        </a:solidFill>
        <a:latin typeface="Helvetica" pitchFamily="34" charset="0"/>
        <a:ea typeface="+mn-ea"/>
        <a:cs typeface="+mn-cs"/>
      </a:defRPr>
    </a:lvl2pPr>
    <a:lvl3pPr marL="914400" algn="l" rtl="0" fontAlgn="base">
      <a:spcBef>
        <a:spcPct val="0"/>
      </a:spcBef>
      <a:spcAft>
        <a:spcPct val="0"/>
      </a:spcAft>
      <a:defRPr kern="1200">
        <a:solidFill>
          <a:schemeClr val="tx1"/>
        </a:solidFill>
        <a:latin typeface="Helvetica" pitchFamily="34" charset="0"/>
        <a:ea typeface="+mn-ea"/>
        <a:cs typeface="+mn-cs"/>
      </a:defRPr>
    </a:lvl3pPr>
    <a:lvl4pPr marL="1371600" algn="l" rtl="0" fontAlgn="base">
      <a:spcBef>
        <a:spcPct val="0"/>
      </a:spcBef>
      <a:spcAft>
        <a:spcPct val="0"/>
      </a:spcAft>
      <a:defRPr kern="1200">
        <a:solidFill>
          <a:schemeClr val="tx1"/>
        </a:solidFill>
        <a:latin typeface="Helvetica" pitchFamily="34" charset="0"/>
        <a:ea typeface="+mn-ea"/>
        <a:cs typeface="+mn-cs"/>
      </a:defRPr>
    </a:lvl4pPr>
    <a:lvl5pPr marL="1828800" algn="l" rtl="0" fontAlgn="base">
      <a:spcBef>
        <a:spcPct val="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xmlns="">
        <p15:guide id="1" orient="horz" pos="119">
          <p15:clr>
            <a:srgbClr val="A4A3A4"/>
          </p15:clr>
        </p15:guide>
        <p15:guide id="2" pos="9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05"/>
    <a:srgbClr val="797E01"/>
    <a:srgbClr val="01415B"/>
    <a:srgbClr val="F54C00"/>
    <a:srgbClr val="740160"/>
    <a:srgbClr val="D6621A"/>
    <a:srgbClr val="CE5300"/>
    <a:srgbClr val="D65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49"/>
    <p:restoredTop sz="94276" autoAdjust="0"/>
  </p:normalViewPr>
  <p:slideViewPr>
    <p:cSldViewPr showGuides="1">
      <p:cViewPr>
        <p:scale>
          <a:sx n="85" d="100"/>
          <a:sy n="85" d="100"/>
        </p:scale>
        <p:origin x="-3240" y="-1600"/>
      </p:cViewPr>
      <p:guideLst>
        <p:guide orient="horz" pos="119"/>
        <p:guide pos="9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5FEBFF9B-702D-774D-9D5B-7FAC2DBF10C1}" type="datetime1">
              <a:rPr lang="en-GB" smtClean="0"/>
              <a:t>15/11/18</a:t>
            </a:fld>
            <a:endParaRPr lang="en-US" dirty="0"/>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EFB8B5DA-8E93-604D-8238-6B6D3FCCD1EA}" type="slidenum">
              <a:rPr lang="en-US" smtClean="0"/>
              <a:t>‹#›</a:t>
            </a:fld>
            <a:endParaRPr lang="en-US" dirty="0"/>
          </a:p>
        </p:txBody>
      </p:sp>
    </p:spTree>
    <p:extLst>
      <p:ext uri="{BB962C8B-B14F-4D97-AF65-F5344CB8AC3E}">
        <p14:creationId xmlns:p14="http://schemas.microsoft.com/office/powerpoint/2010/main" val="777398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C1029772-8A7C-3C4C-8F4C-A321B1889B9B}" type="datetime1">
              <a:rPr lang="en-GB" smtClean="0"/>
              <a:t>15/11/18</a:t>
            </a:fld>
            <a:endParaRPr lang="en-US"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90B0E304-544C-194F-AB86-04D596EE5C78}" type="slidenum">
              <a:rPr lang="en-US" smtClean="0"/>
              <a:t>‹#›</a:t>
            </a:fld>
            <a:endParaRPr lang="en-US" dirty="0"/>
          </a:p>
        </p:txBody>
      </p:sp>
    </p:spTree>
    <p:extLst>
      <p:ext uri="{BB962C8B-B14F-4D97-AF65-F5344CB8AC3E}">
        <p14:creationId xmlns:p14="http://schemas.microsoft.com/office/powerpoint/2010/main" val="18978298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abcls.ca/wp-content/uploads/pdfs/Field-notes-Link-article-Oct-9-2015-Final.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lickr.com/photos/peteriches/4181386116/in/photolist-7nuGq5-aCDCLS-sPQgA8-nv6XTn-bxAVCF-mv5Eof-sAGbXD-6gX5wp-7FvUyk-f4iDDY-cFKXrw-6gX4zX-CdWfL-7E1Q8k-c2yW8Q-7FvUVr-cFKVfh-7FzPS5-cFKZuQ-6M3wAr-cFKUqQ-tm7DTA-ddJg7C-8UqTsq-cFKVGu-cFKVpw-cFKUMG-dftkRY-cFL38o-cFL1Yo-7FzPYb-7FvUEn-cFKWXf-9dPnnj-cFKYCm-cFKXeN-9dLqxM-7E5EEq-7FC13t-9q8DYD-oYEwA-6VHaVc-cFL1b3-cFKZFS-cFKZ9u-cFKYTj-cFKXHq-ddJaoQ-6hgGzR-9nqdx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commons.wikimedia.org/wiki/File:Grade_dimension.sv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commons.wikimedia.org/wiki/File:Clinometer_on_smartphone.jp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geograph.ie/photo/4190504"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flickr.com/photos/jsjgeology/3920048521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adonofrio/albums/72157623620596451" TargetMode="External"/><Relationship Id="rId4" Type="http://schemas.openxmlformats.org/officeDocument/2006/relationships/hyperlink" Target="https://www.flickr.com/photos/zeissmicro/10710025785"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ubs.usgs.gov/wri/1998/4094/report.pdf" TargetMode="External"/><Relationship Id="rId4" Type="http://schemas.openxmlformats.org/officeDocument/2006/relationships/hyperlink" Target="https://www.north-norfolk.gov.uk/media/3084/cromer-coastal-strategy-study.pdf" TargetMode="External"/><Relationship Id="rId5" Type="http://schemas.openxmlformats.org/officeDocument/2006/relationships/hyperlink" Target="https://qsr2010.ospar.org/media/assessments/p00435_Coastal_defence.pdf" TargetMode="External"/><Relationship Id="rId6" Type="http://schemas.openxmlformats.org/officeDocument/2006/relationships/hyperlink" Target="https://www.eea.europa.eu/data-and-maps/data/hydrodynamics-and-sea-level-rise/coastal-erosion-indicators-study/coastal-erosion-indicators-study/" TargetMode="External"/><Relationship Id="rId7" Type="http://schemas.openxmlformats.org/officeDocument/2006/relationships/hyperlink" Target="http://journals.sagepub.com/doi/full/10.1177/1759313117712180"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berniedup/40768303714" TargetMode="External"/><Relationship Id="rId4" Type="http://schemas.openxmlformats.org/officeDocument/2006/relationships/hyperlink" Target="http://www.natureonthemap.naturalengland.org.uk/magicmap.aspx"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flickr.com/photos/berniedup/40768303714"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lickr.com/photos/blmurch/952523971"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mapapps.bgs.ac.uk/geologyofbritain3d/index.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bbc.co.uk/news/uk-wales-north-east-wales-3624308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Silva_compass%23/media/File:Silva_compass,_Expedition_4.jpg" TargetMode="External"/><Relationship Id="rId4" Type="http://schemas.openxmlformats.org/officeDocument/2006/relationships/hyperlink" Target="https://www.geography-fieldwork.org/a-level/coasts/coastal-management/method/"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indent="-171450">
              <a:buFontTx/>
              <a:buChar char="-"/>
            </a:pPr>
            <a:r>
              <a:rPr lang="en-US" dirty="0" smtClean="0"/>
              <a:t>(all) Coastal</a:t>
            </a:r>
            <a:r>
              <a:rPr lang="en-US" baseline="0" dirty="0" smtClean="0"/>
              <a:t> </a:t>
            </a:r>
            <a:r>
              <a:rPr lang="en-US" baseline="0" dirty="0" err="1" smtClean="0"/>
              <a:t>defences</a:t>
            </a:r>
            <a:r>
              <a:rPr lang="en-US" baseline="0" dirty="0" smtClean="0"/>
              <a:t> (Point of </a:t>
            </a:r>
            <a:r>
              <a:rPr lang="en-US" baseline="0" dirty="0" err="1" smtClean="0"/>
              <a:t>Ayr</a:t>
            </a:r>
            <a:r>
              <a:rPr lang="en-US" baseline="0" dirty="0" smtClean="0"/>
              <a:t> &amp; Prestatyn). </a:t>
            </a:r>
            <a:r>
              <a:rPr lang="en-US" sz="1200" kern="1200" dirty="0" smtClean="0">
                <a:solidFill>
                  <a:schemeClr val="tx1"/>
                </a:solidFill>
                <a:effectLst/>
                <a:latin typeface="+mn-lt"/>
                <a:ea typeface="+mn-ea"/>
                <a:cs typeface="+mn-cs"/>
              </a:rPr>
              <a:t>Images courtesy of RGS-IBG.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4.0</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1</a:t>
            </a:fld>
            <a:endParaRPr lang="en-US" dirty="0"/>
          </a:p>
        </p:txBody>
      </p:sp>
    </p:spTree>
    <p:extLst>
      <p:ext uri="{BB962C8B-B14F-4D97-AF65-F5344CB8AC3E}">
        <p14:creationId xmlns:p14="http://schemas.microsoft.com/office/powerpoint/2010/main" val="59988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err="1" smtClean="0"/>
              <a:t>Pexels.com</a:t>
            </a:r>
            <a:r>
              <a:rPr lang="en-US" dirty="0" smtClean="0"/>
              <a:t> </a:t>
            </a:r>
            <a:r>
              <a:rPr lang="en-US" dirty="0" smtClean="0"/>
              <a:t>(stock</a:t>
            </a:r>
            <a:r>
              <a:rPr lang="en-US" baseline="0" dirty="0" smtClean="0"/>
              <a:t> photography with a CC0 </a:t>
            </a:r>
            <a:r>
              <a:rPr lang="en-US" baseline="0" dirty="0" err="1" smtClean="0"/>
              <a:t>licence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10</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err="1" smtClean="0"/>
              <a:t>Pexels.com</a:t>
            </a:r>
            <a:r>
              <a:rPr lang="en-US" dirty="0" smtClean="0"/>
              <a:t> (stock</a:t>
            </a:r>
            <a:r>
              <a:rPr lang="en-US" baseline="0" dirty="0" smtClean="0"/>
              <a:t> photography with a CC0 </a:t>
            </a:r>
            <a:r>
              <a:rPr lang="en-US" baseline="0" dirty="0" err="1" smtClean="0"/>
              <a:t>licence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11</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factors to consider (NOT</a:t>
            </a:r>
            <a:r>
              <a:rPr lang="en-US" baseline="0" dirty="0" smtClean="0"/>
              <a:t> exhaustive)</a:t>
            </a: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12</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p>
          <a:p>
            <a:r>
              <a:rPr lang="en-US" dirty="0" smtClean="0"/>
              <a:t>-</a:t>
            </a:r>
            <a:r>
              <a:rPr lang="en-US" baseline="0" dirty="0" smtClean="0"/>
              <a:t> Screen grab from RGS-IBG website (https://</a:t>
            </a:r>
            <a:r>
              <a:rPr lang="en-US" baseline="0" dirty="0" err="1" smtClean="0"/>
              <a:t>www.rgs.org</a:t>
            </a:r>
            <a:r>
              <a:rPr lang="en-US" baseline="0" dirty="0" smtClean="0"/>
              <a:t>/schools/teaching-resources/coasts/)</a:t>
            </a: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13</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14</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(both) </a:t>
            </a:r>
            <a:r>
              <a:rPr lang="en-US" sz="1200" kern="1200" dirty="0" smtClean="0">
                <a:solidFill>
                  <a:schemeClr val="tx1"/>
                </a:solidFill>
                <a:effectLst/>
                <a:latin typeface="+mn-lt"/>
                <a:ea typeface="+mn-ea"/>
                <a:cs typeface="+mn-cs"/>
              </a:rPr>
              <a:t>Images courtesy of </a:t>
            </a:r>
            <a:r>
              <a:rPr lang="en-US" dirty="0" smtClean="0"/>
              <a:t>Environmental </a:t>
            </a:r>
            <a:r>
              <a:rPr lang="en-US" dirty="0" smtClean="0"/>
              <a:t>Resource Management (ERM)</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u="sng" dirty="0" smtClean="0">
              <a:hlinkClick r:id="rId3"/>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15</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171450" indent="-171450">
              <a:buFontTx/>
              <a:buChar char="-"/>
            </a:pPr>
            <a:r>
              <a:rPr lang="en-US" dirty="0" smtClean="0"/>
              <a:t>(left &amp; right) </a:t>
            </a:r>
            <a:r>
              <a:rPr lang="en-US" sz="1200" kern="1200" dirty="0" smtClean="0">
                <a:solidFill>
                  <a:schemeClr val="tx1"/>
                </a:solidFill>
                <a:latin typeface="+mn-lt"/>
                <a:ea typeface="+mn-ea"/>
                <a:cs typeface="+mn-cs"/>
              </a:rPr>
              <a:t>Coastal </a:t>
            </a:r>
            <a:r>
              <a:rPr lang="en-US" sz="1200" kern="1200" dirty="0" err="1" smtClean="0">
                <a:solidFill>
                  <a:schemeClr val="tx1"/>
                </a:solidFill>
                <a:latin typeface="+mn-lt"/>
                <a:ea typeface="+mn-ea"/>
                <a:cs typeface="+mn-cs"/>
              </a:rPr>
              <a:t>defences</a:t>
            </a:r>
            <a:r>
              <a:rPr lang="en-US" sz="1200" kern="1200" dirty="0" smtClean="0">
                <a:solidFill>
                  <a:schemeClr val="tx1"/>
                </a:solidFill>
                <a:latin typeface="+mn-lt"/>
                <a:ea typeface="+mn-ea"/>
                <a:cs typeface="+mn-cs"/>
              </a:rPr>
              <a:t> (Point of </a:t>
            </a:r>
            <a:r>
              <a:rPr lang="en-US" sz="1200" kern="1200" dirty="0" err="1" smtClean="0">
                <a:solidFill>
                  <a:schemeClr val="tx1"/>
                </a:solidFill>
                <a:latin typeface="+mn-lt"/>
                <a:ea typeface="+mn-ea"/>
                <a:cs typeface="+mn-cs"/>
              </a:rPr>
              <a:t>Ayr</a:t>
            </a:r>
            <a:r>
              <a:rPr lang="en-US" sz="1200" kern="1200" dirty="0" smtClean="0">
                <a:solidFill>
                  <a:schemeClr val="tx1"/>
                </a:solidFill>
                <a:latin typeface="+mn-lt"/>
                <a:ea typeface="+mn-ea"/>
                <a:cs typeface="+mn-cs"/>
              </a:rPr>
              <a:t> &amp; Prestatyn). Images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(top) Coastal features. </a:t>
            </a:r>
            <a:r>
              <a:rPr lang="en-US" sz="1200" kern="1200" dirty="0" smtClean="0">
                <a:solidFill>
                  <a:schemeClr val="tx1"/>
                </a:solidFill>
                <a:effectLst/>
                <a:latin typeface="+mn-lt"/>
                <a:ea typeface="+mn-ea"/>
                <a:cs typeface="+mn-cs"/>
              </a:rPr>
              <a:t>Image modified from that of Pete Riches (</a:t>
            </a:r>
            <a:r>
              <a:rPr lang="en-US" sz="1200" u="sng" kern="1200" dirty="0" smtClean="0">
                <a:solidFill>
                  <a:schemeClr val="tx1"/>
                </a:solidFill>
                <a:effectLst/>
                <a:latin typeface="+mn-lt"/>
                <a:ea typeface="+mn-ea"/>
                <a:cs typeface="+mn-cs"/>
                <a:hlinkClick r:id="rId3"/>
              </a:rPr>
              <a:t>https://www.flickr.com/photos/peteriches/4181386116/in/photolist-7nuGq5-aCDCLS-sPQgA8-nv6XTn-bxAVCF-mv5Eof-sAGbXD-6gX5wp-7FvUyk-f4iDDY-cFKXrw-6gX4zX-CdWfL-7E1Q8k-c2yW8Q-7FvUVr-cFKVfh-7FzPS5-cFKZuQ-6M3wAr-cFKUqQ-tm7DTA-ddJg7C-8UqTsq-cFKVGu-cFKVpw-cFKUMG-dftkRY-cFL38o-cFL1Yo-7FzPYb-7FvUEn-cFKWXf-9dPnnj-cFKYCm-cFKXeN-9dLqxM-7E5EEq-7FC13t-9q8DYD-oYEwA-6VHaVc-cFL1b3-cFKZFS-cFKZ9u-cFKYTj-cFKXHq-ddJaoQ-6hgGzR-9nqdxw</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 2.0</a:t>
            </a:r>
            <a:endParaRPr lang="en-GB" sz="1200" kern="1200" dirty="0" smtClean="0">
              <a:solidFill>
                <a:schemeClr val="tx1"/>
              </a:solidFill>
              <a:effectLst/>
              <a:latin typeface="+mn-lt"/>
              <a:ea typeface="+mn-ea"/>
              <a:cs typeface="+mn-cs"/>
            </a:endParaRP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16</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r>
              <a:rPr lang="en-GB" sz="1200" kern="1200" dirty="0" smtClean="0">
                <a:solidFill>
                  <a:schemeClr val="tx1"/>
                </a:solidFill>
                <a:effectLst/>
                <a:latin typeface="+mn-lt"/>
                <a:ea typeface="+mn-ea"/>
                <a:cs typeface="+mn-cs"/>
              </a:rPr>
              <a:t>- Beach sketch. Image by Maki Akiyama.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CC BY 3.0, from Wikimedia Commons</a:t>
            </a:r>
            <a:r>
              <a:rPr lang="en-GB" dirty="0" smtClean="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17</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(top right)</a:t>
            </a:r>
            <a:r>
              <a:rPr lang="en-US" baseline="0" dirty="0" smtClean="0"/>
              <a:t> </a:t>
            </a:r>
            <a:r>
              <a:rPr lang="en-US" sz="1200" kern="1200" dirty="0" smtClean="0">
                <a:solidFill>
                  <a:schemeClr val="tx1"/>
                </a:solidFill>
                <a:latin typeface="+mn-lt"/>
                <a:ea typeface="+mn-ea"/>
                <a:cs typeface="+mn-cs"/>
              </a:rPr>
              <a:t>Measuring gradient by the Field Studies Council (</a:t>
            </a:r>
            <a:r>
              <a:rPr lang="en-US" sz="1200" u="sng" kern="1200" dirty="0" smtClean="0">
                <a:solidFill>
                  <a:schemeClr val="tx1"/>
                </a:solidFill>
                <a:latin typeface="+mn-lt"/>
                <a:ea typeface="+mn-ea"/>
                <a:cs typeface="+mn-cs"/>
              </a:rPr>
              <a:t>https://</a:t>
            </a:r>
            <a:r>
              <a:rPr lang="en-US" sz="1200" u="sng" kern="1200" dirty="0" err="1" smtClean="0">
                <a:solidFill>
                  <a:schemeClr val="tx1"/>
                </a:solidFill>
                <a:latin typeface="+mn-lt"/>
                <a:ea typeface="+mn-ea"/>
                <a:cs typeface="+mn-cs"/>
              </a:rPr>
              <a:t>www.geography-fieldwork.org</a:t>
            </a:r>
            <a:r>
              <a:rPr lang="en-US" sz="1200" u="sng" kern="1200" dirty="0" smtClean="0">
                <a:solidFill>
                  <a:schemeClr val="tx1"/>
                </a:solidFill>
                <a:latin typeface="+mn-lt"/>
                <a:ea typeface="+mn-ea"/>
                <a:cs typeface="+mn-cs"/>
              </a:rPr>
              <a:t>/a-level/coasts/coastal-management/method/)</a:t>
            </a:r>
            <a:r>
              <a:rPr lang="en-US" sz="1200" u="none" kern="1200" dirty="0" smtClean="0">
                <a:solidFill>
                  <a:schemeClr val="tx1"/>
                </a:solidFill>
                <a:latin typeface="+mn-lt"/>
                <a:ea typeface="+mn-ea"/>
                <a:cs typeface="+mn-cs"/>
              </a:rPr>
              <a:t>. Image </a:t>
            </a:r>
            <a:r>
              <a:rPr lang="en-US" sz="1200" u="none" kern="1200" dirty="0" err="1" smtClean="0">
                <a:solidFill>
                  <a:schemeClr val="tx1"/>
                </a:solidFill>
                <a:latin typeface="+mn-lt"/>
                <a:ea typeface="+mn-ea"/>
                <a:cs typeface="+mn-cs"/>
              </a:rPr>
              <a:t>licence</a:t>
            </a:r>
            <a:r>
              <a:rPr lang="en-US" sz="1200" u="none" kern="1200" dirty="0" smtClean="0">
                <a:solidFill>
                  <a:schemeClr val="tx1"/>
                </a:solidFill>
                <a:latin typeface="+mn-lt"/>
                <a:ea typeface="+mn-ea"/>
                <a:cs typeface="+mn-cs"/>
              </a:rPr>
              <a:t>: CC_BY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(bottom left) </a:t>
            </a:r>
            <a:r>
              <a:rPr lang="en-GB" sz="1200" kern="1200" dirty="0" smtClean="0">
                <a:solidFill>
                  <a:schemeClr val="tx1"/>
                </a:solidFill>
                <a:effectLst/>
                <a:latin typeface="+mn-lt"/>
                <a:ea typeface="+mn-ea"/>
                <a:cs typeface="+mn-cs"/>
              </a:rPr>
              <a:t>Madcap, from Wikimedia Commons (</a:t>
            </a:r>
            <a:r>
              <a:rPr lang="en-GB" sz="1200" u="sng" kern="1200" dirty="0" smtClean="0">
                <a:solidFill>
                  <a:schemeClr val="tx1"/>
                </a:solidFill>
                <a:effectLst/>
                <a:latin typeface="+mn-lt"/>
                <a:ea typeface="+mn-ea"/>
                <a:cs typeface="+mn-cs"/>
                <a:hlinkClick r:id="rId3"/>
              </a:rPr>
              <a:t>https://commons.wikimedia.org/wiki/File:Grade_dimension.svg</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Image in the public domain. </a:t>
            </a: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18</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(top) </a:t>
            </a:r>
            <a:r>
              <a:rPr lang="en-US" sz="1200" kern="1200" dirty="0" smtClean="0">
                <a:solidFill>
                  <a:schemeClr val="tx1"/>
                </a:solidFill>
                <a:latin typeface="+mn-lt"/>
                <a:ea typeface="+mn-ea"/>
                <a:cs typeface="+mn-cs"/>
              </a:rPr>
              <a:t>Silva Expedition 4 compass-clinometer (</a:t>
            </a:r>
            <a:r>
              <a:rPr lang="en-US" sz="1200" u="sng" kern="1200" dirty="0" smtClean="0">
                <a:solidFill>
                  <a:schemeClr val="tx1"/>
                </a:solidFill>
                <a:latin typeface="+mn-lt"/>
                <a:ea typeface="+mn-ea"/>
                <a:cs typeface="+mn-cs"/>
              </a:rPr>
              <a:t>https://</a:t>
            </a:r>
            <a:r>
              <a:rPr lang="en-US" sz="1200" u="sng" kern="1200" dirty="0" err="1" smtClean="0">
                <a:solidFill>
                  <a:schemeClr val="tx1"/>
                </a:solidFill>
                <a:latin typeface="+mn-lt"/>
                <a:ea typeface="+mn-ea"/>
                <a:cs typeface="+mn-cs"/>
              </a:rPr>
              <a:t>en.wikipedia.org</a:t>
            </a:r>
            <a:r>
              <a:rPr lang="en-US" sz="1200" u="sng" kern="1200" dirty="0" smtClean="0">
                <a:solidFill>
                  <a:schemeClr val="tx1"/>
                </a:solidFill>
                <a:latin typeface="+mn-lt"/>
                <a:ea typeface="+mn-ea"/>
                <a:cs typeface="+mn-cs"/>
              </a:rPr>
              <a:t>/wiki/</a:t>
            </a:r>
            <a:r>
              <a:rPr lang="en-US" sz="1200" u="sng" kern="1200" dirty="0" err="1" smtClean="0">
                <a:solidFill>
                  <a:schemeClr val="tx1"/>
                </a:solidFill>
                <a:latin typeface="+mn-lt"/>
                <a:ea typeface="+mn-ea"/>
                <a:cs typeface="+mn-cs"/>
              </a:rPr>
              <a:t>Silva_compass</a:t>
            </a:r>
            <a:r>
              <a:rPr lang="en-US" sz="1200" u="sng" kern="1200" dirty="0" smtClean="0">
                <a:solidFill>
                  <a:schemeClr val="tx1"/>
                </a:solidFill>
                <a:latin typeface="+mn-lt"/>
                <a:ea typeface="+mn-ea"/>
                <a:cs typeface="+mn-cs"/>
              </a:rPr>
              <a:t>#/media/File:Silva_compass,_Expedition_4.jpg)</a:t>
            </a:r>
            <a:r>
              <a:rPr lang="en-US" sz="1200" u="none" kern="1200" dirty="0" smtClean="0">
                <a:solidFill>
                  <a:schemeClr val="tx1"/>
                </a:solidFill>
                <a:latin typeface="+mn-lt"/>
                <a:ea typeface="+mn-ea"/>
                <a:cs typeface="+mn-cs"/>
              </a:rPr>
              <a:t>. Image </a:t>
            </a:r>
            <a:r>
              <a:rPr lang="en-US" sz="1200" u="none" kern="1200" dirty="0" err="1" smtClean="0">
                <a:solidFill>
                  <a:schemeClr val="tx1"/>
                </a:solidFill>
                <a:latin typeface="+mn-lt"/>
                <a:ea typeface="+mn-ea"/>
                <a:cs typeface="+mn-cs"/>
              </a:rPr>
              <a:t>licence</a:t>
            </a:r>
            <a:r>
              <a:rPr lang="en-US" sz="1200" u="none" kern="1200" dirty="0" smtClean="0">
                <a:solidFill>
                  <a:schemeClr val="tx1"/>
                </a:solidFill>
                <a:latin typeface="+mn-lt"/>
                <a:ea typeface="+mn-ea"/>
                <a:cs typeface="+mn-cs"/>
              </a:rPr>
              <a:t>: CC-BY-SA 3.0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(bottom) Clinometer on a smartphone.</a:t>
            </a:r>
            <a:r>
              <a:rPr lang="en-US" baseline="0" dirty="0" smtClean="0"/>
              <a:t> </a:t>
            </a:r>
            <a:r>
              <a:rPr lang="en-US" sz="1200" kern="1200" dirty="0" smtClean="0">
                <a:solidFill>
                  <a:schemeClr val="tx1"/>
                </a:solidFill>
                <a:effectLst/>
                <a:latin typeface="+mn-lt"/>
                <a:ea typeface="+mn-ea"/>
                <a:cs typeface="+mn-cs"/>
              </a:rPr>
              <a:t>Image by Rufiyaa (</a:t>
            </a:r>
            <a:r>
              <a:rPr lang="en-US" sz="1200" u="sng" kern="1200" dirty="0" smtClean="0">
                <a:solidFill>
                  <a:schemeClr val="tx1"/>
                </a:solidFill>
                <a:effectLst/>
                <a:latin typeface="+mn-lt"/>
                <a:ea typeface="+mn-ea"/>
                <a:cs typeface="+mn-cs"/>
                <a:hlinkClick r:id="rId3"/>
              </a:rPr>
              <a:t>https://commons.wikimedia.org/wiki/File:Clinometer_on_smartphone.jpg</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4.0</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19</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indent="-171450">
              <a:buFontTx/>
              <a:buChar char="-"/>
            </a:pPr>
            <a:r>
              <a:rPr lang="en-GB" sz="1200" kern="1200" dirty="0" smtClean="0">
                <a:solidFill>
                  <a:schemeClr val="tx1"/>
                </a:solidFill>
                <a:effectLst/>
                <a:latin typeface="+mn-lt"/>
                <a:ea typeface="+mn-ea"/>
                <a:cs typeface="+mn-cs"/>
              </a:rPr>
              <a:t>(top) Talacre Beach and Lighthouse in 1955 (with the dunes close by).</a:t>
            </a:r>
            <a:r>
              <a:rPr lang="en-GB"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smtClean="0">
                <a:solidFill>
                  <a:schemeClr val="tx1"/>
                </a:solidFill>
                <a:effectLst/>
                <a:latin typeface="+mn-lt"/>
                <a:ea typeface="+mn-ea"/>
                <a:cs typeface="+mn-cs"/>
              </a:rPr>
              <a:t>courtesy of </a:t>
            </a:r>
            <a:r>
              <a:rPr lang="en-US" dirty="0" smtClean="0"/>
              <a:t>Environmental Resource Management (ERM)</a:t>
            </a:r>
            <a:endParaRPr lang="en-GB" sz="1200" kern="1200" dirty="0" smtClean="0">
              <a:solidFill>
                <a:schemeClr val="tx1"/>
              </a:solidFill>
              <a:effectLst/>
              <a:latin typeface="+mn-lt"/>
              <a:ea typeface="+mn-ea"/>
              <a:cs typeface="+mn-cs"/>
            </a:endParaRPr>
          </a:p>
          <a:p>
            <a:pPr marL="171450" indent="-171450">
              <a:buFontTx/>
              <a:buChar char="-"/>
            </a:pPr>
            <a:r>
              <a:rPr lang="en-GB" sz="1200" kern="1200" dirty="0" smtClean="0">
                <a:solidFill>
                  <a:schemeClr val="tx1"/>
                </a:solidFill>
                <a:effectLst/>
                <a:latin typeface="+mn-lt"/>
                <a:ea typeface="+mn-ea"/>
                <a:cs typeface="+mn-cs"/>
              </a:rPr>
              <a:t>(Centre) </a:t>
            </a:r>
            <a:r>
              <a:rPr lang="en-US" sz="1200" kern="1200" dirty="0" smtClean="0">
                <a:solidFill>
                  <a:schemeClr val="tx1"/>
                </a:solidFill>
                <a:latin typeface="+mn-lt"/>
                <a:ea typeface="+mn-ea"/>
                <a:cs typeface="+mn-cs"/>
              </a:rPr>
              <a:t>Talacre Beach Lighthouse in</a:t>
            </a:r>
            <a:r>
              <a:rPr lang="en-US" sz="1200" kern="1200" baseline="0" dirty="0" smtClean="0">
                <a:solidFill>
                  <a:schemeClr val="tx1"/>
                </a:solidFill>
                <a:latin typeface="+mn-lt"/>
                <a:ea typeface="+mn-ea"/>
                <a:cs typeface="+mn-cs"/>
              </a:rPr>
              <a:t> 2018 (dunes out of shot behind photographer). </a:t>
            </a:r>
            <a:r>
              <a:rPr lang="en-US" sz="1200" kern="1200" dirty="0" smtClean="0">
                <a:solidFill>
                  <a:schemeClr val="tx1"/>
                </a:solidFill>
                <a:effectLst/>
                <a:latin typeface="+mn-lt"/>
                <a:ea typeface="+mn-ea"/>
                <a:cs typeface="+mn-cs"/>
              </a:rPr>
              <a:t>Image </a:t>
            </a:r>
            <a:r>
              <a:rPr lang="en-US" sz="1200" kern="1200" dirty="0" smtClean="0">
                <a:solidFill>
                  <a:schemeClr val="tx1"/>
                </a:solidFill>
                <a:effectLst/>
                <a:latin typeface="+mn-lt"/>
                <a:ea typeface="+mn-ea"/>
                <a:cs typeface="+mn-cs"/>
              </a:rPr>
              <a:t>courtesy of </a:t>
            </a:r>
            <a:r>
              <a:rPr lang="en-US" sz="1200" kern="1200" dirty="0" smtClean="0">
                <a:solidFill>
                  <a:schemeClr val="tx1"/>
                </a:solidFill>
                <a:latin typeface="+mn-lt"/>
                <a:ea typeface="+mn-ea"/>
                <a:cs typeface="+mn-cs"/>
              </a:rPr>
              <a:t>Tornillo Scientific.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sz="1200" kern="1200" dirty="0" smtClean="0">
              <a:solidFill>
                <a:schemeClr val="tx1"/>
              </a:solidFill>
              <a:effectLst/>
              <a:latin typeface="+mn-lt"/>
              <a:ea typeface="+mn-ea"/>
              <a:cs typeface="+mn-cs"/>
            </a:endParaRPr>
          </a:p>
          <a:p>
            <a:pPr marL="171450" indent="-171450">
              <a:buFontTx/>
              <a:buChar char="-"/>
            </a:pPr>
            <a:r>
              <a:rPr lang="en-GB" sz="1200" kern="1200" dirty="0" smtClean="0">
                <a:solidFill>
                  <a:schemeClr val="tx1"/>
                </a:solidFill>
                <a:effectLst/>
                <a:latin typeface="+mn-lt"/>
                <a:ea typeface="+mn-ea"/>
                <a:cs typeface="+mn-cs"/>
              </a:rPr>
              <a:t>(bottom) 1815 William Daniel painting of the Talacre </a:t>
            </a:r>
            <a:r>
              <a:rPr lang="en-US" sz="1200" kern="1200" dirty="0" smtClean="0">
                <a:solidFill>
                  <a:schemeClr val="tx1"/>
                </a:solidFill>
                <a:latin typeface="+mn-lt"/>
                <a:ea typeface="+mn-ea"/>
                <a:cs typeface="+mn-cs"/>
              </a:rPr>
              <a:t>Lighthouse </a:t>
            </a:r>
            <a:r>
              <a:rPr lang="en-GB" sz="1200" kern="1200" dirty="0" smtClean="0">
                <a:solidFill>
                  <a:schemeClr val="tx1"/>
                </a:solidFill>
                <a:effectLst/>
                <a:latin typeface="+mn-lt"/>
                <a:ea typeface="+mn-ea"/>
                <a:cs typeface="+mn-cs"/>
              </a:rPr>
              <a:t>(with the dunes directly adjacent).</a:t>
            </a:r>
            <a:r>
              <a:rPr lang="en-GB"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smtClean="0">
                <a:solidFill>
                  <a:schemeClr val="tx1"/>
                </a:solidFill>
                <a:effectLst/>
                <a:latin typeface="+mn-lt"/>
                <a:ea typeface="+mn-ea"/>
                <a:cs typeface="+mn-cs"/>
              </a:rPr>
              <a:t>courtesy of</a:t>
            </a:r>
            <a:r>
              <a:rPr lang="en-GB" sz="1200" kern="1200" dirty="0" smtClean="0">
                <a:solidFill>
                  <a:schemeClr val="tx1"/>
                </a:solidFill>
                <a:effectLst/>
                <a:latin typeface="+mn-lt"/>
                <a:ea typeface="+mn-ea"/>
                <a:cs typeface="+mn-cs"/>
              </a:rPr>
              <a:t> </a:t>
            </a:r>
            <a:r>
              <a:rPr lang="en-US" dirty="0" smtClean="0"/>
              <a:t>Environmental Resource Management (ERM)</a:t>
            </a:r>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2</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Theodolite </a:t>
            </a:r>
            <a:r>
              <a:rPr lang="en-US" dirty="0" smtClean="0"/>
              <a:t>surveying in Dublin, Ireland. </a:t>
            </a:r>
            <a:r>
              <a:rPr lang="en-US" sz="1200" kern="1200" dirty="0" smtClean="0">
                <a:solidFill>
                  <a:schemeClr val="tx1"/>
                </a:solidFill>
                <a:effectLst/>
                <a:latin typeface="+mn-lt"/>
                <a:ea typeface="+mn-ea"/>
                <a:cs typeface="+mn-cs"/>
              </a:rPr>
              <a:t>Image by Kenneth Allen (</a:t>
            </a:r>
            <a:r>
              <a:rPr lang="en-US" sz="1200" u="sng" kern="1200" dirty="0" smtClean="0">
                <a:solidFill>
                  <a:schemeClr val="tx1"/>
                </a:solidFill>
                <a:effectLst/>
                <a:latin typeface="+mn-lt"/>
                <a:ea typeface="+mn-ea"/>
                <a:cs typeface="+mn-cs"/>
                <a:hlinkClick r:id="rId3"/>
              </a:rPr>
              <a:t>http://www.geograph.ie/photo/4190504</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2.0</a:t>
            </a:r>
            <a:r>
              <a:rPr lang="en-GB" dirty="0" smtClean="0">
                <a:effectLst/>
              </a:rPr>
              <a:t> </a:t>
            </a:r>
            <a:endParaRPr lang="en-US" i="0" u="none"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20</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Image </a:t>
            </a:r>
            <a:r>
              <a:rPr lang="en-US" sz="1200" kern="1200" dirty="0" smtClean="0">
                <a:solidFill>
                  <a:schemeClr val="tx1"/>
                </a:solidFill>
                <a:effectLst/>
                <a:latin typeface="+mn-lt"/>
                <a:ea typeface="+mn-ea"/>
                <a:cs typeface="+mn-cs"/>
              </a:rPr>
              <a:t>modified </a:t>
            </a:r>
            <a:r>
              <a:rPr lang="en-US" sz="1200" kern="1200" dirty="0" smtClean="0">
                <a:solidFill>
                  <a:schemeClr val="tx1"/>
                </a:solidFill>
                <a:effectLst/>
                <a:latin typeface="+mn-lt"/>
                <a:ea typeface="+mn-ea"/>
                <a:cs typeface="+mn-cs"/>
              </a:rPr>
              <a:t>from original </a:t>
            </a:r>
            <a:r>
              <a:rPr lang="en-US" sz="1200" kern="1200" dirty="0" smtClean="0">
                <a:solidFill>
                  <a:schemeClr val="tx1"/>
                </a:solidFill>
                <a:effectLst/>
                <a:latin typeface="+mn-lt"/>
                <a:ea typeface="+mn-ea"/>
                <a:cs typeface="+mn-cs"/>
              </a:rPr>
              <a:t>by James St. John (</a:t>
            </a:r>
            <a:r>
              <a:rPr lang="en-US" sz="1200" u="sng" kern="1200" dirty="0" smtClean="0">
                <a:solidFill>
                  <a:schemeClr val="tx1"/>
                </a:solidFill>
                <a:effectLst/>
                <a:latin typeface="+mn-lt"/>
                <a:ea typeface="+mn-ea"/>
                <a:cs typeface="+mn-cs"/>
                <a:hlinkClick r:id="rId3"/>
              </a:rPr>
              <a:t>https://www.flickr.com/photos/jsjgeology/39200485210</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 2.0</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21</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r>
              <a:rPr lang="en-US" sz="1200" kern="1200" dirty="0" smtClean="0">
                <a:solidFill>
                  <a:schemeClr val="tx1"/>
                </a:solidFill>
                <a:latin typeface="+mn-lt"/>
                <a:ea typeface="+mn-ea"/>
                <a:cs typeface="+mn-cs"/>
              </a:rPr>
              <a:t>- Using </a:t>
            </a:r>
            <a:r>
              <a:rPr lang="en-US" sz="1200" kern="1200" dirty="0" err="1" smtClean="0">
                <a:solidFill>
                  <a:schemeClr val="tx1"/>
                </a:solidFill>
                <a:latin typeface="+mn-lt"/>
                <a:ea typeface="+mn-ea"/>
                <a:cs typeface="+mn-cs"/>
              </a:rPr>
              <a:t>callipers</a:t>
            </a:r>
            <a:r>
              <a:rPr lang="en-US" sz="1200" kern="1200" dirty="0" smtClean="0">
                <a:solidFill>
                  <a:schemeClr val="tx1"/>
                </a:solidFill>
                <a:latin typeface="+mn-lt"/>
                <a:ea typeface="+mn-ea"/>
                <a:cs typeface="+mn-cs"/>
              </a:rPr>
              <a:t> to measure the a, b and c axes of a pebble by the Field Studies Council (</a:t>
            </a:r>
            <a:r>
              <a:rPr lang="en-US" sz="1200" u="sng" kern="1200" dirty="0" smtClean="0">
                <a:solidFill>
                  <a:schemeClr val="tx1"/>
                </a:solidFill>
                <a:latin typeface="+mn-lt"/>
                <a:ea typeface="+mn-ea"/>
                <a:cs typeface="+mn-cs"/>
              </a:rPr>
              <a:t>https://</a:t>
            </a:r>
            <a:r>
              <a:rPr lang="en-US" sz="1200" u="sng" kern="1200" dirty="0" err="1" smtClean="0">
                <a:solidFill>
                  <a:schemeClr val="tx1"/>
                </a:solidFill>
                <a:latin typeface="+mn-lt"/>
                <a:ea typeface="+mn-ea"/>
                <a:cs typeface="+mn-cs"/>
              </a:rPr>
              <a:t>www.geography-fieldwork.org</a:t>
            </a:r>
            <a:r>
              <a:rPr lang="en-US" sz="1200" u="sng" kern="1200" dirty="0" smtClean="0">
                <a:solidFill>
                  <a:schemeClr val="tx1"/>
                </a:solidFill>
                <a:latin typeface="+mn-lt"/>
                <a:ea typeface="+mn-ea"/>
                <a:cs typeface="+mn-cs"/>
              </a:rPr>
              <a:t>/a-level/coasts/coastal-management/method/)</a:t>
            </a:r>
            <a:r>
              <a:rPr lang="en-US" sz="1200" u="none" kern="1200" dirty="0" smtClean="0">
                <a:solidFill>
                  <a:schemeClr val="tx1"/>
                </a:solidFill>
                <a:latin typeface="+mn-lt"/>
                <a:ea typeface="+mn-ea"/>
                <a:cs typeface="+mn-cs"/>
              </a:rPr>
              <a:t>. Image </a:t>
            </a:r>
            <a:r>
              <a:rPr lang="en-US" sz="1200" u="none" kern="1200" dirty="0" err="1" smtClean="0">
                <a:solidFill>
                  <a:schemeClr val="tx1"/>
                </a:solidFill>
                <a:latin typeface="+mn-lt"/>
                <a:ea typeface="+mn-ea"/>
                <a:cs typeface="+mn-cs"/>
              </a:rPr>
              <a:t>licence</a:t>
            </a:r>
            <a:r>
              <a:rPr lang="en-US" sz="1200" u="none" kern="1200" dirty="0" smtClean="0">
                <a:solidFill>
                  <a:schemeClr val="tx1"/>
                </a:solidFill>
                <a:latin typeface="+mn-lt"/>
                <a:ea typeface="+mn-ea"/>
                <a:cs typeface="+mn-cs"/>
              </a:rPr>
              <a:t>: CC_BY </a:t>
            </a:r>
            <a:endParaRPr lang="en-US" u="none"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22</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i="0" dirty="0" smtClean="0"/>
              <a:t>(top) Sand grains under SEM.</a:t>
            </a:r>
            <a:r>
              <a:rPr lang="en-GB" sz="1200" i="0" baseline="0" dirty="0" smtClean="0"/>
              <a:t> </a:t>
            </a:r>
            <a:r>
              <a:rPr lang="en-GB" sz="1200" i="0" kern="1200" dirty="0" smtClean="0">
                <a:solidFill>
                  <a:schemeClr val="tx1"/>
                </a:solidFill>
                <a:effectLst/>
                <a:latin typeface="+mn-lt"/>
                <a:ea typeface="+mn-ea"/>
                <a:cs typeface="+mn-cs"/>
              </a:rPr>
              <a:t>Image courtesy of the Lewis Lab at </a:t>
            </a:r>
            <a:r>
              <a:rPr lang="en-GB" sz="1200" i="0" kern="1200" dirty="0" err="1" smtClean="0">
                <a:solidFill>
                  <a:schemeClr val="tx1"/>
                </a:solidFill>
                <a:effectLst/>
                <a:latin typeface="+mn-lt"/>
                <a:ea typeface="+mn-ea"/>
                <a:cs typeface="+mn-cs"/>
              </a:rPr>
              <a:t>Northeastern</a:t>
            </a:r>
            <a:r>
              <a:rPr lang="en-GB" sz="1200" i="0" kern="1200" dirty="0" smtClean="0">
                <a:solidFill>
                  <a:schemeClr val="tx1"/>
                </a:solidFill>
                <a:effectLst/>
                <a:latin typeface="+mn-lt"/>
                <a:ea typeface="+mn-ea"/>
                <a:cs typeface="+mn-cs"/>
              </a:rPr>
              <a:t> University (</a:t>
            </a:r>
            <a:r>
              <a:rPr lang="en-GB" sz="1200" i="0" u="sng" kern="1200" dirty="0" smtClean="0">
                <a:solidFill>
                  <a:schemeClr val="tx1"/>
                </a:solidFill>
                <a:effectLst/>
                <a:latin typeface="+mn-lt"/>
                <a:ea typeface="+mn-ea"/>
                <a:cs typeface="+mn-cs"/>
                <a:hlinkClick r:id="rId3"/>
              </a:rPr>
              <a:t>https://www.flickr.com/photos/adonofrio/albums/72157623620596451</a:t>
            </a:r>
            <a:r>
              <a:rPr lang="en-GB" sz="1200" i="0" kern="1200" dirty="0" smtClean="0">
                <a:solidFill>
                  <a:schemeClr val="tx1"/>
                </a:solidFill>
                <a:effectLst/>
                <a:latin typeface="+mn-lt"/>
                <a:ea typeface="+mn-ea"/>
                <a:cs typeface="+mn-cs"/>
              </a:rPr>
              <a:t>). Image created by Anthony </a:t>
            </a:r>
            <a:r>
              <a:rPr lang="en-GB" sz="1200" i="0" kern="1200" dirty="0" err="1" smtClean="0">
                <a:solidFill>
                  <a:schemeClr val="tx1"/>
                </a:solidFill>
                <a:effectLst/>
                <a:latin typeface="+mn-lt"/>
                <a:ea typeface="+mn-ea"/>
                <a:cs typeface="+mn-cs"/>
              </a:rPr>
              <a:t>D'Onofrio</a:t>
            </a:r>
            <a:r>
              <a:rPr lang="en-GB" sz="1200" i="0" kern="1200" dirty="0" smtClean="0">
                <a:solidFill>
                  <a:schemeClr val="tx1"/>
                </a:solidFill>
                <a:effectLst/>
                <a:latin typeface="+mn-lt"/>
                <a:ea typeface="+mn-ea"/>
                <a:cs typeface="+mn-cs"/>
              </a:rPr>
              <a:t>, William H. </a:t>
            </a:r>
            <a:r>
              <a:rPr lang="en-GB" sz="1200" i="0" kern="1200" dirty="0" err="1" smtClean="0">
                <a:solidFill>
                  <a:schemeClr val="tx1"/>
                </a:solidFill>
                <a:effectLst/>
                <a:latin typeface="+mn-lt"/>
                <a:ea typeface="+mn-ea"/>
                <a:cs typeface="+mn-cs"/>
              </a:rPr>
              <a:t>Fowle</a:t>
            </a:r>
            <a:r>
              <a:rPr lang="en-GB" sz="1200" i="0" kern="1200" dirty="0" smtClean="0">
                <a:solidFill>
                  <a:schemeClr val="tx1"/>
                </a:solidFill>
                <a:effectLst/>
                <a:latin typeface="+mn-lt"/>
                <a:ea typeface="+mn-ea"/>
                <a:cs typeface="+mn-cs"/>
              </a:rPr>
              <a:t>, Eric J. Stewart and Kim Lewis. </a:t>
            </a:r>
            <a:r>
              <a:rPr lang="en-US" sz="1200" i="0" kern="1200" dirty="0" smtClean="0">
                <a:solidFill>
                  <a:schemeClr val="tx1"/>
                </a:solidFill>
                <a:effectLst/>
                <a:latin typeface="+mn-lt"/>
                <a:ea typeface="+mn-ea"/>
                <a:cs typeface="+mn-cs"/>
              </a:rPr>
              <a:t>Image </a:t>
            </a:r>
            <a:r>
              <a:rPr lang="en-US" sz="1200" i="0" kern="1200" dirty="0" err="1" smtClean="0">
                <a:solidFill>
                  <a:schemeClr val="tx1"/>
                </a:solidFill>
                <a:effectLst/>
                <a:latin typeface="+mn-lt"/>
                <a:ea typeface="+mn-ea"/>
                <a:cs typeface="+mn-cs"/>
              </a:rPr>
              <a:t>licence</a:t>
            </a:r>
            <a:r>
              <a:rPr lang="en-US" sz="1200" i="0" kern="1200" dirty="0" smtClean="0">
                <a:solidFill>
                  <a:schemeClr val="tx1"/>
                </a:solidFill>
                <a:effectLst/>
                <a:latin typeface="+mn-lt"/>
                <a:ea typeface="+mn-ea"/>
                <a:cs typeface="+mn-cs"/>
              </a:rPr>
              <a:t>: CC-BY 2.0</a:t>
            </a:r>
            <a:r>
              <a:rPr lang="en-GB" i="0" dirty="0" smtClean="0">
                <a:effectLst/>
              </a:rPr>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smtClean="0"/>
              <a:t>(bottom)</a:t>
            </a:r>
            <a:r>
              <a:rPr lang="en-US" sz="1200" kern="1200" dirty="0" smtClean="0">
                <a:solidFill>
                  <a:schemeClr val="tx1"/>
                </a:solidFill>
                <a:effectLst/>
                <a:latin typeface="+mn-lt"/>
                <a:ea typeface="+mn-ea"/>
                <a:cs typeface="+mn-cs"/>
              </a:rPr>
              <a:t> Image by ZEISS Microscopy (</a:t>
            </a:r>
            <a:r>
              <a:rPr lang="en-US" sz="1200" u="sng" kern="1200" dirty="0" smtClean="0">
                <a:solidFill>
                  <a:schemeClr val="tx1"/>
                </a:solidFill>
                <a:effectLst/>
                <a:latin typeface="+mn-lt"/>
                <a:ea typeface="+mn-ea"/>
                <a:cs typeface="+mn-cs"/>
                <a:hlinkClick r:id="rId4"/>
              </a:rPr>
              <a:t>https://www.flickr.com/photos/zeissmicro/10710025785</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2.0</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23</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24</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25</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r>
              <a:rPr lang="en-US" sz="1200" kern="1200" dirty="0" smtClean="0">
                <a:solidFill>
                  <a:schemeClr val="tx1"/>
                </a:solidFill>
                <a:latin typeface="+mn-lt"/>
                <a:ea typeface="+mn-ea"/>
                <a:cs typeface="+mn-cs"/>
              </a:rPr>
              <a:t>- Sediment </a:t>
            </a:r>
            <a:r>
              <a:rPr lang="en-US" sz="1200" kern="1200" dirty="0" smtClean="0">
                <a:solidFill>
                  <a:schemeClr val="tx1"/>
                </a:solidFill>
                <a:latin typeface="+mn-lt"/>
                <a:ea typeface="+mn-ea"/>
                <a:cs typeface="+mn-cs"/>
              </a:rPr>
              <a:t>pile-up and beach extension on one side of a wooden groyne. Image modified from that of Beatrice </a:t>
            </a:r>
            <a:r>
              <a:rPr lang="en-US" sz="1200" kern="1200" dirty="0" err="1" smtClean="0">
                <a:solidFill>
                  <a:schemeClr val="tx1"/>
                </a:solidFill>
                <a:latin typeface="+mn-lt"/>
                <a:ea typeface="+mn-ea"/>
                <a:cs typeface="+mn-cs"/>
              </a:rPr>
              <a:t>Murch</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rPr>
              <a:t>https://</a:t>
            </a:r>
            <a:r>
              <a:rPr lang="en-US" sz="1200" u="sng" kern="1200" dirty="0" err="1" smtClean="0">
                <a:solidFill>
                  <a:schemeClr val="tx1"/>
                </a:solidFill>
                <a:latin typeface="+mn-lt"/>
                <a:ea typeface="+mn-ea"/>
                <a:cs typeface="+mn-cs"/>
              </a:rPr>
              <a:t>www.flickr.com</a:t>
            </a:r>
            <a:r>
              <a:rPr lang="en-US" sz="1200" u="sng" kern="1200" dirty="0" smtClean="0">
                <a:solidFill>
                  <a:schemeClr val="tx1"/>
                </a:solidFill>
                <a:latin typeface="+mn-lt"/>
                <a:ea typeface="+mn-ea"/>
                <a:cs typeface="+mn-cs"/>
              </a:rPr>
              <a:t>/photos/</a:t>
            </a:r>
            <a:r>
              <a:rPr lang="en-US" sz="1200" u="sng" kern="1200" dirty="0" err="1" smtClean="0">
                <a:solidFill>
                  <a:schemeClr val="tx1"/>
                </a:solidFill>
                <a:latin typeface="+mn-lt"/>
                <a:ea typeface="+mn-ea"/>
                <a:cs typeface="+mn-cs"/>
              </a:rPr>
              <a:t>blmurch</a:t>
            </a:r>
            <a:r>
              <a:rPr lang="en-US" sz="1200" u="sng" kern="1200" dirty="0" smtClean="0">
                <a:solidFill>
                  <a:schemeClr val="tx1"/>
                </a:solidFill>
                <a:latin typeface="+mn-lt"/>
                <a:ea typeface="+mn-ea"/>
                <a:cs typeface="+mn-cs"/>
              </a:rPr>
              <a:t>/952523971)</a:t>
            </a:r>
            <a:r>
              <a:rPr lang="en-US" sz="1200" u="none" kern="1200" dirty="0" smtClean="0">
                <a:solidFill>
                  <a:schemeClr val="tx1"/>
                </a:solidFill>
                <a:latin typeface="+mn-lt"/>
                <a:ea typeface="+mn-ea"/>
                <a:cs typeface="+mn-cs"/>
              </a:rPr>
              <a:t>. Image </a:t>
            </a:r>
            <a:r>
              <a:rPr lang="en-US" sz="1200" u="none" kern="1200" dirty="0" err="1" smtClean="0">
                <a:solidFill>
                  <a:schemeClr val="tx1"/>
                </a:solidFill>
                <a:latin typeface="+mn-lt"/>
                <a:ea typeface="+mn-ea"/>
                <a:cs typeface="+mn-cs"/>
              </a:rPr>
              <a:t>licence</a:t>
            </a:r>
            <a:r>
              <a:rPr lang="en-US" sz="1200" u="none" kern="1200" dirty="0" smtClean="0">
                <a:solidFill>
                  <a:schemeClr val="tx1"/>
                </a:solidFill>
                <a:latin typeface="+mn-lt"/>
                <a:ea typeface="+mn-ea"/>
                <a:cs typeface="+mn-cs"/>
              </a:rPr>
              <a:t>: CC-BY-SA 2.0</a:t>
            </a:r>
            <a:endParaRPr lang="en-US" u="none"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26</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27</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indent="-171450">
              <a:buFontTx/>
              <a:buChar char="-"/>
            </a:pPr>
            <a:r>
              <a:rPr lang="en-US" baseline="0" dirty="0" smtClean="0"/>
              <a:t>(left) Microsoft excel screen grab </a:t>
            </a:r>
            <a:endParaRPr lang="en-US" baseline="0" dirty="0" smtClean="0"/>
          </a:p>
          <a:p>
            <a:pPr marL="171450" indent="-171450">
              <a:buFontTx/>
              <a:buChar char="-"/>
            </a:pPr>
            <a:r>
              <a:rPr lang="en-US" baseline="0" dirty="0" smtClean="0"/>
              <a:t>(</a:t>
            </a:r>
            <a:r>
              <a:rPr lang="en-US" baseline="0" dirty="0" smtClean="0"/>
              <a:t>right) Screen grab of Dropbox homepage (https://</a:t>
            </a:r>
            <a:r>
              <a:rPr lang="en-US" baseline="0" dirty="0" err="1" smtClean="0"/>
              <a:t>www.dropbox.com</a:t>
            </a:r>
            <a:r>
              <a:rPr lang="en-US" baseline="0" dirty="0" smtClean="0"/>
              <a:t>/?landing=dbv2)</a:t>
            </a:r>
          </a:p>
          <a:p>
            <a:pPr marL="0" indent="0">
              <a:buFontTx/>
              <a:buNone/>
            </a:pP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28</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29</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Links to examples:</a:t>
            </a:r>
            <a:endParaRPr lang="en-GB" sz="1200" u="sng" dirty="0" smtClean="0">
              <a:hlinkClick r:id="rId3"/>
            </a:endParaRPr>
          </a:p>
          <a:p>
            <a:r>
              <a:rPr lang="en-GB" sz="1200" u="sng" kern="1200" dirty="0" smtClean="0">
                <a:solidFill>
                  <a:schemeClr val="tx1"/>
                </a:solidFill>
                <a:effectLst/>
                <a:latin typeface="+mn-lt"/>
                <a:ea typeface="+mn-ea"/>
                <a:cs typeface="+mn-cs"/>
                <a:hlinkClick r:id="rId4"/>
              </a:rPr>
              <a:t>https://www.north-norfolk.gov.uk/media/3084/cromer-coastal-strategy-study.pdf</a:t>
            </a:r>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5"/>
              </a:rPr>
              <a:t>https://qsr2010.ospar.org/media/assessments/p00435_Coastal_defence.pdf</a:t>
            </a:r>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6"/>
              </a:rPr>
              <a:t>https://www.eea.europa.eu/data-and-maps/data/hydrodynamics-and-sea-level-rise/coastal-erosion-indicators-study/coastal-erosion-indicators-study/</a:t>
            </a:r>
            <a:r>
              <a:rPr lang="en-GB" sz="1200" u="sng"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7"/>
              </a:rPr>
              <a:t>http://journals.sagepub.com/doi/full/10.1177/1759313117712180</a:t>
            </a:r>
            <a:r>
              <a:rPr lang="en-GB" dirty="0" smtClean="0">
                <a:effectLst/>
              </a:rPr>
              <a:t> </a:t>
            </a:r>
            <a:endParaRPr lang="en-GB" sz="1200"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3</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30</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31</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err="1" smtClean="0"/>
              <a:t>Pexels.com</a:t>
            </a:r>
            <a:r>
              <a:rPr lang="en-US" dirty="0" smtClean="0"/>
              <a:t> (stock</a:t>
            </a:r>
            <a:r>
              <a:rPr lang="en-US" baseline="0" dirty="0" smtClean="0"/>
              <a:t> photography with a CC0 </a:t>
            </a:r>
            <a:r>
              <a:rPr lang="en-US" baseline="0" dirty="0" err="1" smtClean="0"/>
              <a:t>licence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32</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a:t>
            </a:r>
            <a:r>
              <a:rPr lang="en-US" baseline="0" dirty="0" smtClean="0"/>
              <a:t> </a:t>
            </a:r>
            <a:r>
              <a:rPr lang="en-US" dirty="0" smtClean="0"/>
              <a:t>Google Maps screen grabs (Northeast</a:t>
            </a:r>
            <a:r>
              <a:rPr lang="en-US" baseline="0" dirty="0" smtClean="0"/>
              <a:t> Wales &amp; Point of </a:t>
            </a:r>
            <a:r>
              <a:rPr lang="en-US" baseline="0" dirty="0" err="1" smtClean="0"/>
              <a:t>Ayr</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33</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(top left) Dune management.</a:t>
            </a:r>
            <a:r>
              <a:rPr lang="en-US" baseline="0" dirty="0" smtClean="0"/>
              <a:t>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(bottom left) Natterjack toad.</a:t>
            </a:r>
            <a:r>
              <a:rPr lang="en-US" baseline="0" dirty="0" smtClean="0"/>
              <a:t> </a:t>
            </a:r>
            <a:r>
              <a:rPr lang="en-US" sz="1200" kern="1200" dirty="0" smtClean="0">
                <a:solidFill>
                  <a:schemeClr val="tx1"/>
                </a:solidFill>
                <a:effectLst/>
                <a:latin typeface="+mn-lt"/>
                <a:ea typeface="+mn-ea"/>
                <a:cs typeface="+mn-cs"/>
              </a:rPr>
              <a:t>Image by Bernard </a:t>
            </a:r>
            <a:r>
              <a:rPr lang="en-US" sz="1200" kern="1200" dirty="0" err="1" smtClean="0">
                <a:solidFill>
                  <a:schemeClr val="tx1"/>
                </a:solidFill>
                <a:effectLst/>
                <a:latin typeface="+mn-lt"/>
                <a:ea typeface="+mn-ea"/>
                <a:cs typeface="+mn-cs"/>
              </a:rPr>
              <a:t>Dupont</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https://www.flickr.com/photos/berniedup/40768303714</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2.0</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(Centre) Screen grab of UK Magic Map showing SSSIs around</a:t>
            </a:r>
            <a:r>
              <a:rPr lang="en-US" baseline="0" dirty="0" smtClean="0"/>
              <a:t> </a:t>
            </a:r>
            <a:r>
              <a:rPr lang="en-US" dirty="0" smtClean="0"/>
              <a:t>Point of </a:t>
            </a:r>
            <a:r>
              <a:rPr lang="en-US" dirty="0" err="1" smtClean="0"/>
              <a:t>Ayr</a:t>
            </a:r>
            <a:r>
              <a:rPr lang="en-US" baseline="0" dirty="0" smtClean="0"/>
              <a:t> </a:t>
            </a:r>
            <a:r>
              <a:rPr lang="en-US" dirty="0" smtClean="0"/>
              <a:t>(</a:t>
            </a:r>
            <a:r>
              <a:rPr lang="en-GB" sz="1200" u="sng" kern="1200" dirty="0" smtClean="0">
                <a:solidFill>
                  <a:schemeClr val="tx1"/>
                </a:solidFill>
                <a:effectLst/>
                <a:latin typeface="+mn-lt"/>
                <a:ea typeface="+mn-ea"/>
                <a:cs typeface="+mn-cs"/>
                <a:hlinkClick r:id="rId4"/>
              </a:rPr>
              <a:t>www.natureonthemap.naturalengland.org.uk/magicmap.aspx</a:t>
            </a:r>
            <a:r>
              <a:rPr lang="en-GB" sz="1200" kern="1200" dirty="0" smtClean="0">
                <a:solidFill>
                  <a:schemeClr val="tx1"/>
                </a:solidFill>
                <a:effectLst/>
                <a:latin typeface="+mn-lt"/>
                <a:ea typeface="+mn-ea"/>
                <a:cs typeface="+mn-cs"/>
              </a:rPr>
              <a:t>)</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(right) Point of </a:t>
            </a:r>
            <a:r>
              <a:rPr lang="en-US" baseline="0" dirty="0" err="1" smtClean="0"/>
              <a:t>Ayr</a:t>
            </a:r>
            <a:r>
              <a:rPr lang="en-US" baseline="0" dirty="0" smtClean="0"/>
              <a:t> Gas Terminal. </a:t>
            </a:r>
            <a:r>
              <a:rPr lang="en-US" sz="1200" kern="1200" dirty="0" smtClean="0">
                <a:solidFill>
                  <a:schemeClr val="tx1"/>
                </a:solidFill>
                <a:latin typeface="+mn-lt"/>
                <a:ea typeface="+mn-ea"/>
                <a:cs typeface="+mn-cs"/>
              </a:rPr>
              <a:t>Image courtesy of </a:t>
            </a:r>
            <a:r>
              <a:rPr lang="en-US" dirty="0" smtClean="0"/>
              <a:t>Environmental Resource Management (ERM)</a:t>
            </a: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34</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Prestatyn, Image by Graham Horn</a:t>
            </a:r>
            <a:r>
              <a:rPr lang="en-US" baseline="0" dirty="0" smtClean="0"/>
              <a:t> (http://</a:t>
            </a:r>
            <a:r>
              <a:rPr lang="en-US" baseline="0" dirty="0" err="1" smtClean="0"/>
              <a:t>www.geograph.org.uk</a:t>
            </a:r>
            <a:r>
              <a:rPr lang="en-US" baseline="0" dirty="0" smtClean="0"/>
              <a:t>/photo/724208). </a:t>
            </a:r>
            <a:r>
              <a:rPr lang="en-US" sz="1200" kern="1200" dirty="0" smtClean="0">
                <a:solidFill>
                  <a:schemeClr val="tx1"/>
                </a:solidFill>
                <a:latin typeface="+mn-lt"/>
                <a:ea typeface="+mn-ea"/>
                <a:cs typeface="+mn-cs"/>
              </a:rPr>
              <a:t>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 2.0</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t>
            </a:r>
            <a:r>
              <a:rPr lang="en-US" baseline="0" dirty="0" err="1" smtClean="0"/>
              <a:t>centre</a:t>
            </a:r>
            <a:r>
              <a:rPr lang="en-US" baseline="0" dirty="0" smtClean="0"/>
              <a:t> &amp; right) Talacre holiday park. </a:t>
            </a:r>
            <a:r>
              <a:rPr lang="en-US" sz="1200" kern="1200" dirty="0" smtClean="0">
                <a:solidFill>
                  <a:schemeClr val="tx1"/>
                </a:solidFill>
                <a:latin typeface="+mn-lt"/>
                <a:ea typeface="+mn-ea"/>
                <a:cs typeface="+mn-cs"/>
              </a:rPr>
              <a:t>Images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a:t>
            </a:r>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35</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smtClean="0">
                <a:solidFill>
                  <a:schemeClr val="tx1"/>
                </a:solidFill>
                <a:effectLst/>
                <a:latin typeface="+mn-lt"/>
                <a:ea typeface="+mn-ea"/>
                <a:cs typeface="+mn-cs"/>
              </a:rPr>
              <a:t>(left) Gronant &amp; Talacre Dunes.</a:t>
            </a:r>
            <a:r>
              <a:rPr lang="en-GB" sz="1200"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t>
            </a:r>
            <a:r>
              <a:rPr lang="en-US" dirty="0" err="1" smtClean="0"/>
              <a:t>centre</a:t>
            </a:r>
            <a:r>
              <a:rPr lang="en-US" dirty="0" smtClean="0"/>
              <a:t> and right)</a:t>
            </a:r>
            <a:r>
              <a:rPr lang="en-US" baseline="0" dirty="0" smtClean="0"/>
              <a:t> </a:t>
            </a:r>
            <a:r>
              <a:rPr lang="en-US" dirty="0" smtClean="0"/>
              <a:t>Google Maps screen grabs </a:t>
            </a:r>
            <a:r>
              <a:rPr lang="en-US" b="0" dirty="0" smtClean="0"/>
              <a:t>(</a:t>
            </a:r>
            <a:r>
              <a:rPr lang="en-GB" b="0" dirty="0" err="1" smtClean="0">
                <a:solidFill>
                  <a:srgbClr val="01415B"/>
                </a:solidFill>
              </a:rPr>
              <a:t>Gronant</a:t>
            </a:r>
            <a:r>
              <a:rPr lang="en-GB" b="0" dirty="0" smtClean="0">
                <a:solidFill>
                  <a:srgbClr val="01415B"/>
                </a:solidFill>
              </a:rPr>
              <a:t> and </a:t>
            </a:r>
            <a:r>
              <a:rPr lang="en-GB" b="0" dirty="0" err="1" smtClean="0">
                <a:solidFill>
                  <a:srgbClr val="01415B"/>
                </a:solidFill>
              </a:rPr>
              <a:t>Talacre</a:t>
            </a:r>
            <a:r>
              <a:rPr lang="en-GB" b="0" dirty="0" smtClean="0">
                <a:solidFill>
                  <a:srgbClr val="01415B"/>
                </a:solidFill>
              </a:rPr>
              <a:t> Dunes at</a:t>
            </a:r>
            <a:r>
              <a:rPr lang="en-GB" b="0" baseline="0" dirty="0" smtClean="0">
                <a:solidFill>
                  <a:srgbClr val="01415B"/>
                </a:solidFill>
              </a:rPr>
              <a:t> </a:t>
            </a:r>
            <a:r>
              <a:rPr lang="en-GB" b="0" dirty="0" smtClean="0">
                <a:solidFill>
                  <a:srgbClr val="01415B"/>
                </a:solidFill>
              </a:rPr>
              <a:t>53°21'18.5"N 3°19'02.7"W)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36</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(right-side cluster)</a:t>
            </a:r>
            <a:r>
              <a:rPr lang="en-US" baseline="0" dirty="0" smtClean="0"/>
              <a:t> Active management (pathways, flooded car park, car park blocked off for regeneration). </a:t>
            </a:r>
            <a:r>
              <a:rPr lang="en-US" sz="1200" kern="1200" dirty="0" smtClean="0">
                <a:solidFill>
                  <a:schemeClr val="tx1"/>
                </a:solidFill>
                <a:latin typeface="+mn-lt"/>
                <a:ea typeface="+mn-ea"/>
                <a:cs typeface="+mn-cs"/>
              </a:rPr>
              <a:t>Images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t>
            </a:r>
            <a:r>
              <a:rPr lang="en-US" dirty="0" err="1" smtClean="0"/>
              <a:t>centre</a:t>
            </a:r>
            <a:r>
              <a:rPr lang="en-US" dirty="0" smtClean="0"/>
              <a:t>) Natterjack toad.</a:t>
            </a:r>
            <a:r>
              <a:rPr lang="en-US" baseline="0" dirty="0" smtClean="0"/>
              <a:t> </a:t>
            </a:r>
            <a:r>
              <a:rPr lang="en-US" sz="1200" kern="1200" dirty="0" smtClean="0">
                <a:solidFill>
                  <a:schemeClr val="tx1"/>
                </a:solidFill>
                <a:effectLst/>
                <a:latin typeface="+mn-lt"/>
                <a:ea typeface="+mn-ea"/>
                <a:cs typeface="+mn-cs"/>
              </a:rPr>
              <a:t>Image by Bernard </a:t>
            </a:r>
            <a:r>
              <a:rPr lang="en-US" sz="1200" kern="1200" dirty="0" err="1" smtClean="0">
                <a:solidFill>
                  <a:schemeClr val="tx1"/>
                </a:solidFill>
                <a:effectLst/>
                <a:latin typeface="+mn-lt"/>
                <a:ea typeface="+mn-ea"/>
                <a:cs typeface="+mn-cs"/>
              </a:rPr>
              <a:t>Dupont</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https://www.flickr.com/photos/berniedup/40768303714</a:t>
            </a:r>
            <a:r>
              <a:rPr lang="en-US" sz="1200" kern="1200" dirty="0" smtClean="0">
                <a:solidFill>
                  <a:schemeClr val="tx1"/>
                </a:solidFill>
                <a:effectLst/>
                <a:latin typeface="+mn-lt"/>
                <a:ea typeface="+mn-ea"/>
                <a:cs typeface="+mn-cs"/>
              </a:rPr>
              <a:t>). 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2.0</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(left) Dune </a:t>
            </a:r>
            <a:r>
              <a:rPr lang="en-US" sz="1200" kern="1200" dirty="0" err="1" smtClean="0">
                <a:solidFill>
                  <a:schemeClr val="tx1"/>
                </a:solidFill>
                <a:effectLst/>
                <a:latin typeface="+mn-lt"/>
                <a:ea typeface="+mn-ea"/>
                <a:cs typeface="+mn-cs"/>
              </a:rPr>
              <a:t>stabilisation</a:t>
            </a:r>
            <a:r>
              <a:rPr lang="en-US" sz="1200" kern="1200" dirty="0" smtClean="0">
                <a:solidFill>
                  <a:schemeClr val="tx1"/>
                </a:solidFill>
                <a:effectLst/>
                <a:latin typeface="+mn-lt"/>
                <a:ea typeface="+mn-ea"/>
                <a:cs typeface="+mn-cs"/>
              </a:rPr>
              <a:t> for sand accretion. </a:t>
            </a:r>
            <a:r>
              <a:rPr lang="en-US" sz="1200" kern="1200" dirty="0" smtClean="0">
                <a:solidFill>
                  <a:schemeClr val="tx1"/>
                </a:solidFill>
                <a:latin typeface="+mn-lt"/>
                <a:ea typeface="+mn-ea"/>
                <a:cs typeface="+mn-cs"/>
              </a:rPr>
              <a:t>Images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p:txBody>
      </p:sp>
      <p:sp>
        <p:nvSpPr>
          <p:cNvPr id="4" name="Slide Number Placeholder 3"/>
          <p:cNvSpPr>
            <a:spLocks noGrp="1"/>
          </p:cNvSpPr>
          <p:nvPr>
            <p:ph type="sldNum" sz="quarter" idx="10"/>
          </p:nvPr>
        </p:nvSpPr>
        <p:spPr/>
        <p:txBody>
          <a:bodyPr/>
          <a:lstStyle/>
          <a:p>
            <a:fld id="{90B0E304-544C-194F-AB86-04D596EE5C78}" type="slidenum">
              <a:rPr lang="en-US" smtClean="0"/>
              <a:t>37</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Images:</a:t>
            </a:r>
          </a:p>
          <a:p>
            <a:pPr marL="171450" indent="-171450">
              <a:buFontTx/>
              <a:buChar char="-"/>
            </a:pPr>
            <a:r>
              <a:rPr lang="en-US" dirty="0" smtClean="0"/>
              <a:t>(left &amp; second to left)</a:t>
            </a:r>
            <a:r>
              <a:rPr lang="en-US" baseline="0" dirty="0" smtClean="0"/>
              <a:t> </a:t>
            </a:r>
            <a:r>
              <a:rPr lang="en-US" dirty="0" smtClean="0"/>
              <a:t>Google Maps screen grabs </a:t>
            </a:r>
            <a:r>
              <a:rPr lang="en-US" b="0" dirty="0" smtClean="0"/>
              <a:t>(</a:t>
            </a:r>
            <a:r>
              <a:rPr lang="en-GB" b="0" dirty="0" err="1" smtClean="0">
                <a:solidFill>
                  <a:srgbClr val="01415B"/>
                </a:solidFill>
              </a:rPr>
              <a:t>Prestatyn</a:t>
            </a:r>
            <a:r>
              <a:rPr lang="en-GB" b="0" dirty="0" smtClean="0">
                <a:solidFill>
                  <a:srgbClr val="01415B"/>
                </a:solidFill>
              </a:rPr>
              <a:t> Sea Defences at</a:t>
            </a:r>
            <a:r>
              <a:rPr lang="en-GB" b="0" baseline="0" dirty="0" smtClean="0">
                <a:solidFill>
                  <a:srgbClr val="01415B"/>
                </a:solidFill>
              </a:rPr>
              <a:t> </a:t>
            </a:r>
            <a:r>
              <a:rPr lang="en-GB" b="0" dirty="0" smtClean="0">
                <a:solidFill>
                  <a:srgbClr val="01415B"/>
                </a:solidFill>
              </a:rPr>
              <a:t>53°20'30.3"N 3°24'54.5"W)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0" dirty="0" smtClean="0">
                <a:solidFill>
                  <a:srgbClr val="01415B"/>
                </a:solidFill>
              </a:rPr>
              <a:t>(top right) Sea wall at Prestatyn.</a:t>
            </a:r>
            <a:r>
              <a:rPr lang="en-GB" b="0" baseline="0" dirty="0" smtClean="0">
                <a:solidFill>
                  <a:srgbClr val="01415B"/>
                </a:solidFill>
              </a:rPr>
              <a:t>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b="0" dirty="0" smtClean="0">
              <a:solidFill>
                <a:srgbClr val="01415B"/>
              </a:solidFill>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0" dirty="0" smtClean="0">
                <a:solidFill>
                  <a:srgbClr val="01415B"/>
                </a:solidFill>
              </a:rPr>
              <a:t>(bottom</a:t>
            </a:r>
            <a:r>
              <a:rPr lang="en-GB" b="0" baseline="0" dirty="0" smtClean="0">
                <a:solidFill>
                  <a:srgbClr val="01415B"/>
                </a:solidFill>
              </a:rPr>
              <a:t> right) Rock armour at Prestatyn.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b="0" dirty="0" smtClean="0">
              <a:solidFill>
                <a:srgbClr val="01415B"/>
              </a:solidFill>
            </a:endParaRPr>
          </a:p>
          <a:p>
            <a:pPr marL="171450" indent="-171450">
              <a:buFontTx/>
              <a:buChar char="-"/>
            </a:pPr>
            <a:endParaRPr lang="en-GB" b="0" dirty="0" smtClean="0">
              <a:solidFill>
                <a:srgbClr val="01415B"/>
              </a:solidFill>
            </a:endParaRPr>
          </a:p>
          <a:p>
            <a:endParaRPr lang="en-GB"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38</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&amp; second to left)</a:t>
            </a:r>
            <a:r>
              <a:rPr lang="en-US" baseline="0" dirty="0" smtClean="0"/>
              <a:t> </a:t>
            </a:r>
            <a:r>
              <a:rPr lang="en-US" dirty="0" smtClean="0"/>
              <a:t>Google Maps screen grabs </a:t>
            </a:r>
            <a:r>
              <a:rPr lang="en-US" b="0" dirty="0" smtClean="0"/>
              <a:t>(</a:t>
            </a:r>
            <a:r>
              <a:rPr lang="en-GB" b="0" dirty="0" smtClean="0">
                <a:solidFill>
                  <a:srgbClr val="01415B"/>
                </a:solidFill>
              </a:rPr>
              <a:t>Gas Colliery Quay Wall and Revetment at 53°20'40.0"N 3°18'37.6"W)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0" dirty="0" smtClean="0">
                <a:solidFill>
                  <a:srgbClr val="01415B"/>
                </a:solidFill>
              </a:rPr>
              <a:t>(second</a:t>
            </a:r>
            <a:r>
              <a:rPr lang="en-GB" b="0" baseline="0" dirty="0" smtClean="0">
                <a:solidFill>
                  <a:srgbClr val="01415B"/>
                </a:solidFill>
              </a:rPr>
              <a:t> to right) Pathway used for leisure by tourists and local residents. </a:t>
            </a:r>
            <a:r>
              <a:rPr lang="en-US" sz="1200" kern="1200" dirty="0" smtClean="0">
                <a:solidFill>
                  <a:schemeClr val="tx1"/>
                </a:solidFill>
                <a:latin typeface="+mn-lt"/>
                <a:ea typeface="+mn-ea"/>
                <a:cs typeface="+mn-cs"/>
              </a:rPr>
              <a:t>Image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b="0" baseline="0" dirty="0" smtClean="0">
              <a:solidFill>
                <a:srgbClr val="01415B"/>
              </a:solidFill>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0" baseline="0" dirty="0" smtClean="0">
                <a:solidFill>
                  <a:srgbClr val="01415B"/>
                </a:solidFill>
              </a:rPr>
              <a:t>(</a:t>
            </a:r>
            <a:r>
              <a:rPr lang="en-GB" b="0" baseline="0" dirty="0" smtClean="0">
                <a:solidFill>
                  <a:srgbClr val="01415B"/>
                </a:solidFill>
              </a:rPr>
              <a:t>top right) Property protected by raised coastal defence. </a:t>
            </a:r>
            <a:r>
              <a:rPr lang="en-US" sz="1200" kern="1200" dirty="0" smtClean="0">
                <a:solidFill>
                  <a:schemeClr val="tx1"/>
                </a:solidFill>
                <a:latin typeface="+mn-lt"/>
                <a:ea typeface="+mn-ea"/>
                <a:cs typeface="+mn-cs"/>
              </a:rPr>
              <a:t>Image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b="0" baseline="0" dirty="0" smtClean="0">
              <a:solidFill>
                <a:srgbClr val="01415B"/>
              </a:solidFill>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0" baseline="0" dirty="0" smtClean="0">
                <a:solidFill>
                  <a:srgbClr val="01415B"/>
                </a:solidFill>
              </a:rPr>
              <a:t>(bottom right) Pumping station to manage flood water. </a:t>
            </a:r>
            <a:r>
              <a:rPr lang="en-US" sz="1200" kern="1200" dirty="0" smtClean="0">
                <a:solidFill>
                  <a:schemeClr val="tx1"/>
                </a:solidFill>
                <a:latin typeface="+mn-lt"/>
                <a:ea typeface="+mn-ea"/>
                <a:cs typeface="+mn-cs"/>
              </a:rPr>
              <a:t>Image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GB" b="0" dirty="0" smtClean="0">
              <a:solidFill>
                <a:srgbClr val="01415B"/>
              </a:solidFill>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39</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Hard coastal</a:t>
            </a:r>
            <a:r>
              <a:rPr lang="en-US" baseline="0" dirty="0" smtClean="0"/>
              <a:t> </a:t>
            </a:r>
            <a:r>
              <a:rPr lang="en-US" baseline="0" dirty="0" err="1" smtClean="0"/>
              <a:t>defences</a:t>
            </a:r>
            <a:r>
              <a:rPr lang="en-US" baseline="0" dirty="0" smtClean="0"/>
              <a:t> (Prestatyn).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t>
            </a:r>
            <a:r>
              <a:rPr lang="en-US" dirty="0" err="1" smtClean="0"/>
              <a:t>centre</a:t>
            </a:r>
            <a:r>
              <a:rPr lang="en-US" dirty="0" smtClean="0"/>
              <a:t>)</a:t>
            </a:r>
            <a:r>
              <a:rPr lang="en-US" baseline="0" dirty="0" smtClean="0"/>
              <a:t> Soft c</a:t>
            </a:r>
            <a:r>
              <a:rPr lang="en-US" dirty="0" smtClean="0"/>
              <a:t>oastal</a:t>
            </a:r>
            <a:r>
              <a:rPr lang="en-US" baseline="0" dirty="0" smtClean="0"/>
              <a:t> </a:t>
            </a:r>
            <a:r>
              <a:rPr lang="en-US" baseline="0" dirty="0" err="1" smtClean="0"/>
              <a:t>defences</a:t>
            </a:r>
            <a:r>
              <a:rPr lang="en-US" baseline="0" dirty="0" smtClean="0"/>
              <a:t> (Gronant and Talacre Dunes, Point of </a:t>
            </a:r>
            <a:r>
              <a:rPr lang="en-US" baseline="0" dirty="0" err="1" smtClean="0"/>
              <a:t>Ayr</a:t>
            </a:r>
            <a:r>
              <a:rPr lang="en-US" baseline="0" dirty="0" smtClean="0"/>
              <a:t>).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Sediment pile-up and beach extension on one side of a wooden groyne. </a:t>
            </a:r>
            <a:r>
              <a:rPr lang="en-US" sz="1200" kern="1200" dirty="0" smtClean="0">
                <a:solidFill>
                  <a:schemeClr val="tx1"/>
                </a:solidFill>
                <a:effectLst/>
                <a:latin typeface="+mn-lt"/>
                <a:ea typeface="+mn-ea"/>
                <a:cs typeface="+mn-cs"/>
              </a:rPr>
              <a:t>Image modified from that of Beatrice </a:t>
            </a:r>
            <a:r>
              <a:rPr lang="en-US" sz="1200" kern="1200" dirty="0" err="1" smtClean="0">
                <a:solidFill>
                  <a:schemeClr val="tx1"/>
                </a:solidFill>
                <a:effectLst/>
                <a:latin typeface="+mn-lt"/>
                <a:ea typeface="+mn-ea"/>
                <a:cs typeface="+mn-cs"/>
              </a:rPr>
              <a:t>Murch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https://www.flickr.com/photos/blmurch/952523971</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2.0</a:t>
            </a:r>
            <a:endParaRPr lang="en-GB"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4</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(all)</a:t>
            </a:r>
            <a:r>
              <a:rPr lang="en-US" baseline="0" dirty="0" smtClean="0"/>
              <a:t> </a:t>
            </a:r>
            <a:r>
              <a:rPr lang="en-US" dirty="0" smtClean="0"/>
              <a:t>Google Maps screen grabs </a:t>
            </a:r>
            <a:r>
              <a:rPr lang="en-US" b="0" dirty="0" smtClean="0"/>
              <a:t>(</a:t>
            </a:r>
            <a:r>
              <a:rPr lang="en-GB" b="0" dirty="0" err="1" smtClean="0">
                <a:solidFill>
                  <a:srgbClr val="01415B"/>
                </a:solidFill>
              </a:rPr>
              <a:t>Talacre</a:t>
            </a:r>
            <a:r>
              <a:rPr lang="en-GB" b="0" dirty="0" smtClean="0">
                <a:solidFill>
                  <a:srgbClr val="01415B"/>
                </a:solidFill>
              </a:rPr>
              <a:t> Coastal Embankment at</a:t>
            </a:r>
            <a:r>
              <a:rPr lang="en-GB" b="0" baseline="0" dirty="0" smtClean="0">
                <a:solidFill>
                  <a:srgbClr val="01415B"/>
                </a:solidFill>
              </a:rPr>
              <a:t> </a:t>
            </a:r>
            <a:r>
              <a:rPr lang="en-GB" b="0" dirty="0" smtClean="0">
                <a:solidFill>
                  <a:srgbClr val="01415B"/>
                </a:solidFill>
              </a:rPr>
              <a:t>53°21'13.2"N 3°18'59.3”W)</a:t>
            </a:r>
            <a:endParaRPr lang="en-US" b="0"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B0E304-544C-194F-AB86-04D596EE5C78}" type="slidenum">
              <a:rPr lang="en-US" smtClean="0"/>
              <a:t>40</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‘Hold</a:t>
            </a:r>
            <a:r>
              <a:rPr lang="en-US" baseline="0" dirty="0" smtClean="0"/>
              <a:t> the line’ using h</a:t>
            </a:r>
            <a:r>
              <a:rPr lang="en-US" dirty="0" smtClean="0"/>
              <a:t>ard coastal</a:t>
            </a:r>
            <a:r>
              <a:rPr lang="en-US" baseline="0" dirty="0" smtClean="0"/>
              <a:t> </a:t>
            </a:r>
            <a:r>
              <a:rPr lang="en-US" baseline="0" dirty="0" err="1" smtClean="0"/>
              <a:t>defences</a:t>
            </a:r>
            <a:r>
              <a:rPr lang="en-US" baseline="0" dirty="0" smtClean="0"/>
              <a:t> (Prestatyn).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(right)</a:t>
            </a:r>
            <a:r>
              <a:rPr lang="en-US" baseline="0" dirty="0" smtClean="0"/>
              <a:t> ‘Managed realignment’ using soft c</a:t>
            </a:r>
            <a:r>
              <a:rPr lang="en-US" dirty="0" smtClean="0"/>
              <a:t>oastal</a:t>
            </a:r>
            <a:r>
              <a:rPr lang="en-US" baseline="0" dirty="0" smtClean="0"/>
              <a:t> </a:t>
            </a:r>
            <a:r>
              <a:rPr lang="en-US" baseline="0" dirty="0" err="1" smtClean="0"/>
              <a:t>defences</a:t>
            </a:r>
            <a:r>
              <a:rPr lang="en-US" baseline="0" dirty="0" smtClean="0"/>
              <a:t> (Gronant and Talacre Dunes, Point of </a:t>
            </a:r>
            <a:r>
              <a:rPr lang="en-US" baseline="0" dirty="0" err="1" smtClean="0"/>
              <a:t>Ayr</a:t>
            </a:r>
            <a:r>
              <a:rPr lang="en-US" baseline="0" dirty="0" smtClean="0"/>
              <a:t>). </a:t>
            </a:r>
            <a:r>
              <a:rPr lang="en-US" sz="1200" kern="1200" dirty="0" smtClean="0">
                <a:solidFill>
                  <a:schemeClr val="tx1"/>
                </a:solidFill>
                <a:latin typeface="+mn-lt"/>
                <a:ea typeface="+mn-ea"/>
                <a:cs typeface="+mn-cs"/>
              </a:rPr>
              <a:t>Image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5</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dirty="0" smtClean="0"/>
              <a:t>(top) </a:t>
            </a:r>
            <a:r>
              <a:rPr lang="en-US" dirty="0" smtClean="0"/>
              <a:t>Google Maps screen grab (Talacre &amp; Point of </a:t>
            </a:r>
            <a:r>
              <a:rPr lang="en-US" dirty="0" err="1" smtClean="0"/>
              <a:t>Ayr</a:t>
            </a:r>
            <a:r>
              <a:rPr lang="en-US"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dirty="0" smtClean="0"/>
              <a:t>(bottom) Screen grab from </a:t>
            </a:r>
            <a:r>
              <a:rPr lang="en-GB" sz="1200" baseline="0" dirty="0" smtClean="0"/>
              <a:t>British Geological Survey (BGS) Geology of Britain </a:t>
            </a:r>
            <a:r>
              <a:rPr lang="en-GB" sz="1200" dirty="0" smtClean="0"/>
              <a:t>geological </a:t>
            </a:r>
            <a:r>
              <a:rPr lang="en-GB" sz="1200" baseline="0" dirty="0" smtClean="0"/>
              <a:t>map (</a:t>
            </a:r>
            <a:r>
              <a:rPr lang="en-GB" sz="1200" u="sng" dirty="0" smtClean="0">
                <a:hlinkClick r:id="rId3"/>
              </a:rPr>
              <a:t>http://mapapps.bgs.ac.uk/geologyofbritain3d/index.html</a:t>
            </a:r>
            <a:r>
              <a:rPr lang="en-GB" sz="1200" u="none" dirty="0" smtClean="0"/>
              <a:t>)</a:t>
            </a:r>
            <a:endParaRPr lang="en-GB"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6</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u="none"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u="none" dirty="0" smtClean="0"/>
              <a:t>- Screen</a:t>
            </a:r>
            <a:r>
              <a:rPr lang="en-GB" sz="1200" u="none" baseline="0" dirty="0" smtClean="0"/>
              <a:t> grab of 2016 </a:t>
            </a:r>
            <a:r>
              <a:rPr lang="en-GB" sz="1200" u="none" dirty="0" smtClean="0"/>
              <a:t>BBC report on a</a:t>
            </a:r>
            <a:r>
              <a:rPr lang="en-GB" sz="1200" kern="1200" dirty="0" smtClean="0">
                <a:solidFill>
                  <a:schemeClr val="tx1"/>
                </a:solidFill>
                <a:effectLst/>
                <a:latin typeface="+mn-lt"/>
                <a:ea typeface="+mn-ea"/>
                <a:cs typeface="+mn-cs"/>
              </a:rPr>
              <a:t> tidal flooding event at </a:t>
            </a:r>
            <a:r>
              <a:rPr lang="en-GB" sz="1200" kern="1200" dirty="0" err="1" smtClean="0">
                <a:solidFill>
                  <a:schemeClr val="tx1"/>
                </a:solidFill>
                <a:effectLst/>
                <a:latin typeface="+mn-lt"/>
                <a:ea typeface="+mn-ea"/>
                <a:cs typeface="+mn-cs"/>
              </a:rPr>
              <a:t>Talacre</a:t>
            </a:r>
            <a:r>
              <a:rPr lang="en-GB"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http://www.bbc.co.uk/news/uk-wales-north-east-wales-36243086</a:t>
            </a:r>
            <a:r>
              <a:rPr lang="en-GB"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7</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(left) (left) </a:t>
            </a:r>
            <a:r>
              <a:rPr lang="en-GB" sz="1200" kern="1200" dirty="0" smtClean="0">
                <a:solidFill>
                  <a:schemeClr val="tx1"/>
                </a:solidFill>
                <a:effectLst/>
                <a:latin typeface="+mn-lt"/>
                <a:ea typeface="+mn-ea"/>
                <a:cs typeface="+mn-cs"/>
              </a:rPr>
              <a:t>Silva Expedition 4 compass-clinometer (</a:t>
            </a:r>
            <a:r>
              <a:rPr lang="en-GB" sz="1200" u="sng" kern="1200" dirty="0" smtClean="0">
                <a:solidFill>
                  <a:schemeClr val="tx1"/>
                </a:solidFill>
                <a:effectLst/>
                <a:latin typeface="+mn-lt"/>
                <a:ea typeface="+mn-ea"/>
                <a:cs typeface="+mn-cs"/>
                <a:hlinkClick r:id="rId3"/>
              </a:rPr>
              <a:t>https://en.wikipedia.org/wiki/Silva_compass#/media/File:Silva_compass,_Expedition_4.jpg</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CC-BY-SA 3.0</a:t>
            </a:r>
            <a:r>
              <a:rPr lang="en-GB" dirty="0" smtClean="0">
                <a:effectLst/>
              </a:rPr>
              <a:t> </a:t>
            </a:r>
          </a:p>
          <a:p>
            <a:pPr marL="171450" indent="-171450">
              <a:buFontTx/>
              <a:buChar char="-"/>
            </a:pPr>
            <a:r>
              <a:rPr lang="en-US" dirty="0" smtClean="0"/>
              <a:t>(centre) </a:t>
            </a:r>
            <a:r>
              <a:rPr lang="en-GB" sz="1200" kern="1200" dirty="0" smtClean="0">
                <a:solidFill>
                  <a:schemeClr val="tx1"/>
                </a:solidFill>
                <a:effectLst/>
                <a:latin typeface="+mn-lt"/>
                <a:ea typeface="+mn-ea"/>
                <a:cs typeface="+mn-cs"/>
              </a:rPr>
              <a:t>Measuring gradient by the Field Studies Council (</a:t>
            </a:r>
            <a:r>
              <a:rPr lang="en-GB" sz="1200" u="sng" kern="1200" dirty="0" smtClean="0">
                <a:solidFill>
                  <a:schemeClr val="tx1"/>
                </a:solidFill>
                <a:effectLst/>
                <a:latin typeface="+mn-lt"/>
                <a:ea typeface="+mn-ea"/>
                <a:cs typeface="+mn-cs"/>
                <a:hlinkClick r:id="rId4"/>
              </a:rPr>
              <a:t>https://www.geography-fieldwork.org/a-level/coasts/coastal-management/method/</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CC_BY </a:t>
            </a:r>
          </a:p>
          <a:p>
            <a:pPr marL="171450" indent="-171450">
              <a:buFontTx/>
              <a:buChar char="-"/>
            </a:pPr>
            <a:r>
              <a:rPr lang="en-US" dirty="0" smtClean="0"/>
              <a:t>(right) </a:t>
            </a:r>
            <a:r>
              <a:rPr lang="en-GB" sz="1200" kern="1200" dirty="0" smtClean="0">
                <a:solidFill>
                  <a:schemeClr val="tx1"/>
                </a:solidFill>
                <a:effectLst/>
                <a:latin typeface="+mn-lt"/>
                <a:ea typeface="+mn-ea"/>
                <a:cs typeface="+mn-cs"/>
              </a:rPr>
              <a:t>Using callipers to measure the a, b and c axes of a pebble by the Field Studies Council (</a:t>
            </a:r>
            <a:r>
              <a:rPr lang="en-GB" sz="1200" u="sng" kern="1200" dirty="0" smtClean="0">
                <a:solidFill>
                  <a:schemeClr val="tx1"/>
                </a:solidFill>
                <a:effectLst/>
                <a:latin typeface="+mn-lt"/>
                <a:ea typeface="+mn-ea"/>
                <a:cs typeface="+mn-cs"/>
                <a:hlinkClick r:id="rId4"/>
              </a:rPr>
              <a:t>https://www.geography-fieldwork.org/a-level/coasts/coastal-management/method/</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Image </a:t>
            </a:r>
            <a:r>
              <a:rPr lang="en-US" sz="1200" kern="1200" dirty="0" err="1" smtClean="0">
                <a:solidFill>
                  <a:schemeClr val="tx1"/>
                </a:solidFill>
                <a:effectLst/>
                <a:latin typeface="+mn-lt"/>
                <a:ea typeface="+mn-ea"/>
                <a:cs typeface="+mn-cs"/>
              </a:rPr>
              <a:t>licence</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CC_BY </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0B0E304-544C-194F-AB86-04D596EE5C78}" type="slidenum">
              <a:rPr lang="en-US" smtClean="0"/>
              <a:t>8</a:t>
            </a:fld>
            <a:endParaRPr lang="en-US" dirty="0"/>
          </a:p>
        </p:txBody>
      </p:sp>
    </p:spTree>
    <p:extLst>
      <p:ext uri="{BB962C8B-B14F-4D97-AF65-F5344CB8AC3E}">
        <p14:creationId xmlns:p14="http://schemas.microsoft.com/office/powerpoint/2010/main" val="186090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p>
          <a:p>
            <a:pPr marL="171450" indent="-171450">
              <a:buFontTx/>
              <a:buChar char="-"/>
            </a:pPr>
            <a:r>
              <a:rPr lang="en-US" baseline="0" dirty="0" smtClean="0"/>
              <a:t>(left)</a:t>
            </a:r>
            <a:r>
              <a:rPr lang="en-US" dirty="0" smtClean="0"/>
              <a:t> </a:t>
            </a:r>
            <a:r>
              <a:rPr lang="en-US" dirty="0" err="1" smtClean="0"/>
              <a:t>Pexels.com</a:t>
            </a:r>
            <a:r>
              <a:rPr lang="en-US" dirty="0" smtClean="0"/>
              <a:t> (stock</a:t>
            </a:r>
            <a:r>
              <a:rPr lang="en-US" baseline="0" dirty="0" smtClean="0"/>
              <a:t> photography with a CC0 </a:t>
            </a:r>
            <a:r>
              <a:rPr lang="en-US" baseline="0" dirty="0" err="1" smtClean="0"/>
              <a:t>licence</a:t>
            </a:r>
            <a:r>
              <a:rPr lang="en-US" baseline="0" dirty="0" smtClean="0"/>
              <a:t>) </a:t>
            </a:r>
          </a:p>
          <a:p>
            <a:pPr marL="171450" indent="-171450">
              <a:buFontTx/>
              <a:buChar char="-"/>
            </a:pPr>
            <a:r>
              <a:rPr lang="en-US" baseline="0" dirty="0" smtClean="0"/>
              <a:t>(</a:t>
            </a:r>
            <a:r>
              <a:rPr lang="en-US" baseline="0" dirty="0" err="1" smtClean="0"/>
              <a:t>centre</a:t>
            </a:r>
            <a:r>
              <a:rPr lang="en-US" baseline="0" dirty="0" smtClean="0"/>
              <a:t>) Talacre Beach Lighthouse. </a:t>
            </a:r>
            <a:r>
              <a:rPr lang="en-US" sz="1200" kern="1200" dirty="0" smtClean="0">
                <a:solidFill>
                  <a:schemeClr val="tx1"/>
                </a:solidFill>
                <a:latin typeface="+mn-lt"/>
                <a:ea typeface="+mn-ea"/>
                <a:cs typeface="+mn-cs"/>
              </a:rPr>
              <a:t>Images courtesy of </a:t>
            </a:r>
            <a:r>
              <a:rPr lang="en-US" baseline="0" dirty="0" smtClean="0"/>
              <a:t>Tornillo Scientific. </a:t>
            </a:r>
            <a:r>
              <a:rPr lang="en-US" sz="1200" kern="1200" dirty="0" smtClean="0">
                <a:solidFill>
                  <a:schemeClr val="tx1"/>
                </a:solidFill>
                <a:latin typeface="+mn-lt"/>
                <a:ea typeface="+mn-ea"/>
                <a:cs typeface="+mn-cs"/>
              </a:rPr>
              <a:t>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(right) Group cross flooded car park at Gronant and Talacre Dunes. </a:t>
            </a:r>
            <a:r>
              <a:rPr lang="en-US" sz="1200" kern="1200" dirty="0" smtClean="0">
                <a:solidFill>
                  <a:schemeClr val="tx1"/>
                </a:solidFill>
                <a:latin typeface="+mn-lt"/>
                <a:ea typeface="+mn-ea"/>
                <a:cs typeface="+mn-cs"/>
              </a:rPr>
              <a:t>Images courtesy of RGS-IBG. Image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CC-BY-SA 4.0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0B0E304-544C-194F-AB86-04D596EE5C78}" type="slidenum">
              <a:rPr lang="en-US" smtClean="0"/>
              <a:t>9</a:t>
            </a:fld>
            <a:endParaRPr lang="en-US" dirty="0"/>
          </a:p>
        </p:txBody>
      </p:sp>
    </p:spTree>
    <p:extLst>
      <p:ext uri="{BB962C8B-B14F-4D97-AF65-F5344CB8AC3E}">
        <p14:creationId xmlns:p14="http://schemas.microsoft.com/office/powerpoint/2010/main" val="186090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1"/>
            <a:ext cx="5496272" cy="1438299"/>
          </a:xfrm>
        </p:spPr>
        <p:txBody>
          <a:bodyPr anchor="t"/>
          <a:lstStyle>
            <a:lvl1pPr>
              <a:defRPr sz="4000"/>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dirty="0"/>
          </a:p>
        </p:txBody>
      </p:sp>
      <p:sp>
        <p:nvSpPr>
          <p:cNvPr id="5" name="Footer Placeholder 4"/>
          <p:cNvSpPr>
            <a:spLocks noGrp="1"/>
          </p:cNvSpPr>
          <p:nvPr>
            <p:ph type="ftr" sz="quarter" idx="11"/>
          </p:nvPr>
        </p:nvSpPr>
        <p:spPr/>
        <p:txBody>
          <a:bodyPr/>
          <a:lstStyle>
            <a:lvl1pPr>
              <a:defRPr/>
            </a:lvl1pPr>
          </a:lstStyle>
          <a:p>
            <a:endParaRPr lang="en-GB" altLang="en-US" dirty="0"/>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dirty="0"/>
          </a:p>
        </p:txBody>
      </p:sp>
      <p:pic>
        <p:nvPicPr>
          <p:cNvPr id="7" name="Picture 15" descr="rg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05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3"/>
            <a:ext cx="5471889" cy="1439887"/>
          </a:xfrm>
        </p:spPr>
        <p:txBody>
          <a:bodyPr/>
          <a:lstStyle/>
          <a:p>
            <a:r>
              <a:rPr lang="en-US" smtClean="0"/>
              <a:t>Click to edit Master title style</a:t>
            </a:r>
            <a:endParaRPr lang="en-GB" dirty="0"/>
          </a:p>
        </p:txBody>
      </p:sp>
      <p:sp>
        <p:nvSpPr>
          <p:cNvPr id="3" name="Text Placeholder 2"/>
          <p:cNvSpPr>
            <a:spLocks noGrp="1"/>
          </p:cNvSpPr>
          <p:nvPr>
            <p:ph type="body" sz="half" idx="1"/>
          </p:nvPr>
        </p:nvSpPr>
        <p:spPr>
          <a:xfrm>
            <a:off x="1485925" y="1844824"/>
            <a:ext cx="3429000" cy="41749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67325" y="1844824"/>
            <a:ext cx="3429000" cy="41749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629400" y="6248400"/>
            <a:ext cx="1905000" cy="457200"/>
          </a:xfrm>
        </p:spPr>
        <p:txBody>
          <a:bodyPr/>
          <a:lstStyle>
            <a:lvl1pPr>
              <a:defRPr/>
            </a:lvl1pPr>
          </a:lstStyle>
          <a:p>
            <a:endParaRPr lang="en-GB" altLang="en-US" dirty="0"/>
          </a:p>
        </p:txBody>
      </p:sp>
      <p:sp>
        <p:nvSpPr>
          <p:cNvPr id="6" name="Footer Placeholder 5"/>
          <p:cNvSpPr>
            <a:spLocks noGrp="1"/>
          </p:cNvSpPr>
          <p:nvPr>
            <p:ph type="ftr" sz="quarter" idx="11"/>
          </p:nvPr>
        </p:nvSpPr>
        <p:spPr>
          <a:xfrm>
            <a:off x="3276600" y="6248400"/>
            <a:ext cx="2895600" cy="457200"/>
          </a:xfrm>
        </p:spPr>
        <p:txBody>
          <a:bodyPr/>
          <a:lstStyle>
            <a:lvl1pPr>
              <a:defRPr/>
            </a:lvl1pPr>
          </a:lstStyle>
          <a:p>
            <a:endParaRPr lang="en-GB" altLang="en-US" dirty="0"/>
          </a:p>
        </p:txBody>
      </p:sp>
      <p:sp>
        <p:nvSpPr>
          <p:cNvPr id="7" name="Slide Number Placeholder 6"/>
          <p:cNvSpPr>
            <a:spLocks noGrp="1"/>
          </p:cNvSpPr>
          <p:nvPr>
            <p:ph type="sldNum" sz="quarter" idx="12"/>
          </p:nvPr>
        </p:nvSpPr>
        <p:spPr>
          <a:xfrm>
            <a:off x="1524000" y="6248400"/>
            <a:ext cx="1295400" cy="457200"/>
          </a:xfrm>
        </p:spPr>
        <p:txBody>
          <a:bodyPr/>
          <a:lstStyle>
            <a:lvl1pPr>
              <a:defRPr/>
            </a:lvl1pPr>
          </a:lstStyle>
          <a:p>
            <a:fld id="{99EC163C-451A-4E6F-ACF7-668EB3869707}" type="slidenum">
              <a:rPr lang="en-GB" altLang="en-US"/>
              <a:pPr/>
              <a:t>‹#›</a:t>
            </a:fld>
            <a:endParaRPr lang="en-GB" altLang="en-US" dirty="0"/>
          </a:p>
        </p:txBody>
      </p:sp>
    </p:spTree>
    <p:extLst>
      <p:ext uri="{BB962C8B-B14F-4D97-AF65-F5344CB8AC3E}">
        <p14:creationId xmlns:p14="http://schemas.microsoft.com/office/powerpoint/2010/main" val="36437268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476375" y="188640"/>
            <a:ext cx="5471889"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GB" altLang="en-US" dirty="0" smtClean="0"/>
          </a:p>
        </p:txBody>
      </p:sp>
      <p:sp>
        <p:nvSpPr>
          <p:cNvPr id="46083" name="Rectangle 3"/>
          <p:cNvSpPr>
            <a:spLocks noGrp="1" noChangeArrowheads="1"/>
          </p:cNvSpPr>
          <p:nvPr>
            <p:ph type="body" idx="1"/>
          </p:nvPr>
        </p:nvSpPr>
        <p:spPr bwMode="auto">
          <a:xfrm>
            <a:off x="1524000" y="2060575"/>
            <a:ext cx="7010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dirty="0" smtClean="0"/>
          </a:p>
        </p:txBody>
      </p:sp>
      <p:sp>
        <p:nvSpPr>
          <p:cNvPr id="46084"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dirty="0"/>
          </a:p>
        </p:txBody>
      </p:sp>
      <p:sp>
        <p:nvSpPr>
          <p:cNvPr id="4608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dirty="0"/>
          </a:p>
        </p:txBody>
      </p:sp>
      <p:sp>
        <p:nvSpPr>
          <p:cNvPr id="46086"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dirty="0"/>
          </a:p>
        </p:txBody>
      </p:sp>
      <p:sp>
        <p:nvSpPr>
          <p:cNvPr id="46087"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6088" name="Oval 8"/>
          <p:cNvSpPr>
            <a:spLocks noChangeArrowheads="1"/>
          </p:cNvSpPr>
          <p:nvPr/>
        </p:nvSpPr>
        <p:spPr bwMode="auto">
          <a:xfrm>
            <a:off x="152400" y="838200"/>
            <a:ext cx="2286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latin typeface="Times New Roman" pitchFamily="18" charset="0"/>
            </a:endParaRPr>
          </a:p>
        </p:txBody>
      </p:sp>
      <p:sp>
        <p:nvSpPr>
          <p:cNvPr id="46089" name="Oval 9"/>
          <p:cNvSpPr>
            <a:spLocks noChangeArrowheads="1"/>
          </p:cNvSpPr>
          <p:nvPr/>
        </p:nvSpPr>
        <p:spPr bwMode="auto">
          <a:xfrm>
            <a:off x="539750" y="838200"/>
            <a:ext cx="2286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latin typeface="Times New Roman" pitchFamily="18" charset="0"/>
            </a:endParaRPr>
          </a:p>
        </p:txBody>
      </p:sp>
      <p:sp>
        <p:nvSpPr>
          <p:cNvPr id="46090" name="Oval 10"/>
          <p:cNvSpPr>
            <a:spLocks noChangeArrowheads="1"/>
          </p:cNvSpPr>
          <p:nvPr/>
        </p:nvSpPr>
        <p:spPr bwMode="auto">
          <a:xfrm>
            <a:off x="927100" y="838200"/>
            <a:ext cx="2286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latin typeface="Times New Roman" pitchFamily="18" charset="0"/>
            </a:endParaRPr>
          </a:p>
        </p:txBody>
      </p:sp>
      <p:pic>
        <p:nvPicPr>
          <p:cNvPr id="23" name="Picture 15" descr="rg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1" r:id="rId1"/>
    <p:sldLayoutId id="2147483661" r:id="rId2"/>
  </p:sldLayoutIdLst>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rgs.org/in-the-field/fieldwork-in-schools/fieldwork-safety-and-planning/risk-assessments/" TargetMode="External"/><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rgs.org/schools/teaching-resources/a-student-guide-to-the-a-level-independent-investi/" TargetMode="External"/><Relationship Id="rId6" Type="http://schemas.openxmlformats.org/officeDocument/2006/relationships/hyperlink" Target="https://www.rgs.org/schools/teaching-resources/coasts/" TargetMode="External"/><Relationship Id="rId7" Type="http://schemas.openxmlformats.org/officeDocument/2006/relationships/hyperlink" Target="https://www.rgs.org/schools/teaching-resources/coastal-processes-and-management/" TargetMode="External"/><Relationship Id="rId8" Type="http://schemas.openxmlformats.org/officeDocument/2006/relationships/hyperlink" Target="https://www.rgs.org/schools/teaching-resources/coasts/planning-coastal-fieldwork/" TargetMode="External"/><Relationship Id="rId9" Type="http://schemas.openxmlformats.org/officeDocument/2006/relationships/hyperlink" Target="https://www.geography-fieldwork.org/a-level/coasts/coastal-management/method/" TargetMode="External"/><Relationship Id="rId10" Type="http://schemas.openxmlformats.org/officeDocument/2006/relationships/image" Target="../media/image32.jpeg"/><Relationship Id="rId11"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5.jpg"/><Relationship Id="rId6" Type="http://schemas.openxmlformats.org/officeDocument/2006/relationships/image" Target="../media/image7.png"/><Relationship Id="rId7" Type="http://schemas.openxmlformats.org/officeDocument/2006/relationships/image" Target="../media/image4.jpg"/><Relationship Id="rId8"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8.png"/><Relationship Id="rId6" Type="http://schemas.openxmlformats.org/officeDocument/2006/relationships/image" Target="../media/image39.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jpeg"/><Relationship Id="rId6" Type="http://schemas.openxmlformats.org/officeDocument/2006/relationships/image" Target="../media/image7.png"/><Relationship Id="rId7" Type="http://schemas.openxmlformats.org/officeDocument/2006/relationships/image" Target="../media/image9.jpg"/><Relationship Id="rId8"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2.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3.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4.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7.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3.jpeg"/><Relationship Id="rId6" Type="http://schemas.openxmlformats.org/officeDocument/2006/relationships/image" Target="../media/image54.jp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5.jpg"/><Relationship Id="rId6" Type="http://schemas.openxmlformats.org/officeDocument/2006/relationships/image" Target="../media/image56.jpeg"/><Relationship Id="rId7" Type="http://schemas.openxmlformats.org/officeDocument/2006/relationships/image" Target="../media/image4.jpg"/><Relationship Id="rId8" Type="http://schemas.openxmlformats.org/officeDocument/2006/relationships/image" Target="../media/image57.jpeg"/><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8.jpg"/><Relationship Id="rId6" Type="http://schemas.openxmlformats.org/officeDocument/2006/relationships/image" Target="../media/image59.png"/><Relationship Id="rId7" Type="http://schemas.openxmlformats.org/officeDocument/2006/relationships/image" Target="../media/image60.jp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62.jpeg"/><Relationship Id="rId7" Type="http://schemas.openxmlformats.org/officeDocument/2006/relationships/image" Target="../media/image7.png"/><Relationship Id="rId8" Type="http://schemas.openxmlformats.org/officeDocument/2006/relationships/image" Target="../media/image63.jp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36.jpg"/><Relationship Id="rId7" Type="http://schemas.openxmlformats.org/officeDocument/2006/relationships/image" Target="../media/image64.jpeg"/><Relationship Id="rId8" Type="http://schemas.openxmlformats.org/officeDocument/2006/relationships/image" Target="../media/image20.jpg"/><Relationship Id="rId9" Type="http://schemas.openxmlformats.org/officeDocument/2006/relationships/image" Target="../media/image65.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2.jpeg"/><Relationship Id="rId8" Type="http://schemas.openxmlformats.org/officeDocument/2006/relationships/image" Target="../media/image73.jpg"/><Relationship Id="rId9" Type="http://schemas.openxmlformats.org/officeDocument/2006/relationships/image" Target="../media/image7.png"/><Relationship Id="rId10"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jpe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5.jpeg"/><Relationship Id="rId6" Type="http://schemas.openxmlformats.org/officeDocument/2006/relationships/image" Target="../media/image7.png"/><Relationship Id="rId7" Type="http://schemas.openxmlformats.org/officeDocument/2006/relationships/image" Target="../media/image76.png"/><Relationship Id="rId8"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12.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rgs.org/schools/teaching-resources/sampling-techniques/" TargetMode="External"/><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9.jpg"/><Relationship Id="rId7" Type="http://schemas.openxmlformats.org/officeDocument/2006/relationships/image" Target="../media/image20.jp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75656" y="548681"/>
            <a:ext cx="5832648" cy="936104"/>
          </a:xfrm>
        </p:spPr>
        <p:txBody>
          <a:bodyPr anchor="t"/>
          <a:lstStyle/>
          <a:p>
            <a:r>
              <a:rPr lang="en-US" sz="2500" b="1" dirty="0" smtClean="0"/>
              <a:t>Integrating Professional </a:t>
            </a:r>
            <a:r>
              <a:rPr lang="en-US" sz="2500" b="1" dirty="0"/>
              <a:t>River Study Techniques </a:t>
            </a:r>
            <a:r>
              <a:rPr lang="en-US" sz="2500" b="1" dirty="0" smtClean="0"/>
              <a:t>into School </a:t>
            </a:r>
            <a:r>
              <a:rPr lang="en-US" sz="2500" b="1" dirty="0"/>
              <a:t>Fieldwork</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26" name="Rectangle 2"/>
          <p:cNvSpPr txBox="1">
            <a:spLocks noChangeArrowheads="1"/>
          </p:cNvSpPr>
          <p:nvPr/>
        </p:nvSpPr>
        <p:spPr bwMode="auto">
          <a:xfrm>
            <a:off x="0" y="1700808"/>
            <a:ext cx="914400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US" sz="2500" b="1" dirty="0" smtClean="0">
                <a:solidFill>
                  <a:srgbClr val="01415B"/>
                </a:solidFill>
              </a:rPr>
              <a:t>Project 1:</a:t>
            </a:r>
          </a:p>
          <a:p>
            <a:pPr algn="ctr"/>
            <a:r>
              <a:rPr lang="en-US" sz="2500" b="1" dirty="0" smtClean="0">
                <a:solidFill>
                  <a:srgbClr val="01415B"/>
                </a:solidFill>
              </a:rPr>
              <a:t>Contrasting Approaches to Coastal </a:t>
            </a:r>
            <a:r>
              <a:rPr lang="en-US" sz="2500" b="1" dirty="0" err="1" smtClean="0">
                <a:solidFill>
                  <a:srgbClr val="01415B"/>
                </a:solidFill>
              </a:rPr>
              <a:t>Defence</a:t>
            </a:r>
            <a:endParaRPr lang="en-US" sz="2500" b="1" dirty="0">
              <a:solidFill>
                <a:srgbClr val="01415B"/>
              </a:solidFill>
            </a:endParaRPr>
          </a:p>
        </p:txBody>
      </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6198481" y="3009255"/>
            <a:ext cx="2561816" cy="2579985"/>
          </a:xfrm>
          <a:prstGeom prst="ellipse">
            <a:avLst/>
          </a:prstGeom>
        </p:spPr>
      </p:pic>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398477" y="2996952"/>
            <a:ext cx="2592288" cy="2592288"/>
          </a:xfrm>
          <a:prstGeom prst="ellipse">
            <a:avLst/>
          </a:prstGeom>
        </p:spPr>
      </p:pic>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3215460" y="2996952"/>
            <a:ext cx="2604559" cy="2604559"/>
          </a:xfrm>
          <a:prstGeom prst="ellipse">
            <a:avLst/>
          </a:prstGeom>
        </p:spPr>
      </p:pic>
      <p:pic>
        <p:nvPicPr>
          <p:cNvPr id="12" name="Picture 11"/>
          <p:cNvPicPr>
            <a:picLocks noChangeAspect="1"/>
          </p:cNvPicPr>
          <p:nvPr/>
        </p:nvPicPr>
        <p:blipFill>
          <a:blip r:embed="rId8"/>
          <a:stretch>
            <a:fillRect/>
          </a:stretch>
        </p:blipFill>
        <p:spPr>
          <a:xfrm>
            <a:off x="6002164" y="6021288"/>
            <a:ext cx="1018108" cy="7433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6" name="Rectangle 7"/>
          <p:cNvSpPr txBox="1">
            <a:spLocks noChangeArrowheads="1"/>
          </p:cNvSpPr>
          <p:nvPr/>
        </p:nvSpPr>
        <p:spPr bwMode="auto">
          <a:xfrm>
            <a:off x="19091" y="2708920"/>
            <a:ext cx="914400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Clothing (long trousers, long sleeves, wet weather gear, boots)</a:t>
            </a:r>
          </a:p>
          <a:p>
            <a:pPr algn="ctr"/>
            <a:r>
              <a:rPr lang="en-GB" sz="1600" dirty="0" smtClean="0"/>
              <a:t>Field note book</a:t>
            </a:r>
          </a:p>
          <a:p>
            <a:pPr algn="ctr"/>
            <a:r>
              <a:rPr lang="en-GB" sz="1600" dirty="0" smtClean="0"/>
              <a:t>Charged mobile phone</a:t>
            </a:r>
          </a:p>
          <a:p>
            <a:pPr algn="ctr"/>
            <a:r>
              <a:rPr lang="en-GB" sz="1600" dirty="0" smtClean="0"/>
              <a:t>GPS device</a:t>
            </a:r>
          </a:p>
          <a:p>
            <a:pPr algn="ctr"/>
            <a:r>
              <a:rPr lang="en-GB" sz="1600" dirty="0" smtClean="0"/>
              <a:t>Camera</a:t>
            </a:r>
          </a:p>
          <a:p>
            <a:pPr algn="ctr"/>
            <a:r>
              <a:rPr lang="en-GB" sz="1600" dirty="0" smtClean="0"/>
              <a:t>Sharpened pencils</a:t>
            </a:r>
          </a:p>
          <a:p>
            <a:pPr algn="ctr"/>
            <a:r>
              <a:rPr lang="en-GB" sz="1600" dirty="0" smtClean="0"/>
              <a:t>First aid kit</a:t>
            </a:r>
          </a:p>
          <a:p>
            <a:pPr algn="ctr"/>
            <a:endParaRPr lang="en-GB" sz="1600" dirty="0" smtClean="0"/>
          </a:p>
          <a:p>
            <a:pPr marL="0" indent="0" algn="ctr">
              <a:buNone/>
            </a:pPr>
            <a:endParaRPr lang="en-GB" sz="1600" dirty="0" smtClean="0"/>
          </a:p>
          <a:p>
            <a:pPr marL="0" indent="0" algn="ctr">
              <a:buNone/>
            </a:pPr>
            <a:endParaRPr lang="en-GB" sz="1600" dirty="0" smtClean="0"/>
          </a:p>
        </p:txBody>
      </p:sp>
      <p:sp>
        <p:nvSpPr>
          <p:cNvPr id="12" name="Rectangle 11"/>
          <p:cNvSpPr/>
          <p:nvPr/>
        </p:nvSpPr>
        <p:spPr>
          <a:xfrm>
            <a:off x="0" y="2132856"/>
            <a:ext cx="9144000" cy="369332"/>
          </a:xfrm>
          <a:prstGeom prst="rect">
            <a:avLst/>
          </a:prstGeom>
        </p:spPr>
        <p:txBody>
          <a:bodyPr wrap="square">
            <a:spAutoFit/>
          </a:bodyPr>
          <a:lstStyle/>
          <a:p>
            <a:pPr algn="ctr"/>
            <a:r>
              <a:rPr lang="en-GB" b="1" dirty="0" smtClean="0">
                <a:solidFill>
                  <a:srgbClr val="01415B"/>
                </a:solidFill>
              </a:rPr>
              <a:t>Field Kit (Universal)</a:t>
            </a:r>
            <a:endParaRPr lang="en-GB" b="1" dirty="0">
              <a:solidFill>
                <a:srgbClr val="01415B"/>
              </a:solidFill>
            </a:endParaRPr>
          </a:p>
        </p:txBody>
      </p:sp>
      <p:sp>
        <p:nvSpPr>
          <p:cNvPr id="14" name="Rectangle 13"/>
          <p:cNvSpPr/>
          <p:nvPr/>
        </p:nvSpPr>
        <p:spPr>
          <a:xfrm>
            <a:off x="0" y="5147900"/>
            <a:ext cx="8244408" cy="369332"/>
          </a:xfrm>
          <a:prstGeom prst="rect">
            <a:avLst/>
          </a:prstGeom>
        </p:spPr>
        <p:txBody>
          <a:bodyPr wrap="square">
            <a:spAutoFit/>
          </a:bodyPr>
          <a:lstStyle/>
          <a:p>
            <a:pPr algn="ctr"/>
            <a:r>
              <a:rPr lang="en-GB" b="1" dirty="0" smtClean="0">
                <a:solidFill>
                  <a:srgbClr val="01415B"/>
                </a:solidFill>
              </a:rPr>
              <a:t>Field Kit (Fieldwork Specific) 		</a:t>
            </a:r>
            <a:endParaRPr lang="en-GB" b="1" dirty="0">
              <a:solidFill>
                <a:srgbClr val="01415B"/>
              </a:solidFill>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68344" y="2060848"/>
            <a:ext cx="1324458" cy="1322500"/>
          </a:xfrm>
          <a:prstGeom prst="ellipse">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7504" y="2060848"/>
            <a:ext cx="1467920" cy="1462203"/>
          </a:xfrm>
          <a:prstGeom prst="ellipse">
            <a:avLst/>
          </a:prstGeom>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3528" y="5085184"/>
            <a:ext cx="1465481" cy="1462949"/>
          </a:xfrm>
          <a:prstGeom prst="ellipse">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68144" y="3861048"/>
            <a:ext cx="1579883" cy="1561356"/>
          </a:xfrm>
          <a:prstGeom prst="ellipse">
            <a:avLst/>
          </a:prstGeom>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92280" y="3140968"/>
            <a:ext cx="1807884" cy="1823535"/>
          </a:xfrm>
          <a:prstGeom prst="ellipse">
            <a:avLst/>
          </a:prstGeom>
        </p:spPr>
      </p:pic>
      <p:pic>
        <p:nvPicPr>
          <p:cNvPr id="2" name="Picture 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1520" y="3140968"/>
            <a:ext cx="2304256" cy="2307046"/>
          </a:xfrm>
          <a:prstGeom prst="ellipse">
            <a:avLst/>
          </a:prstGeom>
        </p:spPr>
      </p:pic>
      <p:sp>
        <p:nvSpPr>
          <p:cNvPr id="18"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Logistical Planning</a:t>
            </a:r>
            <a:endParaRPr lang="en-GB" altLang="en-US" sz="2000" b="1" dirty="0">
              <a:solidFill>
                <a:schemeClr val="bg1"/>
              </a:solidFill>
            </a:endParaRPr>
          </a:p>
        </p:txBody>
      </p:sp>
      <p:sp>
        <p:nvSpPr>
          <p:cNvPr id="22" name="Rectangle 7"/>
          <p:cNvSpPr txBox="1">
            <a:spLocks noChangeArrowheads="1"/>
          </p:cNvSpPr>
          <p:nvPr/>
        </p:nvSpPr>
        <p:spPr bwMode="auto">
          <a:xfrm>
            <a:off x="1907704" y="5661248"/>
            <a:ext cx="4320480" cy="73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Research equipment (e.g., metre ruler, callipers, etc.)</a:t>
            </a:r>
          </a:p>
          <a:p>
            <a:pPr algn="ctr"/>
            <a:endParaRPr lang="en-GB" sz="1600" dirty="0" smtClean="0"/>
          </a:p>
          <a:p>
            <a:pPr marL="0" indent="0" algn="ctr">
              <a:buNone/>
            </a:pPr>
            <a:endParaRPr lang="en-GB" sz="1600" dirty="0" smtClean="0"/>
          </a:p>
          <a:p>
            <a:pPr marL="0" indent="0" algn="ctr">
              <a:buNone/>
            </a:pPr>
            <a:endParaRPr lang="en-GB" sz="1600" dirty="0" smtClean="0"/>
          </a:p>
        </p:txBody>
      </p:sp>
      <p:pic>
        <p:nvPicPr>
          <p:cNvPr id="17" name="Picture 16"/>
          <p:cNvPicPr>
            <a:picLocks noChangeAspect="1"/>
          </p:cNvPicPr>
          <p:nvPr/>
        </p:nvPicPr>
        <p:blipFill>
          <a:blip r:embed="rId11"/>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4764085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TextBox 10"/>
          <p:cNvSpPr txBox="1"/>
          <p:nvPr/>
        </p:nvSpPr>
        <p:spPr>
          <a:xfrm>
            <a:off x="0" y="1988840"/>
            <a:ext cx="9144000" cy="369332"/>
          </a:xfrm>
          <a:prstGeom prst="rect">
            <a:avLst/>
          </a:prstGeom>
          <a:noFill/>
        </p:spPr>
        <p:txBody>
          <a:bodyPr wrap="square" rtlCol="0">
            <a:spAutoFit/>
          </a:bodyPr>
          <a:lstStyle/>
          <a:p>
            <a:pPr algn="ctr"/>
            <a:r>
              <a:rPr lang="en-GB" b="1" dirty="0" smtClean="0">
                <a:solidFill>
                  <a:srgbClr val="01415B"/>
                </a:solidFill>
              </a:rPr>
              <a:t>Site Practicalities </a:t>
            </a:r>
          </a:p>
        </p:txBody>
      </p:sp>
      <p:sp>
        <p:nvSpPr>
          <p:cNvPr id="13" name="Rectangle 7"/>
          <p:cNvSpPr txBox="1">
            <a:spLocks noChangeArrowheads="1"/>
          </p:cNvSpPr>
          <p:nvPr/>
        </p:nvSpPr>
        <p:spPr bwMode="auto">
          <a:xfrm>
            <a:off x="0" y="2636912"/>
            <a:ext cx="914400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Parking (incl. bus parking)</a:t>
            </a:r>
          </a:p>
          <a:p>
            <a:pPr algn="ctr"/>
            <a:r>
              <a:rPr lang="en-GB" sz="1600" dirty="0" smtClean="0"/>
              <a:t>Toilets</a:t>
            </a:r>
          </a:p>
          <a:p>
            <a:pPr algn="ctr"/>
            <a:r>
              <a:rPr lang="en-GB" sz="1600" dirty="0" smtClean="0"/>
              <a:t>Picnic sites</a:t>
            </a:r>
          </a:p>
          <a:p>
            <a:pPr algn="ctr"/>
            <a:r>
              <a:rPr lang="en-GB" sz="1600" dirty="0" smtClean="0"/>
              <a:t>Shops &amp; cafes</a:t>
            </a:r>
          </a:p>
          <a:p>
            <a:pPr algn="ctr"/>
            <a:r>
              <a:rPr lang="en-GB" sz="1600" dirty="0" smtClean="0"/>
              <a:t>Field centres &amp; visitor centres</a:t>
            </a:r>
          </a:p>
          <a:p>
            <a:pPr algn="ctr"/>
            <a:r>
              <a:rPr lang="en-GB" sz="1600" dirty="0" smtClean="0"/>
              <a:t>Accessibility (roads, foot paths, etc.)</a:t>
            </a:r>
          </a:p>
          <a:p>
            <a:pPr algn="ctr"/>
            <a:r>
              <a:rPr lang="en-GB" sz="1600" dirty="0" smtClean="0"/>
              <a:t>Nearest A&amp;E Department</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39752" y="4784568"/>
            <a:ext cx="1944216" cy="1952960"/>
          </a:xfrm>
          <a:prstGeom prst="ellipse">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3528" y="2064579"/>
            <a:ext cx="2520280" cy="2512710"/>
          </a:xfrm>
          <a:prstGeom prst="ellipse">
            <a:avLst/>
          </a:prstGeom>
          <a:noFill/>
          <a:ln>
            <a:noFill/>
          </a:ln>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16216" y="1843511"/>
            <a:ext cx="2280604" cy="2301401"/>
          </a:xfrm>
          <a:prstGeom prst="ellipse">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9512" y="4077072"/>
            <a:ext cx="2592288" cy="2562882"/>
          </a:xfrm>
          <a:prstGeom prst="ellipse">
            <a:avLst/>
          </a:prstGeom>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72200" y="3717031"/>
            <a:ext cx="2160240" cy="2163431"/>
          </a:xfrm>
          <a:prstGeom prst="ellipse">
            <a:avLst/>
          </a:prstGeom>
        </p:spPr>
      </p:pic>
      <p:sp>
        <p:nvSpPr>
          <p:cNvPr id="17"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Logistical Planning</a:t>
            </a:r>
            <a:endParaRPr lang="en-GB" altLang="en-US" sz="2000" b="1" dirty="0">
              <a:solidFill>
                <a:schemeClr val="bg1"/>
              </a:solidFill>
            </a:endParaRPr>
          </a:p>
        </p:txBody>
      </p:sp>
      <p:pic>
        <p:nvPicPr>
          <p:cNvPr id="15" name="Picture 14"/>
          <p:cNvPicPr>
            <a:picLocks noChangeAspect="1"/>
          </p:cNvPicPr>
          <p:nvPr/>
        </p:nvPicPr>
        <p:blipFill>
          <a:blip r:embed="rId10"/>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7794674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sp>
        <p:nvSpPr>
          <p:cNvPr id="26"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lnSpc>
                <a:spcPct val="150000"/>
              </a:lnSpc>
            </a:pPr>
            <a:r>
              <a:rPr lang="en-GB" altLang="en-US" sz="2500" dirty="0" smtClean="0">
                <a:solidFill>
                  <a:schemeClr val="bg1"/>
                </a:solidFill>
              </a:rPr>
              <a:t>Comparative Study of River Regimes </a:t>
            </a:r>
            <a:r>
              <a:rPr lang="en-GB" altLang="en-US" sz="2000" dirty="0" smtClean="0">
                <a:solidFill>
                  <a:schemeClr val="bg1"/>
                </a:solidFill>
              </a:rPr>
              <a:t>Pre-Fieldwork Activities</a:t>
            </a:r>
            <a:endParaRPr lang="en-GB" altLang="en-US" sz="2000" b="1" dirty="0">
              <a:solidFill>
                <a:schemeClr val="bg1"/>
              </a:solidFill>
            </a:endParaRPr>
          </a:p>
        </p:txBody>
      </p:sp>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TextBox 10"/>
          <p:cNvSpPr txBox="1"/>
          <p:nvPr/>
        </p:nvSpPr>
        <p:spPr>
          <a:xfrm>
            <a:off x="0" y="1844824"/>
            <a:ext cx="9144000" cy="369332"/>
          </a:xfrm>
          <a:prstGeom prst="rect">
            <a:avLst/>
          </a:prstGeom>
          <a:noFill/>
        </p:spPr>
        <p:txBody>
          <a:bodyPr wrap="square" rtlCol="0">
            <a:spAutoFit/>
          </a:bodyPr>
          <a:lstStyle/>
          <a:p>
            <a:pPr algn="ctr"/>
            <a:r>
              <a:rPr lang="en-GB" b="1" dirty="0" smtClean="0">
                <a:solidFill>
                  <a:srgbClr val="01415B"/>
                </a:solidFill>
              </a:rPr>
              <a:t>Risk Assessment</a:t>
            </a:r>
          </a:p>
        </p:txBody>
      </p:sp>
      <p:sp>
        <p:nvSpPr>
          <p:cNvPr id="2" name="Rectangle 1"/>
          <p:cNvSpPr/>
          <p:nvPr/>
        </p:nvSpPr>
        <p:spPr>
          <a:xfrm>
            <a:off x="179512" y="6021288"/>
            <a:ext cx="5853204" cy="584776"/>
          </a:xfrm>
          <a:prstGeom prst="rect">
            <a:avLst/>
          </a:prstGeom>
        </p:spPr>
        <p:txBody>
          <a:bodyPr wrap="square">
            <a:spAutoFit/>
          </a:bodyPr>
          <a:lstStyle/>
          <a:p>
            <a:r>
              <a:rPr lang="en-GB" sz="1600" u="sng" dirty="0" smtClean="0">
                <a:hlinkClick r:id="rId5"/>
              </a:rPr>
              <a:t>https</a:t>
            </a:r>
            <a:r>
              <a:rPr lang="en-GB" sz="1600" u="sng" dirty="0">
                <a:hlinkClick r:id="rId5"/>
              </a:rPr>
              <a:t>://www.rgs.org/in-the-field/fieldwork-in-schools/fieldwork-safety-and-planning/risk-assessments/</a:t>
            </a:r>
            <a:r>
              <a:rPr lang="en-GB" sz="1600" dirty="0"/>
              <a:t> </a:t>
            </a:r>
          </a:p>
        </p:txBody>
      </p:sp>
      <p:sp>
        <p:nvSpPr>
          <p:cNvPr id="13" name="Rectangle 7"/>
          <p:cNvSpPr txBox="1">
            <a:spLocks noChangeArrowheads="1"/>
          </p:cNvSpPr>
          <p:nvPr/>
        </p:nvSpPr>
        <p:spPr bwMode="auto">
          <a:xfrm>
            <a:off x="144016" y="3068960"/>
            <a:ext cx="255577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marL="0" indent="0" algn="ctr">
              <a:buNone/>
            </a:pPr>
            <a:r>
              <a:rPr lang="en-GB" sz="1400" dirty="0" smtClean="0"/>
              <a:t>Working near tidal  water</a:t>
            </a:r>
          </a:p>
          <a:p>
            <a:pPr marL="0" indent="0" algn="ctr">
              <a:buNone/>
            </a:pPr>
            <a:endParaRPr lang="en-GB" sz="1400" dirty="0" smtClean="0"/>
          </a:p>
          <a:p>
            <a:pPr marL="0" indent="0" algn="ctr">
              <a:buNone/>
            </a:pPr>
            <a:endParaRPr lang="en-GB" sz="1400" dirty="0" smtClean="0"/>
          </a:p>
          <a:p>
            <a:pPr marL="0" indent="0" algn="ctr">
              <a:buNone/>
            </a:pPr>
            <a:endParaRPr lang="en-GB" sz="1400" dirty="0" smtClean="0"/>
          </a:p>
          <a:p>
            <a:pPr marL="0" indent="0" algn="ctr">
              <a:buNone/>
            </a:pPr>
            <a:endParaRPr lang="en-GB" sz="600" dirty="0" smtClean="0"/>
          </a:p>
          <a:p>
            <a:pPr marL="0" indent="0" algn="ctr">
              <a:buNone/>
            </a:pPr>
            <a:r>
              <a:rPr lang="en-GB" sz="1400" dirty="0" smtClean="0"/>
              <a:t>Uneven / unstable ground</a:t>
            </a:r>
          </a:p>
          <a:p>
            <a:pPr marL="0" indent="0" algn="ctr">
              <a:buNone/>
            </a:pPr>
            <a:endParaRPr lang="en-GB" sz="700" dirty="0" smtClean="0"/>
          </a:p>
          <a:p>
            <a:pPr marL="0" indent="0" algn="ctr">
              <a:buNone/>
            </a:pPr>
            <a:endParaRPr lang="en-GB" sz="1400" dirty="0" smtClean="0"/>
          </a:p>
          <a:p>
            <a:pPr marL="0" indent="0" algn="ctr">
              <a:buNone/>
            </a:pPr>
            <a:endParaRPr lang="en-GB" sz="1400" dirty="0" smtClean="0"/>
          </a:p>
          <a:p>
            <a:pPr marL="0" indent="0" algn="ctr">
              <a:buNone/>
            </a:pPr>
            <a:r>
              <a:rPr lang="en-GB" sz="1400" dirty="0" smtClean="0"/>
              <a:t>Biological hazards (dogs, etc.).</a:t>
            </a:r>
          </a:p>
        </p:txBody>
      </p:sp>
      <p:sp>
        <p:nvSpPr>
          <p:cNvPr id="15" name="TextBox 14"/>
          <p:cNvSpPr txBox="1"/>
          <p:nvPr/>
        </p:nvSpPr>
        <p:spPr>
          <a:xfrm>
            <a:off x="0" y="2483604"/>
            <a:ext cx="9144000" cy="338554"/>
          </a:xfrm>
          <a:prstGeom prst="rect">
            <a:avLst/>
          </a:prstGeom>
          <a:noFill/>
        </p:spPr>
        <p:txBody>
          <a:bodyPr wrap="square" rtlCol="0">
            <a:spAutoFit/>
          </a:bodyPr>
          <a:lstStyle/>
          <a:p>
            <a:pPr algn="ctr"/>
            <a:r>
              <a:rPr lang="en-GB" sz="1600" b="1" dirty="0">
                <a:solidFill>
                  <a:srgbClr val="B70005"/>
                </a:solidFill>
              </a:rPr>
              <a:t>	</a:t>
            </a:r>
            <a:r>
              <a:rPr lang="en-GB" sz="1600" b="1" dirty="0" smtClean="0">
                <a:solidFill>
                  <a:srgbClr val="B70005"/>
                </a:solidFill>
              </a:rPr>
              <a:t>Hazard			        Control Measures 		         Residual Risk</a:t>
            </a:r>
          </a:p>
        </p:txBody>
      </p:sp>
      <p:sp>
        <p:nvSpPr>
          <p:cNvPr id="17" name="Rectangle 7"/>
          <p:cNvSpPr txBox="1">
            <a:spLocks noChangeArrowheads="1"/>
          </p:cNvSpPr>
          <p:nvPr/>
        </p:nvSpPr>
        <p:spPr bwMode="auto">
          <a:xfrm>
            <a:off x="3059832" y="3068960"/>
            <a:ext cx="309634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marL="0" indent="0" algn="ctr">
              <a:buNone/>
            </a:pPr>
            <a:r>
              <a:rPr lang="en-GB" sz="1400" dirty="0" smtClean="0"/>
              <a:t>Coastal waters will not be entered. Tide schedules consulted before visit. Maintain vigilance. Carry charged mobile phone. </a:t>
            </a:r>
          </a:p>
          <a:p>
            <a:pPr marL="0" indent="0" algn="ctr">
              <a:buNone/>
            </a:pPr>
            <a:endParaRPr lang="en-GB" sz="1400" dirty="0" smtClean="0"/>
          </a:p>
          <a:p>
            <a:pPr marL="0" indent="0" algn="ctr">
              <a:buNone/>
            </a:pPr>
            <a:r>
              <a:rPr lang="en-GB" sz="1400" dirty="0" smtClean="0"/>
              <a:t>Keep to flat areas; walk with care; </a:t>
            </a:r>
            <a:r>
              <a:rPr lang="mr-IN" sz="1400" dirty="0" smtClean="0"/>
              <a:t>……</a:t>
            </a:r>
            <a:r>
              <a:rPr lang="en-GB" sz="1400" dirty="0" smtClean="0"/>
              <a:t>. etc.</a:t>
            </a:r>
          </a:p>
          <a:p>
            <a:pPr marL="0" indent="0" algn="ctr">
              <a:buNone/>
            </a:pPr>
            <a:endParaRPr lang="en-GB" sz="1400" dirty="0" smtClean="0"/>
          </a:p>
          <a:p>
            <a:pPr marL="0" indent="0" algn="ctr">
              <a:buNone/>
            </a:pPr>
            <a:r>
              <a:rPr lang="en-GB" sz="1400" dirty="0" smtClean="0"/>
              <a:t>Coastal areas popular </a:t>
            </a:r>
            <a:r>
              <a:rPr lang="en-GB" sz="1400" dirty="0"/>
              <a:t>with </a:t>
            </a:r>
            <a:r>
              <a:rPr lang="en-GB" sz="1400" dirty="0" smtClean="0"/>
              <a:t>dog </a:t>
            </a:r>
            <a:r>
              <a:rPr lang="en-GB" sz="1400" dirty="0"/>
              <a:t>walkers. Take </a:t>
            </a:r>
            <a:r>
              <a:rPr lang="en-GB" sz="1400" dirty="0" smtClean="0"/>
              <a:t>precautions </a:t>
            </a:r>
            <a:r>
              <a:rPr lang="en-GB" sz="1400" dirty="0"/>
              <a:t>around unknown animals (i.e., don't pet dogs without owners’ permission). </a:t>
            </a:r>
            <a:endParaRPr lang="en-GB" sz="1400" dirty="0" smtClean="0"/>
          </a:p>
        </p:txBody>
      </p:sp>
      <p:sp>
        <p:nvSpPr>
          <p:cNvPr id="18" name="Rectangle 7"/>
          <p:cNvSpPr txBox="1">
            <a:spLocks noChangeArrowheads="1"/>
          </p:cNvSpPr>
          <p:nvPr/>
        </p:nvSpPr>
        <p:spPr bwMode="auto">
          <a:xfrm>
            <a:off x="6372200" y="3140968"/>
            <a:ext cx="255577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marL="0" indent="0" algn="ctr">
              <a:buNone/>
            </a:pPr>
            <a:r>
              <a:rPr lang="en-GB" sz="1400" dirty="0" smtClean="0"/>
              <a:t>MEDIUM</a:t>
            </a:r>
          </a:p>
          <a:p>
            <a:pPr marL="0" indent="0" algn="ctr">
              <a:buNone/>
            </a:pPr>
            <a:endParaRPr lang="en-GB" sz="1400" dirty="0" smtClean="0"/>
          </a:p>
          <a:p>
            <a:pPr marL="0" indent="0" algn="ctr">
              <a:buNone/>
            </a:pPr>
            <a:endParaRPr lang="en-GB" sz="1400" dirty="0" smtClean="0"/>
          </a:p>
          <a:p>
            <a:pPr marL="0" indent="0" algn="ctr">
              <a:buNone/>
            </a:pPr>
            <a:endParaRPr lang="en-GB" sz="1400" dirty="0" smtClean="0"/>
          </a:p>
          <a:p>
            <a:pPr marL="0" indent="0" algn="ctr">
              <a:buNone/>
            </a:pPr>
            <a:r>
              <a:rPr lang="en-GB" sz="1400" dirty="0" smtClean="0"/>
              <a:t>LOW</a:t>
            </a:r>
          </a:p>
          <a:p>
            <a:pPr marL="0" indent="0" algn="ctr">
              <a:buNone/>
            </a:pPr>
            <a:endParaRPr lang="en-GB" sz="1400" dirty="0" smtClean="0"/>
          </a:p>
          <a:p>
            <a:pPr marL="0" indent="0" algn="ctr">
              <a:buNone/>
            </a:pPr>
            <a:endParaRPr lang="en-GB" sz="700" dirty="0"/>
          </a:p>
          <a:p>
            <a:pPr marL="0" indent="0" algn="ctr">
              <a:buNone/>
            </a:pPr>
            <a:endParaRPr lang="en-GB" sz="1400" dirty="0" smtClean="0"/>
          </a:p>
          <a:p>
            <a:pPr marL="0" indent="0" algn="ctr">
              <a:buNone/>
            </a:pPr>
            <a:r>
              <a:rPr lang="en-GB" sz="1400" dirty="0" smtClean="0"/>
              <a:t>LOW</a:t>
            </a:r>
          </a:p>
        </p:txBody>
      </p:sp>
      <p:sp>
        <p:nvSpPr>
          <p:cNvPr id="16"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Logistical Planning</a:t>
            </a:r>
            <a:endParaRPr lang="en-GB" altLang="en-US" sz="2000" b="1" dirty="0">
              <a:solidFill>
                <a:schemeClr val="bg1"/>
              </a:solidFill>
            </a:endParaRPr>
          </a:p>
        </p:txBody>
      </p:sp>
      <p:pic>
        <p:nvPicPr>
          <p:cNvPr id="19" name="Picture 18"/>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9629375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6" name="Rectangle 15"/>
          <p:cNvSpPr/>
          <p:nvPr/>
        </p:nvSpPr>
        <p:spPr>
          <a:xfrm>
            <a:off x="179512" y="2708920"/>
            <a:ext cx="4932040" cy="3539430"/>
          </a:xfrm>
          <a:prstGeom prst="rect">
            <a:avLst/>
          </a:prstGeom>
        </p:spPr>
        <p:txBody>
          <a:bodyPr wrap="square">
            <a:spAutoFit/>
          </a:bodyPr>
          <a:lstStyle/>
          <a:p>
            <a:pPr algn="ctr"/>
            <a:r>
              <a:rPr lang="en-GB" sz="1600" u="sng" dirty="0">
                <a:latin typeface="Helvetica"/>
                <a:cs typeface="Helvetica"/>
                <a:hlinkClick r:id="rId5"/>
              </a:rPr>
              <a:t>https://www.rgs.org/schools/teaching-resources/a-student-guide-to-the-a-level-independent-investi/</a:t>
            </a:r>
            <a:r>
              <a:rPr lang="en-GB" sz="1600" dirty="0">
                <a:latin typeface="Helvetica"/>
                <a:cs typeface="Helvetica"/>
              </a:rPr>
              <a:t> </a:t>
            </a:r>
            <a:endParaRPr lang="en-GB" sz="1600" dirty="0" smtClean="0">
              <a:latin typeface="Helvetica"/>
              <a:cs typeface="Helvetica"/>
            </a:endParaRPr>
          </a:p>
          <a:p>
            <a:pPr algn="ctr"/>
            <a:endParaRPr lang="en-GB" sz="1600" dirty="0">
              <a:latin typeface="Helvetica"/>
              <a:cs typeface="Helvetica"/>
            </a:endParaRPr>
          </a:p>
          <a:p>
            <a:pPr algn="ctr"/>
            <a:r>
              <a:rPr lang="en-GB" sz="1600" u="sng" dirty="0" smtClean="0">
                <a:latin typeface="Helvetica"/>
                <a:cs typeface="Helvetica"/>
                <a:hlinkClick r:id="rId6"/>
              </a:rPr>
              <a:t>https</a:t>
            </a:r>
            <a:r>
              <a:rPr lang="en-GB" sz="1600" u="sng" dirty="0">
                <a:latin typeface="Helvetica"/>
                <a:cs typeface="Helvetica"/>
                <a:hlinkClick r:id="rId6"/>
              </a:rPr>
              <a:t>://www.rgs.org/schools/teaching-resources/coasts/</a:t>
            </a:r>
            <a:r>
              <a:rPr lang="en-GB" sz="1600" dirty="0">
                <a:latin typeface="Helvetica"/>
                <a:cs typeface="Helvetica"/>
              </a:rPr>
              <a:t> </a:t>
            </a:r>
            <a:endParaRPr lang="en-GB" sz="1600" dirty="0" smtClean="0">
              <a:latin typeface="Helvetica"/>
              <a:cs typeface="Helvetica"/>
            </a:endParaRPr>
          </a:p>
          <a:p>
            <a:pPr algn="ctr"/>
            <a:endParaRPr lang="en-GB" sz="1600" dirty="0" smtClean="0">
              <a:latin typeface="Helvetica"/>
              <a:cs typeface="Helvetica"/>
            </a:endParaRPr>
          </a:p>
          <a:p>
            <a:pPr algn="ctr"/>
            <a:r>
              <a:rPr lang="en-GB" sz="1600" u="sng" dirty="0" smtClean="0">
                <a:latin typeface="Helvetica"/>
                <a:cs typeface="Helvetica"/>
                <a:hlinkClick r:id="rId7"/>
              </a:rPr>
              <a:t>https</a:t>
            </a:r>
            <a:r>
              <a:rPr lang="en-GB" sz="1600" u="sng" dirty="0">
                <a:latin typeface="Helvetica"/>
                <a:cs typeface="Helvetica"/>
                <a:hlinkClick r:id="rId7"/>
              </a:rPr>
              <a:t>://www.rgs.org/schools/teaching-resources/coastal-processes-and-management/</a:t>
            </a:r>
            <a:r>
              <a:rPr lang="en-GB" sz="1600" dirty="0">
                <a:latin typeface="Helvetica"/>
                <a:cs typeface="Helvetica"/>
              </a:rPr>
              <a:t> </a:t>
            </a:r>
            <a:endParaRPr lang="en-GB" sz="1600" dirty="0" smtClean="0">
              <a:latin typeface="Helvetica"/>
              <a:cs typeface="Helvetica"/>
            </a:endParaRPr>
          </a:p>
          <a:p>
            <a:pPr algn="ctr"/>
            <a:endParaRPr lang="en-GB" sz="1600" dirty="0" smtClean="0">
              <a:latin typeface="Helvetica"/>
              <a:cs typeface="Helvetica"/>
            </a:endParaRPr>
          </a:p>
          <a:p>
            <a:pPr algn="ctr"/>
            <a:r>
              <a:rPr lang="en-GB" sz="1600" u="sng" dirty="0" smtClean="0">
                <a:latin typeface="Helvetica"/>
                <a:cs typeface="Helvetica"/>
                <a:hlinkClick r:id="rId8"/>
              </a:rPr>
              <a:t>https</a:t>
            </a:r>
            <a:r>
              <a:rPr lang="en-GB" sz="1600" u="sng" dirty="0">
                <a:latin typeface="Helvetica"/>
                <a:cs typeface="Helvetica"/>
                <a:hlinkClick r:id="rId8"/>
              </a:rPr>
              <a:t>://www.rgs.org/schools/teaching-resources/coasts/planning-coastal-fieldwork/</a:t>
            </a:r>
            <a:r>
              <a:rPr lang="en-GB" sz="1600" dirty="0">
                <a:latin typeface="Helvetica"/>
                <a:cs typeface="Helvetica"/>
              </a:rPr>
              <a:t> </a:t>
            </a:r>
            <a:endParaRPr lang="en-GB" sz="1600" dirty="0" smtClean="0">
              <a:latin typeface="Helvetica"/>
              <a:cs typeface="Helvetica"/>
            </a:endParaRPr>
          </a:p>
          <a:p>
            <a:pPr algn="ctr"/>
            <a:endParaRPr lang="en-GB" sz="1600" dirty="0">
              <a:latin typeface="Helvetica"/>
              <a:cs typeface="Helvetica"/>
            </a:endParaRPr>
          </a:p>
          <a:p>
            <a:pPr algn="ctr"/>
            <a:r>
              <a:rPr lang="en-GB" sz="1600" u="sng" dirty="0">
                <a:latin typeface="Helvetica"/>
                <a:cs typeface="Helvetica"/>
                <a:hlinkClick r:id="rId9"/>
              </a:rPr>
              <a:t>https://www.geography-fieldwork.org/a-level/coasts/coastal-management/method/</a:t>
            </a:r>
            <a:r>
              <a:rPr lang="en-GB" sz="1600" dirty="0">
                <a:latin typeface="Helvetica"/>
                <a:cs typeface="Helvetica"/>
              </a:rPr>
              <a:t> </a:t>
            </a:r>
            <a:endParaRPr lang="en-US" sz="1600" dirty="0">
              <a:latin typeface="Helvetica"/>
              <a:cs typeface="Helvetica"/>
            </a:endParaRPr>
          </a:p>
        </p:txBody>
      </p:sp>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Logistical Planning</a:t>
            </a:r>
            <a:endParaRPr lang="en-GB" altLang="en-US" sz="2000" b="1" dirty="0">
              <a:solidFill>
                <a:schemeClr val="bg1"/>
              </a:solidFill>
            </a:endParaRPr>
          </a:p>
        </p:txBody>
      </p:sp>
      <p:sp>
        <p:nvSpPr>
          <p:cNvPr id="12" name="TextBox 11"/>
          <p:cNvSpPr txBox="1"/>
          <p:nvPr/>
        </p:nvSpPr>
        <p:spPr>
          <a:xfrm>
            <a:off x="323528" y="2060848"/>
            <a:ext cx="4716016" cy="369332"/>
          </a:xfrm>
          <a:prstGeom prst="rect">
            <a:avLst/>
          </a:prstGeom>
          <a:noFill/>
        </p:spPr>
        <p:txBody>
          <a:bodyPr wrap="square" rtlCol="0">
            <a:spAutoFit/>
          </a:bodyPr>
          <a:lstStyle/>
          <a:p>
            <a:pPr algn="ctr"/>
            <a:r>
              <a:rPr lang="en-GB" b="1" dirty="0" smtClean="0">
                <a:solidFill>
                  <a:srgbClr val="01415B"/>
                </a:solidFill>
              </a:rPr>
              <a:t>Other Resources</a:t>
            </a: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2900" y="2060848"/>
            <a:ext cx="3648419" cy="3648419"/>
          </a:xfrm>
          <a:prstGeom prst="ellipse">
            <a:avLst/>
          </a:prstGeom>
        </p:spPr>
      </p:pic>
      <p:pic>
        <p:nvPicPr>
          <p:cNvPr id="9" name="Picture 8"/>
          <p:cNvPicPr>
            <a:picLocks noChangeAspect="1"/>
          </p:cNvPicPr>
          <p:nvPr/>
        </p:nvPicPr>
        <p:blipFill>
          <a:blip r:embed="rId11"/>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4472752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sp>
        <p:nvSpPr>
          <p:cNvPr id="26"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lnSpc>
                <a:spcPct val="150000"/>
              </a:lnSpc>
            </a:pPr>
            <a:r>
              <a:rPr lang="en-GB" altLang="en-US" sz="2500" dirty="0" smtClean="0">
                <a:solidFill>
                  <a:schemeClr val="bg1"/>
                </a:solidFill>
              </a:rPr>
              <a:t>Comparative Study of River Regimes </a:t>
            </a:r>
            <a:r>
              <a:rPr lang="en-GB" altLang="en-US" sz="2000" dirty="0" smtClean="0">
                <a:solidFill>
                  <a:schemeClr val="bg1"/>
                </a:solidFill>
              </a:rPr>
              <a:t>Data Collection Technique</a:t>
            </a:r>
            <a:endParaRPr lang="en-GB" altLang="en-US" sz="2000" b="1" dirty="0">
              <a:solidFill>
                <a:schemeClr val="bg1"/>
              </a:solidFill>
            </a:endParaRPr>
          </a:p>
        </p:txBody>
      </p:sp>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Field Notebook</a:t>
            </a:r>
            <a:endParaRPr lang="en-GB" altLang="en-US" sz="2000" b="1" dirty="0">
              <a:solidFill>
                <a:schemeClr val="bg1"/>
              </a:solidFill>
            </a:endParaRPr>
          </a:p>
        </p:txBody>
      </p:sp>
      <p:sp>
        <p:nvSpPr>
          <p:cNvPr id="14" name="Rectangle 13"/>
          <p:cNvSpPr/>
          <p:nvPr/>
        </p:nvSpPr>
        <p:spPr>
          <a:xfrm>
            <a:off x="0" y="1988840"/>
            <a:ext cx="2987824" cy="338554"/>
          </a:xfrm>
          <a:prstGeom prst="rect">
            <a:avLst/>
          </a:prstGeom>
        </p:spPr>
        <p:txBody>
          <a:bodyPr wrap="square">
            <a:spAutoFit/>
          </a:bodyPr>
          <a:lstStyle/>
          <a:p>
            <a:pPr algn="ctr"/>
            <a:r>
              <a:rPr lang="en-GB" sz="1600" b="1" dirty="0" smtClean="0">
                <a:solidFill>
                  <a:srgbClr val="B70005"/>
                </a:solidFill>
              </a:rPr>
              <a:t>Critical fieldwork aspect</a:t>
            </a:r>
            <a:endParaRPr lang="en-GB" sz="1600" b="1" dirty="0">
              <a:solidFill>
                <a:srgbClr val="B70005"/>
              </a:solidFill>
            </a:endParaRPr>
          </a:p>
        </p:txBody>
      </p:sp>
      <p:sp>
        <p:nvSpPr>
          <p:cNvPr id="15" name="Rectangle 14"/>
          <p:cNvSpPr/>
          <p:nvPr/>
        </p:nvSpPr>
        <p:spPr>
          <a:xfrm>
            <a:off x="0" y="2492896"/>
            <a:ext cx="9144000" cy="338554"/>
          </a:xfrm>
          <a:prstGeom prst="rect">
            <a:avLst/>
          </a:prstGeom>
        </p:spPr>
        <p:txBody>
          <a:bodyPr wrap="square">
            <a:spAutoFit/>
          </a:bodyPr>
          <a:lstStyle/>
          <a:p>
            <a:pPr algn="ctr"/>
            <a:r>
              <a:rPr lang="en-GB" sz="1600" b="1" dirty="0" smtClean="0">
                <a:solidFill>
                  <a:srgbClr val="B70005"/>
                </a:solidFill>
              </a:rPr>
              <a:t>For professionals, field notebook can be a legal document</a:t>
            </a:r>
            <a:endParaRPr lang="en-GB" sz="1600" b="1" dirty="0">
              <a:solidFill>
                <a:srgbClr val="B70005"/>
              </a:solidFill>
            </a:endParaRPr>
          </a:p>
        </p:txBody>
      </p:sp>
      <p:sp>
        <p:nvSpPr>
          <p:cNvPr id="16" name="Rectangle 15"/>
          <p:cNvSpPr/>
          <p:nvPr/>
        </p:nvSpPr>
        <p:spPr>
          <a:xfrm>
            <a:off x="5544616" y="1988840"/>
            <a:ext cx="3563888" cy="338554"/>
          </a:xfrm>
          <a:prstGeom prst="rect">
            <a:avLst/>
          </a:prstGeom>
        </p:spPr>
        <p:txBody>
          <a:bodyPr wrap="square">
            <a:spAutoFit/>
          </a:bodyPr>
          <a:lstStyle/>
          <a:p>
            <a:pPr algn="ctr"/>
            <a:r>
              <a:rPr lang="en-GB" sz="1600" b="1" dirty="0" smtClean="0">
                <a:solidFill>
                  <a:srgbClr val="B70005"/>
                </a:solidFill>
              </a:rPr>
              <a:t>Record of sites, activities, &amp; data</a:t>
            </a:r>
            <a:endParaRPr lang="en-GB" sz="1600" b="1" dirty="0">
              <a:solidFill>
                <a:srgbClr val="B70005"/>
              </a:solidFill>
            </a:endParaRPr>
          </a:p>
        </p:txBody>
      </p:sp>
      <p:sp>
        <p:nvSpPr>
          <p:cNvPr id="17" name="Rectangle 7"/>
          <p:cNvSpPr txBox="1">
            <a:spLocks noChangeArrowheads="1"/>
          </p:cNvSpPr>
          <p:nvPr/>
        </p:nvSpPr>
        <p:spPr bwMode="auto">
          <a:xfrm>
            <a:off x="0" y="2996952"/>
            <a:ext cx="91440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Date, time, weather conditions, investigator mood</a:t>
            </a:r>
          </a:p>
          <a:p>
            <a:pPr algn="ctr"/>
            <a:r>
              <a:rPr lang="en-GB" sz="1600" dirty="0" smtClean="0"/>
              <a:t>Name of field site, GPS waypoint name, co-ordinates</a:t>
            </a:r>
          </a:p>
          <a:p>
            <a:pPr algn="ctr"/>
            <a:r>
              <a:rPr lang="en-GB" sz="1600" dirty="0" smtClean="0"/>
              <a:t>Brief site description (e.g., land use, human infrastructure, natural features &amp; processes, vegetation, other relevant observations)</a:t>
            </a:r>
          </a:p>
          <a:p>
            <a:pPr lvl="0" algn="ctr"/>
            <a:r>
              <a:rPr lang="en-GB" sz="1600" dirty="0"/>
              <a:t>Identification of </a:t>
            </a:r>
            <a:r>
              <a:rPr lang="en-GB" sz="1600" dirty="0" smtClean="0"/>
              <a:t>coastal defence management strategies with reference to the four </a:t>
            </a:r>
            <a:r>
              <a:rPr lang="en-GB" sz="1600" dirty="0"/>
              <a:t>UK </a:t>
            </a:r>
            <a:r>
              <a:rPr lang="en-GB" sz="1600" dirty="0" smtClean="0"/>
              <a:t>options </a:t>
            </a:r>
            <a:r>
              <a:rPr lang="en-GB" sz="1600" dirty="0"/>
              <a:t>for shoreline management: (1) No active intervention; (2) Hold the </a:t>
            </a:r>
            <a:r>
              <a:rPr lang="en-GB" sz="1600" dirty="0" smtClean="0"/>
              <a:t>existing defence line; (</a:t>
            </a:r>
            <a:r>
              <a:rPr lang="en-GB" sz="1600" dirty="0"/>
              <a:t>3) Managed </a:t>
            </a:r>
            <a:r>
              <a:rPr lang="en-GB" sz="1600" dirty="0" smtClean="0"/>
              <a:t>realignment; </a:t>
            </a:r>
            <a:r>
              <a:rPr lang="en-GB" sz="1600" dirty="0"/>
              <a:t>and (4) Advance </a:t>
            </a:r>
            <a:r>
              <a:rPr lang="en-GB" sz="1600" dirty="0" smtClean="0"/>
              <a:t>the line</a:t>
            </a:r>
          </a:p>
          <a:p>
            <a:pPr algn="ctr"/>
            <a:r>
              <a:rPr lang="en-GB" sz="1600" dirty="0"/>
              <a:t>Where possible: recent storm history (days, weeks, months previous</a:t>
            </a:r>
            <a:r>
              <a:rPr lang="en-GB" sz="1600" dirty="0" smtClean="0"/>
              <a:t>)</a:t>
            </a:r>
            <a:endParaRPr lang="en-GB" sz="1600" dirty="0"/>
          </a:p>
          <a:p>
            <a:pPr algn="ctr"/>
            <a:r>
              <a:rPr lang="en-GB" sz="1600" dirty="0" smtClean="0"/>
              <a:t>Site sketch</a:t>
            </a:r>
          </a:p>
          <a:p>
            <a:pPr algn="ctr"/>
            <a:r>
              <a:rPr lang="en-GB" sz="1600" dirty="0" smtClean="0"/>
              <a:t>Record of methods &amp; collected data</a:t>
            </a:r>
          </a:p>
        </p:txBody>
      </p:sp>
      <p:pic>
        <p:nvPicPr>
          <p:cNvPr id="18" name="Picture 17"/>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7000235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sp>
        <p:nvSpPr>
          <p:cNvPr id="26"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lnSpc>
                <a:spcPct val="150000"/>
              </a:lnSpc>
            </a:pPr>
            <a:r>
              <a:rPr lang="en-GB" altLang="en-US" sz="2500" dirty="0" smtClean="0">
                <a:solidFill>
                  <a:schemeClr val="bg1"/>
                </a:solidFill>
              </a:rPr>
              <a:t>Comparative Study of River Regimes </a:t>
            </a:r>
            <a:r>
              <a:rPr lang="en-GB" altLang="en-US" sz="2000" dirty="0" smtClean="0">
                <a:solidFill>
                  <a:schemeClr val="bg1"/>
                </a:solidFill>
              </a:rPr>
              <a:t>Data Collection Technique</a:t>
            </a:r>
            <a:endParaRPr lang="en-GB" altLang="en-US" sz="2000" b="1"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bwMode="auto">
          <a:xfrm>
            <a:off x="5292080" y="2139775"/>
            <a:ext cx="3384376" cy="3384376"/>
          </a:xfrm>
          <a:prstGeom prst="ellipse">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bwMode="auto">
          <a:xfrm>
            <a:off x="1259632" y="3302558"/>
            <a:ext cx="3352485" cy="3352485"/>
          </a:xfrm>
          <a:prstGeom prst="ellipse">
            <a:avLst/>
          </a:prstGeom>
          <a:noFill/>
          <a:ln w="3175">
            <a:solidFill>
              <a:schemeClr val="accent4">
                <a:lumMod val="65000"/>
                <a:lumOff val="35000"/>
              </a:schemeClr>
            </a:solidFill>
          </a:ln>
        </p:spPr>
      </p:pic>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Field Notebook</a:t>
            </a:r>
            <a:endParaRPr lang="en-GB" altLang="en-US" sz="2000" b="1" dirty="0">
              <a:solidFill>
                <a:schemeClr val="bg1"/>
              </a:solidFill>
            </a:endParaRPr>
          </a:p>
        </p:txBody>
      </p:sp>
      <p:sp>
        <p:nvSpPr>
          <p:cNvPr id="14" name="Rectangle 13"/>
          <p:cNvSpPr/>
          <p:nvPr/>
        </p:nvSpPr>
        <p:spPr>
          <a:xfrm>
            <a:off x="251520" y="1988840"/>
            <a:ext cx="5148064" cy="369332"/>
          </a:xfrm>
          <a:prstGeom prst="rect">
            <a:avLst/>
          </a:prstGeom>
        </p:spPr>
        <p:txBody>
          <a:bodyPr wrap="square">
            <a:spAutoFit/>
          </a:bodyPr>
          <a:lstStyle/>
          <a:p>
            <a:pPr algn="ctr"/>
            <a:r>
              <a:rPr lang="en-GB" b="1" dirty="0" smtClean="0">
                <a:solidFill>
                  <a:srgbClr val="01415B"/>
                </a:solidFill>
              </a:rPr>
              <a:t>Site Sketch Good Practice</a:t>
            </a:r>
            <a:endParaRPr lang="en-GB" b="1" dirty="0">
              <a:solidFill>
                <a:srgbClr val="01415B"/>
              </a:solidFill>
            </a:endParaRPr>
          </a:p>
        </p:txBody>
      </p:sp>
      <p:sp>
        <p:nvSpPr>
          <p:cNvPr id="18" name="Rectangle 7"/>
          <p:cNvSpPr txBox="1">
            <a:spLocks noChangeArrowheads="1"/>
          </p:cNvSpPr>
          <p:nvPr/>
        </p:nvSpPr>
        <p:spPr bwMode="auto">
          <a:xfrm>
            <a:off x="144016" y="2420888"/>
            <a:ext cx="507605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Include major features</a:t>
            </a:r>
          </a:p>
          <a:p>
            <a:pPr algn="ctr"/>
            <a:r>
              <a:rPr lang="en-GB" sz="1600" dirty="0"/>
              <a:t>S</a:t>
            </a:r>
            <a:r>
              <a:rPr lang="en-GB" sz="1600" dirty="0" smtClean="0"/>
              <a:t>ense of scale and spatial distribution of features</a:t>
            </a:r>
          </a:p>
        </p:txBody>
      </p:sp>
      <p:pic>
        <p:nvPicPr>
          <p:cNvPr id="15" name="Picture 14"/>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2762363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Inventory of Coastal Features</a:t>
            </a:r>
            <a:endParaRPr lang="en-GB" altLang="en-US" sz="2000" b="1" dirty="0">
              <a:solidFill>
                <a:schemeClr val="bg1"/>
              </a:solidFill>
            </a:endParaRPr>
          </a:p>
        </p:txBody>
      </p:sp>
      <p:sp>
        <p:nvSpPr>
          <p:cNvPr id="14" name="Rectangle 13"/>
          <p:cNvSpPr/>
          <p:nvPr/>
        </p:nvSpPr>
        <p:spPr>
          <a:xfrm>
            <a:off x="755576" y="1916832"/>
            <a:ext cx="4140968" cy="369332"/>
          </a:xfrm>
          <a:prstGeom prst="rect">
            <a:avLst/>
          </a:prstGeom>
        </p:spPr>
        <p:txBody>
          <a:bodyPr wrap="square">
            <a:spAutoFit/>
          </a:bodyPr>
          <a:lstStyle/>
          <a:p>
            <a:pPr algn="ctr"/>
            <a:r>
              <a:rPr lang="en-GB" b="1" dirty="0" smtClean="0">
                <a:solidFill>
                  <a:srgbClr val="01415B"/>
                </a:solidFill>
              </a:rPr>
              <a:t>What is Measured?</a:t>
            </a:r>
            <a:endParaRPr lang="en-GB" b="1" i="1" dirty="0">
              <a:solidFill>
                <a:srgbClr val="01415B"/>
              </a:solidFill>
            </a:endParaRPr>
          </a:p>
        </p:txBody>
      </p:sp>
      <p:sp>
        <p:nvSpPr>
          <p:cNvPr id="15" name="Rectangle 7"/>
          <p:cNvSpPr txBox="1">
            <a:spLocks noChangeArrowheads="1"/>
          </p:cNvSpPr>
          <p:nvPr/>
        </p:nvSpPr>
        <p:spPr bwMode="auto">
          <a:xfrm>
            <a:off x="251520" y="2348880"/>
            <a:ext cx="49685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Inventory of the main coastal features at the site (e.g., </a:t>
            </a:r>
            <a:r>
              <a:rPr lang="en-GB" sz="1600" dirty="0"/>
              <a:t>beach, dunes, </a:t>
            </a:r>
            <a:r>
              <a:rPr lang="en-GB" sz="1600" dirty="0" smtClean="0"/>
              <a:t>cliffs</a:t>
            </a:r>
            <a:r>
              <a:rPr lang="en-GB" sz="1600" dirty="0"/>
              <a:t>,</a:t>
            </a:r>
            <a:r>
              <a:rPr lang="en-GB" sz="1600" dirty="0" smtClean="0"/>
              <a:t> evidence </a:t>
            </a:r>
            <a:r>
              <a:rPr lang="en-GB" sz="1600" dirty="0"/>
              <a:t>for erosion/deposition, evidence of tides, </a:t>
            </a:r>
            <a:r>
              <a:rPr lang="en-GB" sz="1600" dirty="0" smtClean="0"/>
              <a:t>waves, coastal defences)</a:t>
            </a:r>
          </a:p>
          <a:p>
            <a:pPr algn="ctr"/>
            <a:r>
              <a:rPr lang="en-GB" sz="1600" dirty="0" smtClean="0"/>
              <a:t>Make simple visual observations </a:t>
            </a:r>
            <a:r>
              <a:rPr lang="en-GB" sz="1600" smtClean="0"/>
              <a:t>and sketches</a:t>
            </a:r>
            <a:endParaRPr lang="en-GB" sz="1600" dirty="0" smtClean="0"/>
          </a:p>
          <a:p>
            <a:pPr algn="ctr"/>
            <a:r>
              <a:rPr lang="en-GB" sz="1600" dirty="0" smtClean="0"/>
              <a:t>For coastal defences, consider using a </a:t>
            </a:r>
            <a:r>
              <a:rPr lang="en-GB" sz="1600" dirty="0"/>
              <a:t>point system to assess each feature in terms of different factors (e.g., susceptibility to erosion, aesthetic factors, lifespan, impact on other processes, etc.</a:t>
            </a:r>
            <a:r>
              <a:rPr lang="en-GB" sz="1600" dirty="0" smtClean="0"/>
              <a:t>)</a:t>
            </a:r>
          </a:p>
          <a:p>
            <a:pPr algn="ctr"/>
            <a:r>
              <a:rPr lang="en-GB" sz="1600" dirty="0" smtClean="0"/>
              <a:t>Consider any points of weakness in coastal defences (E.g., gaps) and consider why these exist</a:t>
            </a:r>
          </a:p>
        </p:txBody>
      </p:sp>
      <p:sp>
        <p:nvSpPr>
          <p:cNvPr id="17" name="Rectangle 16"/>
          <p:cNvSpPr/>
          <p:nvPr/>
        </p:nvSpPr>
        <p:spPr>
          <a:xfrm>
            <a:off x="7783" y="5805264"/>
            <a:ext cx="6228184" cy="830997"/>
          </a:xfrm>
          <a:prstGeom prst="rect">
            <a:avLst/>
          </a:prstGeom>
        </p:spPr>
        <p:txBody>
          <a:bodyPr wrap="square">
            <a:spAutoFit/>
          </a:bodyPr>
          <a:lstStyle/>
          <a:p>
            <a:pPr algn="ctr"/>
            <a:r>
              <a:rPr lang="en-GB" sz="1600" b="1" dirty="0" smtClean="0">
                <a:solidFill>
                  <a:srgbClr val="B70005"/>
                </a:solidFill>
              </a:rPr>
              <a:t>Note: some soft engineering coastal defences may not be immediately obvious (e.g., earthen embankments, material inserted into dunes for stabilisation, wooden sand ladders).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1916832"/>
            <a:ext cx="3024336" cy="3024336"/>
          </a:xfrm>
          <a:prstGeom prst="ellipse">
            <a:avLst/>
          </a:prstGeom>
        </p:spPr>
      </p:pic>
      <p:pic>
        <p:nvPicPr>
          <p:cNvPr id="16" name="Picture 15"/>
          <p:cNvPicPr>
            <a:picLocks noChangeAspect="1"/>
          </p:cNvPicPr>
          <p:nvPr/>
        </p:nvPicPr>
        <p:blipFill>
          <a:blip r:embed="rId6"/>
          <a:stretch>
            <a:fillRect/>
          </a:stretch>
        </p:blipFill>
        <p:spPr>
          <a:xfrm>
            <a:off x="6002164" y="6021288"/>
            <a:ext cx="1018108" cy="743355"/>
          </a:xfrm>
          <a:prstGeom prst="rect">
            <a:avLst/>
          </a:prstGeom>
        </p:spPr>
      </p:pic>
      <p:pic>
        <p:nvPicPr>
          <p:cNvPr id="19" name="Picture 18"/>
          <p:cNvPicPr/>
          <p:nvPr/>
        </p:nvPicPr>
        <p:blipFill>
          <a:blip r:embed="rId7">
            <a:extLst>
              <a:ext uri="{28A0092B-C50C-407E-A947-70E740481C1C}">
                <a14:useLocalDpi xmlns:a14="http://schemas.microsoft.com/office/drawing/2010/main" val="0"/>
              </a:ext>
            </a:extLst>
          </a:blip>
          <a:stretch>
            <a:fillRect/>
          </a:stretch>
        </p:blipFill>
        <p:spPr>
          <a:xfrm>
            <a:off x="7236296" y="4031990"/>
            <a:ext cx="1584176" cy="1595411"/>
          </a:xfrm>
          <a:prstGeom prst="ellipse">
            <a:avLst/>
          </a:prstGeom>
        </p:spPr>
      </p:pic>
      <p:pic>
        <p:nvPicPr>
          <p:cNvPr id="20" name="Picture 19"/>
          <p:cNvPicPr/>
          <p:nvPr/>
        </p:nvPicPr>
        <p:blipFill>
          <a:blip r:embed="rId8">
            <a:extLst>
              <a:ext uri="{28A0092B-C50C-407E-A947-70E740481C1C}">
                <a14:useLocalDpi xmlns:a14="http://schemas.microsoft.com/office/drawing/2010/main" val="0"/>
              </a:ext>
            </a:extLst>
          </a:blip>
          <a:stretch>
            <a:fillRect/>
          </a:stretch>
        </p:blipFill>
        <p:spPr>
          <a:xfrm>
            <a:off x="5292080" y="4230578"/>
            <a:ext cx="1512168" cy="1512168"/>
          </a:xfrm>
          <a:prstGeom prst="ellipse">
            <a:avLst/>
          </a:prstGeom>
        </p:spPr>
      </p:pic>
    </p:spTree>
    <p:extLst>
      <p:ext uri="{BB962C8B-B14F-4D97-AF65-F5344CB8AC3E}">
        <p14:creationId xmlns:p14="http://schemas.microsoft.com/office/powerpoint/2010/main" val="7321175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957" t="6535" r="6041" b="28729"/>
          <a:stretch/>
        </p:blipFill>
        <p:spPr>
          <a:xfrm>
            <a:off x="4355976" y="1916832"/>
            <a:ext cx="4248472" cy="2645569"/>
          </a:xfrm>
          <a:prstGeom prst="rect">
            <a:avLst/>
          </a:prstGeom>
        </p:spPr>
      </p:pic>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Inventory of Coastal Features</a:t>
            </a:r>
          </a:p>
        </p:txBody>
      </p:sp>
      <p:sp>
        <p:nvSpPr>
          <p:cNvPr id="13" name="Rectangle 12"/>
          <p:cNvSpPr/>
          <p:nvPr/>
        </p:nvSpPr>
        <p:spPr>
          <a:xfrm>
            <a:off x="0" y="2132856"/>
            <a:ext cx="4625624" cy="369332"/>
          </a:xfrm>
          <a:prstGeom prst="rect">
            <a:avLst/>
          </a:prstGeom>
        </p:spPr>
        <p:txBody>
          <a:bodyPr wrap="square">
            <a:spAutoFit/>
          </a:bodyPr>
          <a:lstStyle/>
          <a:p>
            <a:pPr algn="ctr"/>
            <a:r>
              <a:rPr lang="en-GB" b="1" dirty="0" smtClean="0">
                <a:solidFill>
                  <a:srgbClr val="01415B"/>
                </a:solidFill>
              </a:rPr>
              <a:t>Site Requirements</a:t>
            </a:r>
            <a:endParaRPr lang="en-GB" b="1" i="1" dirty="0">
              <a:solidFill>
                <a:srgbClr val="01415B"/>
              </a:solidFill>
            </a:endParaRPr>
          </a:p>
        </p:txBody>
      </p:sp>
      <p:sp>
        <p:nvSpPr>
          <p:cNvPr id="14" name="Rectangle 13"/>
          <p:cNvSpPr/>
          <p:nvPr/>
        </p:nvSpPr>
        <p:spPr>
          <a:xfrm>
            <a:off x="-108520" y="3068960"/>
            <a:ext cx="4680520" cy="369332"/>
          </a:xfrm>
          <a:prstGeom prst="rect">
            <a:avLst/>
          </a:prstGeom>
        </p:spPr>
        <p:txBody>
          <a:bodyPr wrap="square">
            <a:spAutoFit/>
          </a:bodyPr>
          <a:lstStyle/>
          <a:p>
            <a:pPr algn="ctr"/>
            <a:r>
              <a:rPr lang="en-GB" b="1" dirty="0" smtClean="0">
                <a:solidFill>
                  <a:srgbClr val="01415B"/>
                </a:solidFill>
              </a:rPr>
              <a:t>Equipment &amp; Costs</a:t>
            </a:r>
            <a:endParaRPr lang="en-GB" b="1" i="1" dirty="0">
              <a:solidFill>
                <a:srgbClr val="01415B"/>
              </a:solidFill>
            </a:endParaRPr>
          </a:p>
        </p:txBody>
      </p:sp>
      <p:sp>
        <p:nvSpPr>
          <p:cNvPr id="15" name="Rectangle 14"/>
          <p:cNvSpPr/>
          <p:nvPr/>
        </p:nvSpPr>
        <p:spPr>
          <a:xfrm>
            <a:off x="10255" y="4221088"/>
            <a:ext cx="9144000" cy="369332"/>
          </a:xfrm>
          <a:prstGeom prst="rect">
            <a:avLst/>
          </a:prstGeom>
        </p:spPr>
        <p:txBody>
          <a:bodyPr wrap="square">
            <a:spAutoFit/>
          </a:bodyPr>
          <a:lstStyle/>
          <a:p>
            <a:pPr algn="ctr"/>
            <a:r>
              <a:rPr lang="en-GB" b="1" dirty="0" smtClean="0">
                <a:solidFill>
                  <a:srgbClr val="01415B"/>
                </a:solidFill>
              </a:rPr>
              <a:t>Data Resolution Needs</a:t>
            </a:r>
            <a:endParaRPr lang="en-GB" b="1" i="1" dirty="0">
              <a:solidFill>
                <a:srgbClr val="01415B"/>
              </a:solidFill>
            </a:endParaRPr>
          </a:p>
        </p:txBody>
      </p:sp>
      <p:sp>
        <p:nvSpPr>
          <p:cNvPr id="16" name="Rectangle 7"/>
          <p:cNvSpPr txBox="1">
            <a:spLocks noChangeArrowheads="1"/>
          </p:cNvSpPr>
          <p:nvPr/>
        </p:nvSpPr>
        <p:spPr bwMode="auto">
          <a:xfrm>
            <a:off x="0" y="2564904"/>
            <a:ext cx="462562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Any </a:t>
            </a:r>
            <a:r>
              <a:rPr lang="en-GB" sz="1600" dirty="0"/>
              <a:t>coastal </a:t>
            </a:r>
            <a:r>
              <a:rPr lang="en-GB" sz="1600" dirty="0" smtClean="0"/>
              <a:t>location </a:t>
            </a:r>
          </a:p>
        </p:txBody>
      </p:sp>
      <p:sp>
        <p:nvSpPr>
          <p:cNvPr id="17" name="Rectangle 7"/>
          <p:cNvSpPr txBox="1">
            <a:spLocks noChangeArrowheads="1"/>
          </p:cNvSpPr>
          <p:nvPr/>
        </p:nvSpPr>
        <p:spPr bwMode="auto">
          <a:xfrm>
            <a:off x="0" y="3501008"/>
            <a:ext cx="462562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Field </a:t>
            </a:r>
            <a:r>
              <a:rPr lang="en-GB" sz="1600" dirty="0"/>
              <a:t>notebook and pencil </a:t>
            </a:r>
            <a:r>
              <a:rPr lang="en-GB" sz="1600" dirty="0" smtClean="0"/>
              <a:t>(</a:t>
            </a:r>
            <a:r>
              <a:rPr lang="en-GB" sz="1600" smtClean="0"/>
              <a:t>low cost)</a:t>
            </a:r>
            <a:endParaRPr lang="en-GB" sz="1600" dirty="0" smtClean="0"/>
          </a:p>
        </p:txBody>
      </p:sp>
      <p:sp>
        <p:nvSpPr>
          <p:cNvPr id="18" name="Rectangle 7"/>
          <p:cNvSpPr txBox="1">
            <a:spLocks noChangeArrowheads="1"/>
          </p:cNvSpPr>
          <p:nvPr/>
        </p:nvSpPr>
        <p:spPr bwMode="auto">
          <a:xfrm>
            <a:off x="0" y="4581128"/>
            <a:ext cx="915425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Number </a:t>
            </a:r>
            <a:r>
              <a:rPr lang="en-GB" sz="1600" dirty="0"/>
              <a:t>of observations will depend on the site and the coastal defence systems in </a:t>
            </a:r>
            <a:r>
              <a:rPr lang="en-GB" sz="1600" dirty="0" smtClean="0"/>
              <a:t>place</a:t>
            </a:r>
          </a:p>
        </p:txBody>
      </p:sp>
      <p:sp>
        <p:nvSpPr>
          <p:cNvPr id="20" name="Rectangle 19"/>
          <p:cNvSpPr/>
          <p:nvPr/>
        </p:nvSpPr>
        <p:spPr>
          <a:xfrm>
            <a:off x="179512" y="5157192"/>
            <a:ext cx="5796136" cy="369332"/>
          </a:xfrm>
          <a:prstGeom prst="rect">
            <a:avLst/>
          </a:prstGeom>
        </p:spPr>
        <p:txBody>
          <a:bodyPr wrap="square">
            <a:spAutoFit/>
          </a:bodyPr>
          <a:lstStyle/>
          <a:p>
            <a:pPr algn="ctr"/>
            <a:r>
              <a:rPr lang="en-GB" b="1" dirty="0" smtClean="0">
                <a:solidFill>
                  <a:srgbClr val="01415B"/>
                </a:solidFill>
              </a:rPr>
              <a:t>Professional Measurement Techniques</a:t>
            </a:r>
            <a:endParaRPr lang="en-GB" b="1" i="1" dirty="0">
              <a:solidFill>
                <a:srgbClr val="01415B"/>
              </a:solidFill>
            </a:endParaRPr>
          </a:p>
        </p:txBody>
      </p:sp>
      <p:sp>
        <p:nvSpPr>
          <p:cNvPr id="21" name="Rectangle 7"/>
          <p:cNvSpPr txBox="1">
            <a:spLocks noChangeArrowheads="1"/>
          </p:cNvSpPr>
          <p:nvPr/>
        </p:nvSpPr>
        <p:spPr bwMode="auto">
          <a:xfrm>
            <a:off x="0" y="5661248"/>
            <a:ext cx="6047655"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Basic field site observations are critical for </a:t>
            </a:r>
            <a:r>
              <a:rPr lang="en-GB" sz="1600" dirty="0" smtClean="0"/>
              <a:t>all fieldwork </a:t>
            </a:r>
          </a:p>
          <a:p>
            <a:pPr algn="ctr"/>
            <a:r>
              <a:rPr lang="en-GB" sz="1600" dirty="0"/>
              <a:t>P</a:t>
            </a:r>
            <a:r>
              <a:rPr lang="en-GB" sz="1600" dirty="0" smtClean="0"/>
              <a:t>rofessional </a:t>
            </a:r>
            <a:r>
              <a:rPr lang="en-GB" sz="1600" dirty="0"/>
              <a:t>coastal studies </a:t>
            </a:r>
            <a:r>
              <a:rPr lang="en-GB" sz="1600" dirty="0" smtClean="0"/>
              <a:t>may also use </a:t>
            </a:r>
            <a:r>
              <a:rPr lang="en-GB" sz="1600" dirty="0"/>
              <a:t>secondary data to identify key features (e.g., maps, management reports, etc.).</a:t>
            </a:r>
          </a:p>
        </p:txBody>
      </p:sp>
      <p:pic>
        <p:nvPicPr>
          <p:cNvPr id="19" name="Picture 18"/>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7769972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pic>
        <p:nvPicPr>
          <p:cNvPr id="9" name="Picture 8"/>
          <p:cNvPicPr/>
          <p:nvPr/>
        </p:nvPicPr>
        <p:blipFill rotWithShape="1">
          <a:blip r:embed="rId5" cstate="print">
            <a:extLst>
              <a:ext uri="{28A0092B-C50C-407E-A947-70E740481C1C}">
                <a14:useLocalDpi xmlns:a14="http://schemas.microsoft.com/office/drawing/2010/main" val="0"/>
              </a:ext>
            </a:extLst>
          </a:blip>
          <a:srcRect l="1926" t="9120" r="1776" b="3524"/>
          <a:stretch/>
        </p:blipFill>
        <p:spPr>
          <a:xfrm>
            <a:off x="87106" y="5661248"/>
            <a:ext cx="3116742" cy="1152128"/>
          </a:xfrm>
          <a:prstGeom prst="rect">
            <a:avLst/>
          </a:prstGeom>
        </p:spPr>
      </p:pic>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Beach </a:t>
            </a:r>
            <a:r>
              <a:rPr lang="en-GB" altLang="en-US" sz="2000" b="1" dirty="0" smtClean="0">
                <a:solidFill>
                  <a:schemeClr val="bg1"/>
                </a:solidFill>
              </a:rPr>
              <a:t>Profile (Gradient)</a:t>
            </a:r>
            <a:endParaRPr lang="en-GB" altLang="en-US" sz="2000" b="1" dirty="0">
              <a:solidFill>
                <a:schemeClr val="bg1"/>
              </a:solidFill>
            </a:endParaRPr>
          </a:p>
        </p:txBody>
      </p:sp>
      <p:sp>
        <p:nvSpPr>
          <p:cNvPr id="14" name="Rectangle 13"/>
          <p:cNvSpPr/>
          <p:nvPr/>
        </p:nvSpPr>
        <p:spPr>
          <a:xfrm>
            <a:off x="1043608" y="1700808"/>
            <a:ext cx="4140968" cy="369332"/>
          </a:xfrm>
          <a:prstGeom prst="rect">
            <a:avLst/>
          </a:prstGeom>
        </p:spPr>
        <p:txBody>
          <a:bodyPr wrap="square">
            <a:spAutoFit/>
          </a:bodyPr>
          <a:lstStyle/>
          <a:p>
            <a:pPr algn="ctr"/>
            <a:r>
              <a:rPr lang="en-GB" b="1" dirty="0" smtClean="0">
                <a:solidFill>
                  <a:srgbClr val="01415B"/>
                </a:solidFill>
              </a:rPr>
              <a:t>What is Measured?</a:t>
            </a:r>
            <a:endParaRPr lang="en-GB" b="1" i="1" dirty="0">
              <a:solidFill>
                <a:srgbClr val="01415B"/>
              </a:solidFill>
            </a:endParaRPr>
          </a:p>
        </p:txBody>
      </p:sp>
      <p:sp>
        <p:nvSpPr>
          <p:cNvPr id="15" name="Rectangle 7"/>
          <p:cNvSpPr txBox="1">
            <a:spLocks noChangeArrowheads="1"/>
          </p:cNvSpPr>
          <p:nvPr/>
        </p:nvSpPr>
        <p:spPr bwMode="auto">
          <a:xfrm>
            <a:off x="27089" y="2060848"/>
            <a:ext cx="633670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Slope (gradient) of beach perpendicular to shoreline</a:t>
            </a:r>
          </a:p>
          <a:p>
            <a:pPr algn="ctr"/>
            <a:r>
              <a:rPr lang="en-GB" sz="1600" dirty="0"/>
              <a:t>P</a:t>
            </a:r>
            <a:r>
              <a:rPr lang="en-GB" sz="1600" dirty="0" smtClean="0"/>
              <a:t>rofile changes with tidal, season, and after large storm events</a:t>
            </a:r>
          </a:p>
          <a:p>
            <a:pPr algn="ctr"/>
            <a:r>
              <a:rPr lang="en-GB" sz="1600" dirty="0"/>
              <a:t>P</a:t>
            </a:r>
            <a:r>
              <a:rPr lang="en-GB" sz="1600" dirty="0" smtClean="0"/>
              <a:t>rofile can be altered by coastal defences that interrupt the natural transport of material</a:t>
            </a:r>
          </a:p>
          <a:p>
            <a:pPr algn="ctr"/>
            <a:endParaRPr lang="en-GB" sz="1600" dirty="0"/>
          </a:p>
        </p:txBody>
      </p:sp>
      <p:sp>
        <p:nvSpPr>
          <p:cNvPr id="16" name="Rectangle 15"/>
          <p:cNvSpPr/>
          <p:nvPr/>
        </p:nvSpPr>
        <p:spPr>
          <a:xfrm>
            <a:off x="3563888" y="6093296"/>
            <a:ext cx="2232248" cy="338554"/>
          </a:xfrm>
          <a:prstGeom prst="rect">
            <a:avLst/>
          </a:prstGeom>
        </p:spPr>
        <p:txBody>
          <a:bodyPr wrap="square">
            <a:spAutoFit/>
          </a:bodyPr>
          <a:lstStyle/>
          <a:p>
            <a:pPr algn="ctr"/>
            <a:r>
              <a:rPr lang="en-GB" sz="1600" b="1" dirty="0" smtClean="0">
                <a:solidFill>
                  <a:srgbClr val="B70005"/>
                </a:solidFill>
              </a:rPr>
              <a:t>Gradient = </a:t>
            </a:r>
            <a:r>
              <a:rPr lang="en-GB" sz="1600" b="1" i="1" dirty="0">
                <a:solidFill>
                  <a:srgbClr val="B70005"/>
                </a:solidFill>
              </a:rPr>
              <a:t>Δh</a:t>
            </a:r>
            <a:r>
              <a:rPr lang="en-GB" sz="1600" b="1" dirty="0">
                <a:solidFill>
                  <a:srgbClr val="B70005"/>
                </a:solidFill>
              </a:rPr>
              <a:t> /</a:t>
            </a:r>
            <a:r>
              <a:rPr lang="en-GB" sz="1600" b="1" i="1" dirty="0">
                <a:solidFill>
                  <a:srgbClr val="B70005"/>
                </a:solidFill>
              </a:rPr>
              <a:t>d</a:t>
            </a:r>
            <a:r>
              <a:rPr lang="en-GB" sz="1600" b="1" dirty="0" smtClean="0">
                <a:solidFill>
                  <a:srgbClr val="B70005"/>
                </a:solidFill>
              </a:rPr>
              <a:t> </a:t>
            </a:r>
            <a:endParaRPr lang="en-GB" sz="1600" b="1" i="1" dirty="0">
              <a:solidFill>
                <a:srgbClr val="B70005"/>
              </a:solidFill>
            </a:endParaRPr>
          </a:p>
        </p:txBody>
      </p:sp>
      <p:sp>
        <p:nvSpPr>
          <p:cNvPr id="17" name="Rectangle 16"/>
          <p:cNvSpPr/>
          <p:nvPr/>
        </p:nvSpPr>
        <p:spPr>
          <a:xfrm>
            <a:off x="467544" y="3284984"/>
            <a:ext cx="5904656" cy="584776"/>
          </a:xfrm>
          <a:prstGeom prst="rect">
            <a:avLst/>
          </a:prstGeom>
        </p:spPr>
        <p:txBody>
          <a:bodyPr wrap="square">
            <a:spAutoFit/>
          </a:bodyPr>
          <a:lstStyle/>
          <a:p>
            <a:pPr algn="ctr"/>
            <a:r>
              <a:rPr lang="en-GB" sz="1600" b="1" dirty="0">
                <a:solidFill>
                  <a:srgbClr val="B70005"/>
                </a:solidFill>
              </a:rPr>
              <a:t>D</a:t>
            </a:r>
            <a:r>
              <a:rPr lang="en-GB" sz="1600" b="1" dirty="0" smtClean="0">
                <a:solidFill>
                  <a:srgbClr val="B70005"/>
                </a:solidFill>
              </a:rPr>
              <a:t>ifference in height between two sites divided by the distance between those sites</a:t>
            </a:r>
          </a:p>
        </p:txBody>
      </p:sp>
      <p:sp>
        <p:nvSpPr>
          <p:cNvPr id="18" name="Rectangle 7"/>
          <p:cNvSpPr txBox="1">
            <a:spLocks noChangeArrowheads="1"/>
          </p:cNvSpPr>
          <p:nvPr/>
        </p:nvSpPr>
        <p:spPr bwMode="auto">
          <a:xfrm>
            <a:off x="0" y="4005064"/>
            <a:ext cx="91440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T</a:t>
            </a:r>
            <a:r>
              <a:rPr lang="en-GB" sz="1600" dirty="0" smtClean="0"/>
              <a:t>ake </a:t>
            </a:r>
            <a:r>
              <a:rPr lang="en-GB" sz="1600" dirty="0"/>
              <a:t>multiple </a:t>
            </a:r>
            <a:r>
              <a:rPr lang="en-GB" sz="1600" dirty="0" smtClean="0"/>
              <a:t>measurements across </a:t>
            </a:r>
            <a:r>
              <a:rPr lang="en-GB" sz="1600" dirty="0"/>
              <a:t>the full width of the beach. </a:t>
            </a:r>
            <a:r>
              <a:rPr lang="en-GB" sz="1600" dirty="0" smtClean="0"/>
              <a:t>Start a </a:t>
            </a:r>
            <a:r>
              <a:rPr lang="en-GB" sz="1600" dirty="0"/>
              <a:t>new measurement </a:t>
            </a:r>
            <a:r>
              <a:rPr lang="en-GB" sz="1600" dirty="0" smtClean="0"/>
              <a:t>when there </a:t>
            </a:r>
            <a:r>
              <a:rPr lang="en-GB" sz="1600" dirty="0"/>
              <a:t>is a significant </a:t>
            </a:r>
            <a:r>
              <a:rPr lang="en-GB" sz="1600" dirty="0" smtClean="0"/>
              <a:t>break </a:t>
            </a:r>
            <a:r>
              <a:rPr lang="en-GB" sz="1600" dirty="0"/>
              <a:t>in the </a:t>
            </a:r>
            <a:r>
              <a:rPr lang="en-GB" sz="1600" dirty="0" smtClean="0"/>
              <a:t>slope</a:t>
            </a:r>
          </a:p>
          <a:p>
            <a:pPr algn="ctr"/>
            <a:r>
              <a:rPr lang="en-GB" sz="1600" dirty="0"/>
              <a:t>P</a:t>
            </a:r>
            <a:r>
              <a:rPr lang="en-GB" sz="1600" dirty="0" smtClean="0"/>
              <a:t>lace measuring poles a known distance apart (one up-profile, one down-profile, with direct line-of-sight perpendicular to the shoreline)</a:t>
            </a:r>
          </a:p>
          <a:p>
            <a:pPr algn="ctr"/>
            <a:r>
              <a:rPr lang="en-GB" sz="1600" dirty="0" smtClean="0"/>
              <a:t>Take angle between matching height horizons using a clinometer</a:t>
            </a:r>
          </a:p>
          <a:p>
            <a:pPr algn="ctr"/>
            <a:r>
              <a:rPr lang="en-GB" sz="1600" dirty="0" smtClean="0"/>
              <a:t>Calculate gradient from equation: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1916832"/>
            <a:ext cx="2016224" cy="2016224"/>
          </a:xfrm>
          <a:prstGeom prst="ellipse">
            <a:avLst/>
          </a:prstGeom>
        </p:spPr>
      </p:pic>
      <p:pic>
        <p:nvPicPr>
          <p:cNvPr id="19" name="Picture 18"/>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6099750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5868144" y="1787861"/>
            <a:ext cx="2520280" cy="2520280"/>
          </a:xfrm>
          <a:prstGeom prst="ellipse">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6876256" y="3796574"/>
            <a:ext cx="2068285" cy="2070227"/>
          </a:xfrm>
          <a:prstGeom prst="ellipse">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Beach Profile (Gradient)</a:t>
            </a:r>
          </a:p>
        </p:txBody>
      </p:sp>
      <p:sp>
        <p:nvSpPr>
          <p:cNvPr id="13" name="Rectangle 12"/>
          <p:cNvSpPr/>
          <p:nvPr/>
        </p:nvSpPr>
        <p:spPr>
          <a:xfrm>
            <a:off x="1547664" y="1988840"/>
            <a:ext cx="3312368" cy="369332"/>
          </a:xfrm>
          <a:prstGeom prst="rect">
            <a:avLst/>
          </a:prstGeom>
        </p:spPr>
        <p:txBody>
          <a:bodyPr wrap="square">
            <a:spAutoFit/>
          </a:bodyPr>
          <a:lstStyle/>
          <a:p>
            <a:pPr algn="ctr"/>
            <a:r>
              <a:rPr lang="en-GB" b="1" dirty="0" smtClean="0">
                <a:solidFill>
                  <a:srgbClr val="01415B"/>
                </a:solidFill>
              </a:rPr>
              <a:t>Site Requirements</a:t>
            </a:r>
            <a:endParaRPr lang="en-GB" b="1" i="1" dirty="0">
              <a:solidFill>
                <a:srgbClr val="01415B"/>
              </a:solidFill>
            </a:endParaRPr>
          </a:p>
        </p:txBody>
      </p:sp>
      <p:sp>
        <p:nvSpPr>
          <p:cNvPr id="14" name="Rectangle 13"/>
          <p:cNvSpPr/>
          <p:nvPr/>
        </p:nvSpPr>
        <p:spPr>
          <a:xfrm>
            <a:off x="1548051" y="3212976"/>
            <a:ext cx="3312368" cy="369332"/>
          </a:xfrm>
          <a:prstGeom prst="rect">
            <a:avLst/>
          </a:prstGeom>
        </p:spPr>
        <p:txBody>
          <a:bodyPr wrap="square">
            <a:spAutoFit/>
          </a:bodyPr>
          <a:lstStyle/>
          <a:p>
            <a:pPr algn="ctr"/>
            <a:r>
              <a:rPr lang="en-GB" b="1" dirty="0" smtClean="0">
                <a:solidFill>
                  <a:srgbClr val="01415B"/>
                </a:solidFill>
              </a:rPr>
              <a:t>Equipment &amp; Costs</a:t>
            </a:r>
            <a:endParaRPr lang="en-GB" b="1" i="1" dirty="0">
              <a:solidFill>
                <a:srgbClr val="01415B"/>
              </a:solidFill>
            </a:endParaRPr>
          </a:p>
        </p:txBody>
      </p:sp>
      <p:sp>
        <p:nvSpPr>
          <p:cNvPr id="15" name="Rectangle 14"/>
          <p:cNvSpPr/>
          <p:nvPr/>
        </p:nvSpPr>
        <p:spPr>
          <a:xfrm>
            <a:off x="1228886" y="4437112"/>
            <a:ext cx="3982977" cy="369332"/>
          </a:xfrm>
          <a:prstGeom prst="rect">
            <a:avLst/>
          </a:prstGeom>
        </p:spPr>
        <p:txBody>
          <a:bodyPr wrap="square">
            <a:spAutoFit/>
          </a:bodyPr>
          <a:lstStyle/>
          <a:p>
            <a:pPr algn="ctr"/>
            <a:r>
              <a:rPr lang="en-GB" b="1" dirty="0" smtClean="0">
                <a:solidFill>
                  <a:srgbClr val="01415B"/>
                </a:solidFill>
              </a:rPr>
              <a:t>Data Resolution Needs</a:t>
            </a:r>
            <a:endParaRPr lang="en-GB" b="1" i="1" dirty="0">
              <a:solidFill>
                <a:srgbClr val="01415B"/>
              </a:solidFill>
            </a:endParaRPr>
          </a:p>
        </p:txBody>
      </p:sp>
      <p:sp>
        <p:nvSpPr>
          <p:cNvPr id="16" name="Rectangle 7"/>
          <p:cNvSpPr txBox="1">
            <a:spLocks noChangeArrowheads="1"/>
          </p:cNvSpPr>
          <p:nvPr/>
        </p:nvSpPr>
        <p:spPr bwMode="auto">
          <a:xfrm>
            <a:off x="0" y="2420888"/>
            <a:ext cx="5724128"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Access to full width of the beach at multiple locations along a coastline</a:t>
            </a:r>
          </a:p>
        </p:txBody>
      </p:sp>
      <p:sp>
        <p:nvSpPr>
          <p:cNvPr id="17" name="Rectangle 7"/>
          <p:cNvSpPr txBox="1">
            <a:spLocks noChangeArrowheads="1"/>
          </p:cNvSpPr>
          <p:nvPr/>
        </p:nvSpPr>
        <p:spPr bwMode="auto">
          <a:xfrm>
            <a:off x="387" y="3573016"/>
            <a:ext cx="622818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Surveying poles (moderate cost) or metre rulers (low cost)</a:t>
            </a:r>
          </a:p>
          <a:p>
            <a:pPr algn="ctr"/>
            <a:r>
              <a:rPr lang="en-GB" sz="1600" dirty="0" smtClean="0"/>
              <a:t>Clinometer: home-made, smartphone app, plastic (all low cost)</a:t>
            </a:r>
          </a:p>
        </p:txBody>
      </p:sp>
      <p:sp>
        <p:nvSpPr>
          <p:cNvPr id="18" name="Rectangle 7"/>
          <p:cNvSpPr txBox="1">
            <a:spLocks noChangeArrowheads="1"/>
          </p:cNvSpPr>
          <p:nvPr/>
        </p:nvSpPr>
        <p:spPr bwMode="auto">
          <a:xfrm>
            <a:off x="31007" y="4869160"/>
            <a:ext cx="6407696"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Multiple locations </a:t>
            </a:r>
            <a:r>
              <a:rPr lang="en-GB" sz="1600" dirty="0"/>
              <a:t>along a </a:t>
            </a:r>
            <a:r>
              <a:rPr lang="en-GB" sz="1600" dirty="0" smtClean="0"/>
              <a:t>stretch of coastline (ideally one hosting different coastal </a:t>
            </a:r>
            <a:r>
              <a:rPr lang="en-GB" sz="1600" dirty="0"/>
              <a:t>defence </a:t>
            </a:r>
            <a:r>
              <a:rPr lang="en-GB" sz="1600" dirty="0" smtClean="0"/>
              <a:t>structures)</a:t>
            </a:r>
          </a:p>
          <a:p>
            <a:pPr algn="ctr"/>
            <a:r>
              <a:rPr lang="en-GB" sz="1600" dirty="0" smtClean="0"/>
              <a:t>Each profile will contain a number of segments. For each segment</a:t>
            </a:r>
            <a:r>
              <a:rPr lang="en-GB" sz="1600" smtClean="0"/>
              <a:t>, repeat the </a:t>
            </a:r>
            <a:r>
              <a:rPr lang="en-GB" sz="1600" dirty="0" smtClean="0"/>
              <a:t>measurement 3–5 times</a:t>
            </a:r>
            <a:endParaRPr lang="en-GB" sz="1600" dirty="0"/>
          </a:p>
          <a:p>
            <a:pPr algn="ctr"/>
            <a:r>
              <a:rPr lang="en-GB" sz="1600" dirty="0" smtClean="0"/>
              <a:t>Calculate an average (mean or median) value</a:t>
            </a:r>
          </a:p>
          <a:p>
            <a:pPr algn="ctr"/>
            <a:r>
              <a:rPr lang="en-GB" sz="1600" dirty="0" smtClean="0"/>
              <a:t>Calculate data spread (e.g., standard deviation)</a:t>
            </a:r>
          </a:p>
        </p:txBody>
      </p:sp>
      <p:pic>
        <p:nvPicPr>
          <p:cNvPr id="19" name="Picture 18"/>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091884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33"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Background &amp; Introduction</a:t>
            </a:r>
            <a:endParaRPr lang="en-GB" altLang="en-US" sz="2500" b="1" dirty="0">
              <a:solidFill>
                <a:schemeClr val="bg1"/>
              </a:solidFill>
            </a:endParaRPr>
          </a:p>
        </p:txBody>
      </p:sp>
      <p:sp>
        <p:nvSpPr>
          <p:cNvPr id="36" name="Rectangle 7"/>
          <p:cNvSpPr txBox="1">
            <a:spLocks noChangeArrowheads="1"/>
          </p:cNvSpPr>
          <p:nvPr/>
        </p:nvSpPr>
        <p:spPr bwMode="auto">
          <a:xfrm>
            <a:off x="0" y="2636912"/>
            <a:ext cx="608416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Coastal areas are a high-value asset for numerous (often competing) sectors and services</a:t>
            </a:r>
          </a:p>
          <a:p>
            <a:pPr algn="ctr"/>
            <a:r>
              <a:rPr lang="en-GB" sz="1600" dirty="0" smtClean="0"/>
              <a:t>Coastal defence has been performed for millennia, but the best approaches remain a subject of debate</a:t>
            </a:r>
          </a:p>
          <a:p>
            <a:pPr algn="ctr"/>
            <a:r>
              <a:rPr lang="en-GB" sz="1600" dirty="0" smtClean="0"/>
              <a:t>Hard engineering (e.g., sea walls, groynes) effectively protects coastal areas, but disturbs natural coastal processes and habitats</a:t>
            </a:r>
          </a:p>
          <a:p>
            <a:pPr algn="ctr"/>
            <a:r>
              <a:rPr lang="en-GB" sz="1600" dirty="0" smtClean="0"/>
              <a:t>Soft engineering (e.g., dune stabilisation with plants) is generally more sustainable and environmentally friendly, but can require greater long-term investment</a:t>
            </a:r>
          </a:p>
          <a:p>
            <a:pPr algn="ctr"/>
            <a:r>
              <a:rPr lang="en-GB" sz="1600" dirty="0" smtClean="0"/>
              <a:t>Global climate change poses a serious challenge for coastal managers</a:t>
            </a:r>
          </a:p>
          <a:p>
            <a:pPr algn="ctr"/>
            <a:r>
              <a:rPr lang="en-GB" sz="1600" dirty="0" smtClean="0"/>
              <a:t>In practice, </a:t>
            </a:r>
            <a:r>
              <a:rPr lang="en-GB" sz="1600" dirty="0"/>
              <a:t>coastal defences </a:t>
            </a:r>
            <a:r>
              <a:rPr lang="en-GB" sz="1600" dirty="0" smtClean="0"/>
              <a:t>reflect: the social</a:t>
            </a:r>
            <a:r>
              <a:rPr lang="en-GB" sz="1600" dirty="0"/>
              <a:t>, economic, and political climate; local, regional, and national stakeholders; technological advancements; </a:t>
            </a:r>
            <a:r>
              <a:rPr lang="en-GB" sz="1600" dirty="0" smtClean="0"/>
              <a:t>etc.)</a:t>
            </a:r>
          </a:p>
        </p:txBody>
      </p:sp>
      <p:sp>
        <p:nvSpPr>
          <p:cNvPr id="37" name="Rectangle 36"/>
          <p:cNvSpPr/>
          <p:nvPr/>
        </p:nvSpPr>
        <p:spPr>
          <a:xfrm>
            <a:off x="144016" y="1844824"/>
            <a:ext cx="6012160" cy="646331"/>
          </a:xfrm>
          <a:prstGeom prst="rect">
            <a:avLst/>
          </a:prstGeom>
        </p:spPr>
        <p:txBody>
          <a:bodyPr wrap="square">
            <a:spAutoFit/>
          </a:bodyPr>
          <a:lstStyle/>
          <a:p>
            <a:pPr algn="ctr"/>
            <a:r>
              <a:rPr lang="en-GB" b="1" dirty="0">
                <a:solidFill>
                  <a:srgbClr val="01415B"/>
                </a:solidFill>
              </a:rPr>
              <a:t>Coastal </a:t>
            </a:r>
            <a:r>
              <a:rPr lang="en-GB" b="1" dirty="0" smtClean="0">
                <a:solidFill>
                  <a:srgbClr val="01415B"/>
                </a:solidFill>
              </a:rPr>
              <a:t>defence is of critical </a:t>
            </a:r>
            <a:r>
              <a:rPr lang="en-GB" b="1" dirty="0">
                <a:solidFill>
                  <a:srgbClr val="01415B"/>
                </a:solidFill>
              </a:rPr>
              <a:t>concern </a:t>
            </a:r>
            <a:r>
              <a:rPr lang="en-GB" b="1" dirty="0" smtClean="0">
                <a:solidFill>
                  <a:srgbClr val="01415B"/>
                </a:solidFill>
              </a:rPr>
              <a:t>for coastal communities &amp; governments</a:t>
            </a:r>
            <a:endParaRPr lang="en-GB" b="1" i="1" dirty="0">
              <a:solidFill>
                <a:srgbClr val="01415B"/>
              </a:solidFill>
            </a:endParaRPr>
          </a:p>
        </p:txBody>
      </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bwMode="auto">
          <a:xfrm>
            <a:off x="6948264" y="1844824"/>
            <a:ext cx="1998110" cy="1998110"/>
          </a:xfrm>
          <a:prstGeom prst="ellipse">
            <a:avLst/>
          </a:prstGeom>
          <a:noFill/>
          <a:ln>
            <a:noFill/>
          </a:ln>
        </p:spPr>
      </p:pic>
      <p:pic>
        <p:nvPicPr>
          <p:cNvPr id="12" name="Picture 11"/>
          <p:cNvPicPr>
            <a:picLocks noChangeAspect="1"/>
          </p:cNvPicPr>
          <p:nvPr/>
        </p:nvPicPr>
        <p:blipFill>
          <a:blip r:embed="rId6"/>
          <a:stretch>
            <a:fillRect/>
          </a:stretch>
        </p:blipFill>
        <p:spPr>
          <a:xfrm>
            <a:off x="6002164" y="6021288"/>
            <a:ext cx="1018108" cy="74335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2708920"/>
            <a:ext cx="1742948" cy="1724905"/>
          </a:xfrm>
          <a:prstGeom prst="ellipse">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876256" y="3717032"/>
            <a:ext cx="2088232" cy="2088232"/>
          </a:xfrm>
          <a:prstGeom prst="ellipse">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bwMode="auto">
          <a:xfrm>
            <a:off x="5149635" y="1988840"/>
            <a:ext cx="3813283" cy="3813283"/>
          </a:xfrm>
          <a:prstGeom prst="ellipse">
            <a:avLst/>
          </a:prstGeom>
          <a:noFill/>
          <a:ln>
            <a:noFill/>
          </a:ln>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Beach Profile (Gradient)</a:t>
            </a:r>
          </a:p>
        </p:txBody>
      </p:sp>
      <p:sp>
        <p:nvSpPr>
          <p:cNvPr id="12" name="Rectangle 11"/>
          <p:cNvSpPr/>
          <p:nvPr/>
        </p:nvSpPr>
        <p:spPr>
          <a:xfrm>
            <a:off x="179512" y="2564904"/>
            <a:ext cx="5112568" cy="369332"/>
          </a:xfrm>
          <a:prstGeom prst="rect">
            <a:avLst/>
          </a:prstGeom>
        </p:spPr>
        <p:txBody>
          <a:bodyPr wrap="square">
            <a:spAutoFit/>
          </a:bodyPr>
          <a:lstStyle/>
          <a:p>
            <a:pPr algn="ctr"/>
            <a:r>
              <a:rPr lang="en-GB" b="1" dirty="0" smtClean="0">
                <a:solidFill>
                  <a:srgbClr val="01415B"/>
                </a:solidFill>
              </a:rPr>
              <a:t>Professional Measurement Techniques</a:t>
            </a:r>
            <a:endParaRPr lang="en-GB" b="1" i="1" dirty="0">
              <a:solidFill>
                <a:srgbClr val="01415B"/>
              </a:solidFill>
            </a:endParaRPr>
          </a:p>
        </p:txBody>
      </p:sp>
      <p:sp>
        <p:nvSpPr>
          <p:cNvPr id="13" name="Rectangle 7"/>
          <p:cNvSpPr txBox="1">
            <a:spLocks noChangeArrowheads="1"/>
          </p:cNvSpPr>
          <p:nvPr/>
        </p:nvSpPr>
        <p:spPr bwMode="auto">
          <a:xfrm>
            <a:off x="21523" y="3356992"/>
            <a:ext cx="507605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Surveying poles &amp; clinometers</a:t>
            </a:r>
          </a:p>
          <a:p>
            <a:pPr algn="ctr"/>
            <a:r>
              <a:rPr lang="en-GB" sz="1600" dirty="0" smtClean="0"/>
              <a:t>Theodolites and laser-based equipment</a:t>
            </a:r>
          </a:p>
          <a:p>
            <a:pPr algn="ctr"/>
            <a:r>
              <a:rPr lang="en-GB" sz="1600" dirty="0" smtClean="0"/>
              <a:t>LiDAR data</a:t>
            </a:r>
          </a:p>
          <a:p>
            <a:pPr algn="ctr"/>
            <a:r>
              <a:rPr lang="en-GB" sz="1600" dirty="0" smtClean="0"/>
              <a:t>Digital Elevation Models (DEMs) derived from aerial &amp; satellite images</a:t>
            </a:r>
          </a:p>
          <a:p>
            <a:pPr algn="ctr"/>
            <a:endParaRPr lang="en-GB" sz="1600" dirty="0" smtClean="0"/>
          </a:p>
        </p:txBody>
      </p:sp>
      <p:pic>
        <p:nvPicPr>
          <p:cNvPr id="14" name="Picture 13"/>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0918843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6732240" y="4058714"/>
            <a:ext cx="1800200" cy="1800200"/>
          </a:xfrm>
          <a:prstGeom prst="ellipse">
            <a:avLst/>
          </a:prstGeom>
        </p:spPr>
      </p:pic>
      <p:sp>
        <p:nvSpPr>
          <p:cNvPr id="17"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Beach Material Analysis</a:t>
            </a:r>
            <a:endParaRPr lang="en-GB" altLang="en-US" sz="2000" b="1" dirty="0">
              <a:solidFill>
                <a:schemeClr val="bg1"/>
              </a:solidFill>
            </a:endParaRPr>
          </a:p>
        </p:txBody>
      </p:sp>
      <p:sp>
        <p:nvSpPr>
          <p:cNvPr id="18" name="Rectangle 17"/>
          <p:cNvSpPr/>
          <p:nvPr/>
        </p:nvSpPr>
        <p:spPr>
          <a:xfrm>
            <a:off x="0" y="1835532"/>
            <a:ext cx="9144000" cy="369332"/>
          </a:xfrm>
          <a:prstGeom prst="rect">
            <a:avLst/>
          </a:prstGeom>
        </p:spPr>
        <p:txBody>
          <a:bodyPr wrap="square">
            <a:spAutoFit/>
          </a:bodyPr>
          <a:lstStyle/>
          <a:p>
            <a:pPr algn="ctr"/>
            <a:r>
              <a:rPr lang="en-GB" b="1" dirty="0" smtClean="0">
                <a:solidFill>
                  <a:srgbClr val="01415B"/>
                </a:solidFill>
              </a:rPr>
              <a:t>What is Measured?</a:t>
            </a:r>
            <a:endParaRPr lang="en-GB" b="1" i="1" dirty="0">
              <a:solidFill>
                <a:srgbClr val="01415B"/>
              </a:solidFill>
            </a:endParaRPr>
          </a:p>
        </p:txBody>
      </p:sp>
      <p:sp>
        <p:nvSpPr>
          <p:cNvPr id="20" name="Rectangle 7"/>
          <p:cNvSpPr txBox="1">
            <a:spLocks noChangeArrowheads="1"/>
          </p:cNvSpPr>
          <p:nvPr/>
        </p:nvSpPr>
        <p:spPr bwMode="auto">
          <a:xfrm>
            <a:off x="144016" y="2204864"/>
            <a:ext cx="899998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Sand and pebbles that make up the beach material </a:t>
            </a:r>
          </a:p>
          <a:p>
            <a:pPr algn="ctr"/>
            <a:r>
              <a:rPr lang="en-GB" sz="1600" dirty="0"/>
              <a:t>Data on sediments and sediment sorting can be used in conjunction with </a:t>
            </a:r>
            <a:r>
              <a:rPr lang="en-GB" sz="1600" dirty="0" err="1"/>
              <a:t>longshore</a:t>
            </a:r>
            <a:r>
              <a:rPr lang="en-GB" sz="1600" dirty="0"/>
              <a:t> drift to consider material transport along a coastline </a:t>
            </a:r>
            <a:endParaRPr lang="en-GB" sz="1600" dirty="0" smtClean="0"/>
          </a:p>
        </p:txBody>
      </p:sp>
      <p:sp>
        <p:nvSpPr>
          <p:cNvPr id="21" name="Rectangle 20"/>
          <p:cNvSpPr/>
          <p:nvPr/>
        </p:nvSpPr>
        <p:spPr>
          <a:xfrm>
            <a:off x="11779" y="3140968"/>
            <a:ext cx="9144000" cy="1077218"/>
          </a:xfrm>
          <a:prstGeom prst="rect">
            <a:avLst/>
          </a:prstGeom>
        </p:spPr>
        <p:txBody>
          <a:bodyPr wrap="square">
            <a:spAutoFit/>
          </a:bodyPr>
          <a:lstStyle/>
          <a:p>
            <a:pPr algn="ctr"/>
            <a:r>
              <a:rPr lang="en-GB" sz="1600" b="1" dirty="0" smtClean="0">
                <a:solidFill>
                  <a:srgbClr val="B70005"/>
                </a:solidFill>
              </a:rPr>
              <a:t>Insights into local and regional </a:t>
            </a:r>
            <a:r>
              <a:rPr lang="en-GB" sz="1600" b="1" dirty="0">
                <a:solidFill>
                  <a:srgbClr val="B70005"/>
                </a:solidFill>
              </a:rPr>
              <a:t>coastal dynamics, energy, and source </a:t>
            </a:r>
            <a:r>
              <a:rPr lang="en-GB" sz="1600" b="1" dirty="0" smtClean="0">
                <a:solidFill>
                  <a:srgbClr val="B70005"/>
                </a:solidFill>
              </a:rPr>
              <a:t>material</a:t>
            </a:r>
          </a:p>
          <a:p>
            <a:pPr algn="ctr"/>
            <a:endParaRPr lang="en-GB" sz="1600" b="1" dirty="0">
              <a:solidFill>
                <a:srgbClr val="B70005"/>
              </a:solidFill>
            </a:endParaRPr>
          </a:p>
          <a:p>
            <a:pPr algn="ctr"/>
            <a:r>
              <a:rPr lang="en-GB" sz="1600" b="1" dirty="0" smtClean="0">
                <a:solidFill>
                  <a:srgbClr val="B70005"/>
                </a:solidFill>
              </a:rPr>
              <a:t>Impacted by coastal defence structures that alter the natural transport of material</a:t>
            </a:r>
            <a:endParaRPr lang="en-GB" sz="1600" b="1" dirty="0">
              <a:solidFill>
                <a:srgbClr val="B70005"/>
              </a:solidFill>
            </a:endParaRPr>
          </a:p>
          <a:p>
            <a:pPr algn="ctr"/>
            <a:endParaRPr lang="en-GB" sz="1600" b="1" i="1" dirty="0">
              <a:solidFill>
                <a:srgbClr val="B70005"/>
              </a:solidFill>
            </a:endParaRPr>
          </a:p>
        </p:txBody>
      </p:sp>
      <p:sp>
        <p:nvSpPr>
          <p:cNvPr id="22" name="Rectangle 7"/>
          <p:cNvSpPr txBox="1">
            <a:spLocks noChangeArrowheads="1"/>
          </p:cNvSpPr>
          <p:nvPr/>
        </p:nvSpPr>
        <p:spPr bwMode="auto">
          <a:xfrm>
            <a:off x="107504" y="4221088"/>
            <a:ext cx="626469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Collect samples at regular intervals along a beach-wide transect perpendicular to the shoreline</a:t>
            </a:r>
          </a:p>
          <a:p>
            <a:pPr algn="ctr"/>
            <a:r>
              <a:rPr lang="en-GB" sz="1600" dirty="0" smtClean="0"/>
              <a:t>Use </a:t>
            </a:r>
            <a:r>
              <a:rPr lang="en-GB" sz="1600" dirty="0"/>
              <a:t>callipers or a ruler to measure </a:t>
            </a:r>
            <a:r>
              <a:rPr lang="en-GB" sz="1600" dirty="0" smtClean="0"/>
              <a:t>pebble axes</a:t>
            </a:r>
          </a:p>
          <a:p>
            <a:pPr algn="ctr"/>
            <a:r>
              <a:rPr lang="en-GB" sz="1600" dirty="0"/>
              <a:t>Qualitatively assess sand grain size by comparison to a geological grain size chart</a:t>
            </a:r>
          </a:p>
          <a:p>
            <a:pPr algn="ctr"/>
            <a:r>
              <a:rPr lang="en-GB" sz="1600" dirty="0" smtClean="0"/>
              <a:t>Quantitatively assess </a:t>
            </a:r>
            <a:r>
              <a:rPr lang="en-GB" sz="1600" dirty="0"/>
              <a:t>sand grain size using grain sieves </a:t>
            </a:r>
          </a:p>
        </p:txBody>
      </p:sp>
      <p:pic>
        <p:nvPicPr>
          <p:cNvPr id="12" name="Picture 11"/>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531611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Beach Material Analysis</a:t>
            </a:r>
          </a:p>
        </p:txBody>
      </p:sp>
      <p:sp>
        <p:nvSpPr>
          <p:cNvPr id="12" name="Rectangle 11"/>
          <p:cNvSpPr/>
          <p:nvPr/>
        </p:nvSpPr>
        <p:spPr>
          <a:xfrm>
            <a:off x="432049" y="1844824"/>
            <a:ext cx="4788023" cy="369332"/>
          </a:xfrm>
          <a:prstGeom prst="rect">
            <a:avLst/>
          </a:prstGeom>
        </p:spPr>
        <p:txBody>
          <a:bodyPr wrap="square">
            <a:spAutoFit/>
          </a:bodyPr>
          <a:lstStyle/>
          <a:p>
            <a:pPr algn="ctr"/>
            <a:r>
              <a:rPr lang="en-GB" b="1" dirty="0" smtClean="0">
                <a:solidFill>
                  <a:srgbClr val="01415B"/>
                </a:solidFill>
              </a:rPr>
              <a:t>Site Requirements</a:t>
            </a:r>
            <a:endParaRPr lang="en-GB" b="1" i="1" dirty="0">
              <a:solidFill>
                <a:srgbClr val="01415B"/>
              </a:solidFill>
            </a:endParaRPr>
          </a:p>
        </p:txBody>
      </p:sp>
      <p:sp>
        <p:nvSpPr>
          <p:cNvPr id="13" name="Rectangle 12"/>
          <p:cNvSpPr/>
          <p:nvPr/>
        </p:nvSpPr>
        <p:spPr>
          <a:xfrm>
            <a:off x="1" y="2852936"/>
            <a:ext cx="5148064" cy="369332"/>
          </a:xfrm>
          <a:prstGeom prst="rect">
            <a:avLst/>
          </a:prstGeom>
        </p:spPr>
        <p:txBody>
          <a:bodyPr wrap="square">
            <a:spAutoFit/>
          </a:bodyPr>
          <a:lstStyle/>
          <a:p>
            <a:pPr algn="ctr"/>
            <a:r>
              <a:rPr lang="en-GB" b="1" dirty="0" smtClean="0">
                <a:solidFill>
                  <a:srgbClr val="01415B"/>
                </a:solidFill>
              </a:rPr>
              <a:t>Equipment &amp; Costs</a:t>
            </a:r>
            <a:endParaRPr lang="en-GB" b="1" i="1" dirty="0">
              <a:solidFill>
                <a:srgbClr val="01415B"/>
              </a:solidFill>
            </a:endParaRPr>
          </a:p>
        </p:txBody>
      </p:sp>
      <p:sp>
        <p:nvSpPr>
          <p:cNvPr id="14" name="Rectangle 13"/>
          <p:cNvSpPr/>
          <p:nvPr/>
        </p:nvSpPr>
        <p:spPr>
          <a:xfrm>
            <a:off x="0" y="4509120"/>
            <a:ext cx="6084168" cy="369332"/>
          </a:xfrm>
          <a:prstGeom prst="rect">
            <a:avLst/>
          </a:prstGeom>
        </p:spPr>
        <p:txBody>
          <a:bodyPr wrap="square">
            <a:spAutoFit/>
          </a:bodyPr>
          <a:lstStyle/>
          <a:p>
            <a:pPr algn="ctr"/>
            <a:r>
              <a:rPr lang="en-GB" b="1" dirty="0" smtClean="0">
                <a:solidFill>
                  <a:srgbClr val="01415B"/>
                </a:solidFill>
              </a:rPr>
              <a:t>Data Resolution Needs</a:t>
            </a:r>
            <a:endParaRPr lang="en-GB" b="1" i="1" dirty="0">
              <a:solidFill>
                <a:srgbClr val="01415B"/>
              </a:solidFill>
            </a:endParaRPr>
          </a:p>
        </p:txBody>
      </p:sp>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5364088" y="2132856"/>
            <a:ext cx="3384376" cy="3384376"/>
          </a:xfrm>
          <a:prstGeom prst="ellipse">
            <a:avLst/>
          </a:prstGeom>
        </p:spPr>
      </p:pic>
      <p:sp>
        <p:nvSpPr>
          <p:cNvPr id="18" name="Rectangle 7"/>
          <p:cNvSpPr txBox="1">
            <a:spLocks noChangeArrowheads="1"/>
          </p:cNvSpPr>
          <p:nvPr/>
        </p:nvSpPr>
        <p:spPr bwMode="auto">
          <a:xfrm>
            <a:off x="17794" y="2204863"/>
            <a:ext cx="5274285" cy="81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Direct access to </a:t>
            </a:r>
            <a:r>
              <a:rPr lang="en-GB" sz="1600" dirty="0" smtClean="0"/>
              <a:t>a beach (ideally, access to full width of the beach at multiple locations along a coastline)</a:t>
            </a:r>
          </a:p>
        </p:txBody>
      </p:sp>
      <p:sp>
        <p:nvSpPr>
          <p:cNvPr id="19" name="Rectangle 7"/>
          <p:cNvSpPr txBox="1">
            <a:spLocks noChangeArrowheads="1"/>
          </p:cNvSpPr>
          <p:nvPr/>
        </p:nvSpPr>
        <p:spPr bwMode="auto">
          <a:xfrm>
            <a:off x="0" y="3222268"/>
            <a:ext cx="4716016"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Plastic callipers or a ruler (low-cost)</a:t>
            </a:r>
          </a:p>
          <a:p>
            <a:pPr algn="ctr"/>
            <a:r>
              <a:rPr lang="en-GB" sz="1600" dirty="0" smtClean="0"/>
              <a:t>Digital callipers (moderate to high cost)</a:t>
            </a:r>
          </a:p>
          <a:p>
            <a:pPr algn="ctr"/>
            <a:r>
              <a:rPr lang="en-GB" sz="1600" dirty="0" smtClean="0"/>
              <a:t>Sediment sieves </a:t>
            </a:r>
            <a:r>
              <a:rPr lang="en-GB" sz="1600" dirty="0"/>
              <a:t>(moderate to high cost</a:t>
            </a:r>
            <a:r>
              <a:rPr lang="en-GB" sz="1600" dirty="0" smtClean="0"/>
              <a:t>)</a:t>
            </a:r>
          </a:p>
          <a:p>
            <a:pPr algn="ctr"/>
            <a:r>
              <a:rPr lang="en-GB" sz="1600" dirty="0" smtClean="0"/>
              <a:t>Geological grain size chart (low cost)</a:t>
            </a:r>
            <a:endParaRPr lang="en-GB" sz="1600" dirty="0"/>
          </a:p>
          <a:p>
            <a:pPr algn="ctr"/>
            <a:endParaRPr lang="en-GB" sz="1600" dirty="0" smtClean="0"/>
          </a:p>
        </p:txBody>
      </p:sp>
      <p:sp>
        <p:nvSpPr>
          <p:cNvPr id="20" name="Rectangle 7"/>
          <p:cNvSpPr txBox="1">
            <a:spLocks noChangeArrowheads="1"/>
          </p:cNvSpPr>
          <p:nvPr/>
        </p:nvSpPr>
        <p:spPr bwMode="auto">
          <a:xfrm>
            <a:off x="-36512" y="4869160"/>
            <a:ext cx="583264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Take samples from multiple points across transect. Intervals depend on beach width and time available</a:t>
            </a:r>
          </a:p>
          <a:p>
            <a:pPr algn="ctr"/>
            <a:r>
              <a:rPr lang="en-GB" sz="1600" dirty="0" smtClean="0"/>
              <a:t>At each spot along transect, collect a single sediment sample or at least 10 pebbles</a:t>
            </a:r>
          </a:p>
          <a:p>
            <a:pPr algn="ctr"/>
            <a:r>
              <a:rPr lang="en-GB" sz="1600" dirty="0" smtClean="0"/>
              <a:t>For pebbles, calculate average </a:t>
            </a:r>
            <a:r>
              <a:rPr lang="en-GB" sz="1600" dirty="0"/>
              <a:t>(mean or median) </a:t>
            </a:r>
            <a:r>
              <a:rPr lang="en-GB" sz="1600" dirty="0" smtClean="0"/>
              <a:t>size</a:t>
            </a:r>
            <a:endParaRPr lang="en-GB" sz="1600" dirty="0"/>
          </a:p>
          <a:p>
            <a:pPr algn="ctr"/>
            <a:r>
              <a:rPr lang="en-GB" sz="1600" dirty="0"/>
              <a:t>For </a:t>
            </a:r>
            <a:r>
              <a:rPr lang="en-GB" sz="1600" dirty="0" smtClean="0"/>
              <a:t>pebbles, </a:t>
            </a:r>
            <a:r>
              <a:rPr lang="en-GB" sz="1600" dirty="0"/>
              <a:t>c</a:t>
            </a:r>
            <a:r>
              <a:rPr lang="en-GB" sz="1600" dirty="0" smtClean="0"/>
              <a:t>alculate </a:t>
            </a:r>
            <a:r>
              <a:rPr lang="en-GB" sz="1600" dirty="0"/>
              <a:t>data spread (e.g., standard deviation</a:t>
            </a:r>
            <a:r>
              <a:rPr lang="en-GB" sz="1600" dirty="0" smtClean="0"/>
              <a:t>)</a:t>
            </a:r>
            <a:endParaRPr lang="en-GB" sz="1600" dirty="0"/>
          </a:p>
        </p:txBody>
      </p:sp>
      <p:pic>
        <p:nvPicPr>
          <p:cNvPr id="21" name="Picture 20"/>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40240337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6084168" y="1916832"/>
            <a:ext cx="2851794" cy="2851794"/>
          </a:xfrm>
          <a:prstGeom prst="ellipse">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4860032" y="3717032"/>
            <a:ext cx="2311156" cy="2311156"/>
          </a:xfrm>
          <a:prstGeom prst="ellipse">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Beach Material Analysis</a:t>
            </a:r>
          </a:p>
        </p:txBody>
      </p:sp>
      <p:sp>
        <p:nvSpPr>
          <p:cNvPr id="13" name="Rectangle 12"/>
          <p:cNvSpPr/>
          <p:nvPr/>
        </p:nvSpPr>
        <p:spPr>
          <a:xfrm>
            <a:off x="251520" y="2132856"/>
            <a:ext cx="5472608" cy="369332"/>
          </a:xfrm>
          <a:prstGeom prst="rect">
            <a:avLst/>
          </a:prstGeom>
        </p:spPr>
        <p:txBody>
          <a:bodyPr wrap="square">
            <a:spAutoFit/>
          </a:bodyPr>
          <a:lstStyle/>
          <a:p>
            <a:pPr algn="ctr"/>
            <a:r>
              <a:rPr lang="en-GB" b="1" dirty="0" smtClean="0">
                <a:solidFill>
                  <a:srgbClr val="01415B"/>
                </a:solidFill>
              </a:rPr>
              <a:t>Professional Measurement Techniques</a:t>
            </a:r>
            <a:endParaRPr lang="en-GB" b="1" i="1" dirty="0">
              <a:solidFill>
                <a:srgbClr val="01415B"/>
              </a:solidFill>
            </a:endParaRPr>
          </a:p>
        </p:txBody>
      </p:sp>
      <p:sp>
        <p:nvSpPr>
          <p:cNvPr id="15" name="Rectangle 7"/>
          <p:cNvSpPr txBox="1">
            <a:spLocks noChangeArrowheads="1"/>
          </p:cNvSpPr>
          <p:nvPr/>
        </p:nvSpPr>
        <p:spPr bwMode="auto">
          <a:xfrm>
            <a:off x="251520" y="2564904"/>
            <a:ext cx="550810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Manual grain-size analysis (e.g., high-precision calliper measurements)</a:t>
            </a:r>
          </a:p>
          <a:p>
            <a:pPr algn="ctr"/>
            <a:r>
              <a:rPr lang="en-GB" sz="1600" dirty="0" smtClean="0"/>
              <a:t>Laboratory-based testing of collected sand and pebble samples </a:t>
            </a:r>
          </a:p>
        </p:txBody>
      </p:sp>
      <p:sp>
        <p:nvSpPr>
          <p:cNvPr id="16" name="Rectangle 15"/>
          <p:cNvSpPr/>
          <p:nvPr/>
        </p:nvSpPr>
        <p:spPr>
          <a:xfrm>
            <a:off x="539552" y="4170566"/>
            <a:ext cx="4104456" cy="338554"/>
          </a:xfrm>
          <a:prstGeom prst="rect">
            <a:avLst/>
          </a:prstGeom>
        </p:spPr>
        <p:txBody>
          <a:bodyPr wrap="square">
            <a:spAutoFit/>
          </a:bodyPr>
          <a:lstStyle/>
          <a:p>
            <a:pPr algn="ctr"/>
            <a:r>
              <a:rPr lang="en-GB" sz="1600" b="1" dirty="0" smtClean="0">
                <a:solidFill>
                  <a:srgbClr val="B70005"/>
                </a:solidFill>
              </a:rPr>
              <a:t>Laboratory testing methods include:</a:t>
            </a:r>
          </a:p>
        </p:txBody>
      </p:sp>
      <p:sp>
        <p:nvSpPr>
          <p:cNvPr id="17" name="Rectangle 7"/>
          <p:cNvSpPr txBox="1">
            <a:spLocks noChangeArrowheads="1"/>
          </p:cNvSpPr>
          <p:nvPr/>
        </p:nvSpPr>
        <p:spPr bwMode="auto">
          <a:xfrm>
            <a:off x="251520" y="4653136"/>
            <a:ext cx="45720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Scanning electron microscopy (SEM; see images) </a:t>
            </a:r>
            <a:r>
              <a:rPr lang="en-GB" sz="1600" dirty="0"/>
              <a:t>for compositional and morphological analysis of </a:t>
            </a:r>
            <a:r>
              <a:rPr lang="en-GB" sz="1600" dirty="0" smtClean="0"/>
              <a:t>beach material</a:t>
            </a:r>
          </a:p>
          <a:p>
            <a:pPr algn="ctr"/>
            <a:r>
              <a:rPr lang="en-GB" sz="1600" dirty="0"/>
              <a:t>L</a:t>
            </a:r>
            <a:r>
              <a:rPr lang="en-GB" sz="1600" dirty="0" smtClean="0"/>
              <a:t>aser granulometry for grain size analysis</a:t>
            </a:r>
            <a:endParaRPr lang="en-GB" sz="1600" dirty="0"/>
          </a:p>
        </p:txBody>
      </p:sp>
      <p:pic>
        <p:nvPicPr>
          <p:cNvPr id="14" name="Picture 13"/>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7681230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4"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Longshore Drift</a:t>
            </a:r>
            <a:endParaRPr lang="en-GB" altLang="en-US" sz="2000" b="1" dirty="0">
              <a:solidFill>
                <a:schemeClr val="bg1"/>
              </a:solidFill>
            </a:endParaRPr>
          </a:p>
        </p:txBody>
      </p:sp>
      <p:sp>
        <p:nvSpPr>
          <p:cNvPr id="15" name="Rectangle 14"/>
          <p:cNvSpPr/>
          <p:nvPr/>
        </p:nvSpPr>
        <p:spPr>
          <a:xfrm>
            <a:off x="0" y="1975620"/>
            <a:ext cx="9144000" cy="369332"/>
          </a:xfrm>
          <a:prstGeom prst="rect">
            <a:avLst/>
          </a:prstGeom>
        </p:spPr>
        <p:txBody>
          <a:bodyPr wrap="square">
            <a:spAutoFit/>
          </a:bodyPr>
          <a:lstStyle/>
          <a:p>
            <a:pPr algn="ctr"/>
            <a:r>
              <a:rPr lang="en-GB" b="1" dirty="0" smtClean="0">
                <a:solidFill>
                  <a:srgbClr val="01415B"/>
                </a:solidFill>
              </a:rPr>
              <a:t>What is Measured?</a:t>
            </a:r>
            <a:endParaRPr lang="en-GB" b="1" i="1" dirty="0">
              <a:solidFill>
                <a:srgbClr val="01415B"/>
              </a:solidFill>
            </a:endParaRPr>
          </a:p>
        </p:txBody>
      </p:sp>
      <p:sp>
        <p:nvSpPr>
          <p:cNvPr id="16" name="Rectangle 7"/>
          <p:cNvSpPr txBox="1">
            <a:spLocks noChangeArrowheads="1"/>
          </p:cNvSpPr>
          <p:nvPr/>
        </p:nvSpPr>
        <p:spPr bwMode="auto">
          <a:xfrm>
            <a:off x="0" y="2407668"/>
            <a:ext cx="91440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T</a:t>
            </a:r>
            <a:r>
              <a:rPr lang="en-GB" sz="1600" dirty="0" smtClean="0"/>
              <a:t>he </a:t>
            </a:r>
            <a:r>
              <a:rPr lang="en-GB" sz="1600" dirty="0"/>
              <a:t>movement of material along </a:t>
            </a:r>
            <a:r>
              <a:rPr lang="en-GB" sz="1600"/>
              <a:t>a </a:t>
            </a:r>
            <a:r>
              <a:rPr lang="en-GB" sz="1600" smtClean="0"/>
              <a:t>coastline</a:t>
            </a:r>
            <a:endParaRPr lang="en-GB" sz="1600" dirty="0" smtClean="0"/>
          </a:p>
        </p:txBody>
      </p:sp>
      <p:sp>
        <p:nvSpPr>
          <p:cNvPr id="17" name="Rectangle 16"/>
          <p:cNvSpPr/>
          <p:nvPr/>
        </p:nvSpPr>
        <p:spPr>
          <a:xfrm>
            <a:off x="0" y="2910602"/>
            <a:ext cx="9144000" cy="338554"/>
          </a:xfrm>
          <a:prstGeom prst="rect">
            <a:avLst/>
          </a:prstGeom>
        </p:spPr>
        <p:txBody>
          <a:bodyPr wrap="square">
            <a:spAutoFit/>
          </a:bodyPr>
          <a:lstStyle/>
          <a:p>
            <a:pPr algn="ctr"/>
            <a:r>
              <a:rPr lang="en-GB" sz="1600" b="1">
                <a:solidFill>
                  <a:srgbClr val="B70005"/>
                </a:solidFill>
              </a:rPr>
              <a:t>Impacted by coastline morphology, coastal defences, seasons, and weather conditions </a:t>
            </a:r>
            <a:endParaRPr lang="en-GB" sz="1600" b="1" dirty="0">
              <a:solidFill>
                <a:srgbClr val="B70005"/>
              </a:solidFill>
            </a:endParaRPr>
          </a:p>
        </p:txBody>
      </p:sp>
      <p:sp>
        <p:nvSpPr>
          <p:cNvPr id="20" name="Rectangle 7"/>
          <p:cNvSpPr txBox="1">
            <a:spLocks noChangeArrowheads="1"/>
          </p:cNvSpPr>
          <p:nvPr/>
        </p:nvSpPr>
        <p:spPr bwMode="auto">
          <a:xfrm>
            <a:off x="8348" y="3572505"/>
            <a:ext cx="9144000" cy="142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Select </a:t>
            </a:r>
            <a:r>
              <a:rPr lang="en-GB" sz="1600" dirty="0"/>
              <a:t>a distance along which to measure (e.g., 10 </a:t>
            </a:r>
            <a:r>
              <a:rPr lang="en-GB" sz="1600" dirty="0" smtClean="0"/>
              <a:t>m)</a:t>
            </a:r>
          </a:p>
          <a:p>
            <a:pPr algn="ctr"/>
            <a:r>
              <a:rPr lang="en-GB" sz="1600" dirty="0" smtClean="0"/>
              <a:t>Place a </a:t>
            </a:r>
            <a:r>
              <a:rPr lang="en-GB" sz="1600" dirty="0"/>
              <a:t>floating object </a:t>
            </a:r>
            <a:r>
              <a:rPr lang="en-GB" sz="1600" dirty="0" smtClean="0"/>
              <a:t>in </a:t>
            </a:r>
            <a:r>
              <a:rPr lang="en-GB" sz="1600" dirty="0"/>
              <a:t>the water at the start </a:t>
            </a:r>
            <a:r>
              <a:rPr lang="en-GB" sz="1600" dirty="0" smtClean="0"/>
              <a:t>point</a:t>
            </a:r>
          </a:p>
          <a:p>
            <a:pPr algn="ctr"/>
            <a:r>
              <a:rPr lang="en-GB" sz="1600" dirty="0" smtClean="0"/>
              <a:t>Use a </a:t>
            </a:r>
            <a:r>
              <a:rPr lang="en-GB" sz="1600" dirty="0"/>
              <a:t>stopwatch </a:t>
            </a:r>
            <a:r>
              <a:rPr lang="en-GB" sz="1600" dirty="0" smtClean="0"/>
              <a:t>to </a:t>
            </a:r>
            <a:r>
              <a:rPr lang="en-GB" sz="1600" dirty="0"/>
              <a:t>time how long it takes the object to travel the designated </a:t>
            </a:r>
            <a:r>
              <a:rPr lang="en-GB" sz="1600" dirty="0" smtClean="0"/>
              <a:t>distance</a:t>
            </a:r>
          </a:p>
          <a:p>
            <a:pPr algn="ctr"/>
            <a:r>
              <a:rPr lang="en-GB" sz="1600" dirty="0" smtClean="0"/>
              <a:t> </a:t>
            </a:r>
            <a:r>
              <a:rPr lang="en-GB" sz="1600" dirty="0"/>
              <a:t>Alternatively, </a:t>
            </a:r>
            <a:r>
              <a:rPr lang="en-GB" sz="1600" dirty="0" smtClean="0"/>
              <a:t>set a </a:t>
            </a:r>
            <a:r>
              <a:rPr lang="en-GB" sz="1600" dirty="0"/>
              <a:t>time (e.g., 2 minutes) and </a:t>
            </a:r>
            <a:r>
              <a:rPr lang="en-GB" sz="1600" dirty="0" smtClean="0"/>
              <a:t>measure distance </a:t>
            </a:r>
            <a:r>
              <a:rPr lang="en-GB" sz="1600" dirty="0"/>
              <a:t>travelled within that </a:t>
            </a:r>
            <a:r>
              <a:rPr lang="en-GB" sz="1600" dirty="0" smtClean="0"/>
              <a:t>time</a:t>
            </a:r>
            <a:endParaRPr lang="en-GB" sz="1600" dirty="0"/>
          </a:p>
        </p:txBody>
      </p:sp>
      <p:sp>
        <p:nvSpPr>
          <p:cNvPr id="21" name="Rectangle 20"/>
          <p:cNvSpPr/>
          <p:nvPr/>
        </p:nvSpPr>
        <p:spPr>
          <a:xfrm>
            <a:off x="1" y="5206688"/>
            <a:ext cx="6516216" cy="369332"/>
          </a:xfrm>
          <a:prstGeom prst="rect">
            <a:avLst/>
          </a:prstGeom>
        </p:spPr>
        <p:txBody>
          <a:bodyPr wrap="square">
            <a:spAutoFit/>
          </a:bodyPr>
          <a:lstStyle/>
          <a:p>
            <a:pPr algn="ctr"/>
            <a:r>
              <a:rPr lang="en-GB" b="1" dirty="0" smtClean="0">
                <a:solidFill>
                  <a:srgbClr val="01415B"/>
                </a:solidFill>
              </a:rPr>
              <a:t>Site Requirements</a:t>
            </a:r>
            <a:endParaRPr lang="en-GB" b="1" i="1" dirty="0">
              <a:solidFill>
                <a:srgbClr val="01415B"/>
              </a:solidFill>
            </a:endParaRPr>
          </a:p>
        </p:txBody>
      </p:sp>
      <p:sp>
        <p:nvSpPr>
          <p:cNvPr id="22" name="Rectangle 7"/>
          <p:cNvSpPr txBox="1">
            <a:spLocks noChangeArrowheads="1"/>
          </p:cNvSpPr>
          <p:nvPr/>
        </p:nvSpPr>
        <p:spPr bwMode="auto">
          <a:xfrm>
            <a:off x="368907" y="5642745"/>
            <a:ext cx="5274285" cy="81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Direct access to </a:t>
            </a:r>
            <a:r>
              <a:rPr lang="en-GB" sz="1600" dirty="0" smtClean="0"/>
              <a:t>a beach (ideally, at multiple locations along a coastline hosting different coastal defence structures)</a:t>
            </a:r>
          </a:p>
        </p:txBody>
      </p:sp>
      <p:pic>
        <p:nvPicPr>
          <p:cNvPr id="13" name="Picture 12"/>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3801550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Longshore Drift</a:t>
            </a:r>
          </a:p>
        </p:txBody>
      </p:sp>
      <p:sp>
        <p:nvSpPr>
          <p:cNvPr id="13" name="Rectangle 12"/>
          <p:cNvSpPr/>
          <p:nvPr/>
        </p:nvSpPr>
        <p:spPr>
          <a:xfrm>
            <a:off x="0" y="1916832"/>
            <a:ext cx="9126204" cy="369332"/>
          </a:xfrm>
          <a:prstGeom prst="rect">
            <a:avLst/>
          </a:prstGeom>
        </p:spPr>
        <p:txBody>
          <a:bodyPr wrap="square">
            <a:spAutoFit/>
          </a:bodyPr>
          <a:lstStyle/>
          <a:p>
            <a:pPr algn="ctr"/>
            <a:r>
              <a:rPr lang="en-GB" b="1" dirty="0" smtClean="0">
                <a:solidFill>
                  <a:srgbClr val="01415B"/>
                </a:solidFill>
              </a:rPr>
              <a:t>Equipment &amp; Costs</a:t>
            </a:r>
            <a:endParaRPr lang="en-GB" b="1" i="1" dirty="0">
              <a:solidFill>
                <a:srgbClr val="01415B"/>
              </a:solidFill>
            </a:endParaRPr>
          </a:p>
        </p:txBody>
      </p:sp>
      <p:sp>
        <p:nvSpPr>
          <p:cNvPr id="14" name="Rectangle 13"/>
          <p:cNvSpPr/>
          <p:nvPr/>
        </p:nvSpPr>
        <p:spPr>
          <a:xfrm>
            <a:off x="27245" y="3573016"/>
            <a:ext cx="9144000" cy="369332"/>
          </a:xfrm>
          <a:prstGeom prst="rect">
            <a:avLst/>
          </a:prstGeom>
        </p:spPr>
        <p:txBody>
          <a:bodyPr wrap="square">
            <a:spAutoFit/>
          </a:bodyPr>
          <a:lstStyle/>
          <a:p>
            <a:pPr algn="ctr"/>
            <a:r>
              <a:rPr lang="en-GB" b="1" dirty="0" smtClean="0">
                <a:solidFill>
                  <a:srgbClr val="01415B"/>
                </a:solidFill>
              </a:rPr>
              <a:t>Data Resolution Needs</a:t>
            </a:r>
            <a:endParaRPr lang="en-GB" b="1" i="1" dirty="0">
              <a:solidFill>
                <a:srgbClr val="01415B"/>
              </a:solidFill>
            </a:endParaRPr>
          </a:p>
        </p:txBody>
      </p:sp>
      <p:sp>
        <p:nvSpPr>
          <p:cNvPr id="17" name="Rectangle 7"/>
          <p:cNvSpPr txBox="1">
            <a:spLocks noChangeArrowheads="1"/>
          </p:cNvSpPr>
          <p:nvPr/>
        </p:nvSpPr>
        <p:spPr bwMode="auto">
          <a:xfrm>
            <a:off x="0" y="3942348"/>
            <a:ext cx="9126204" cy="121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Ideally, data should be collected for multiple contrasting beach sites along a stretch of coastline, </a:t>
            </a:r>
          </a:p>
          <a:p>
            <a:pPr algn="ctr"/>
            <a:r>
              <a:rPr lang="en-GB" sz="1600" dirty="0" smtClean="0"/>
              <a:t>At each location, measure longshore drift at least 3–5 times</a:t>
            </a:r>
            <a:endParaRPr lang="en-GB" sz="1600" dirty="0"/>
          </a:p>
          <a:p>
            <a:pPr algn="ctr"/>
            <a:r>
              <a:rPr lang="en-GB" sz="1600" dirty="0"/>
              <a:t>C</a:t>
            </a:r>
            <a:r>
              <a:rPr lang="en-GB" sz="1600" dirty="0" smtClean="0"/>
              <a:t>alculate an average </a:t>
            </a:r>
            <a:r>
              <a:rPr lang="en-GB" sz="1600" dirty="0"/>
              <a:t>(mean or median) </a:t>
            </a:r>
            <a:r>
              <a:rPr lang="en-GB" sz="1600" dirty="0" smtClean="0"/>
              <a:t>value</a:t>
            </a:r>
            <a:endParaRPr lang="en-GB" sz="1600" dirty="0"/>
          </a:p>
          <a:p>
            <a:pPr algn="ctr"/>
            <a:r>
              <a:rPr lang="en-GB" sz="1600" dirty="0"/>
              <a:t>C</a:t>
            </a:r>
            <a:r>
              <a:rPr lang="en-GB" sz="1600" dirty="0" smtClean="0"/>
              <a:t>alculate </a:t>
            </a:r>
            <a:r>
              <a:rPr lang="en-GB" sz="1600" dirty="0"/>
              <a:t>data spread (e.g., standard deviation)</a:t>
            </a:r>
          </a:p>
        </p:txBody>
      </p:sp>
      <p:sp>
        <p:nvSpPr>
          <p:cNvPr id="18" name="Rectangle 7"/>
          <p:cNvSpPr txBox="1">
            <a:spLocks noChangeArrowheads="1"/>
          </p:cNvSpPr>
          <p:nvPr/>
        </p:nvSpPr>
        <p:spPr bwMode="auto">
          <a:xfrm>
            <a:off x="15133" y="2276872"/>
            <a:ext cx="912886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Tape measure (low cost)</a:t>
            </a:r>
          </a:p>
          <a:p>
            <a:pPr algn="ctr"/>
            <a:r>
              <a:rPr lang="en-GB" sz="1600" dirty="0" smtClean="0"/>
              <a:t>Stopwatch (low cost)</a:t>
            </a:r>
          </a:p>
          <a:p>
            <a:pPr algn="ctr"/>
            <a:r>
              <a:rPr lang="en-GB" sz="1600" dirty="0"/>
              <a:t>F</a:t>
            </a:r>
            <a:r>
              <a:rPr lang="en-GB" sz="1600" dirty="0" smtClean="0"/>
              <a:t>loating object that is </a:t>
            </a:r>
            <a:r>
              <a:rPr lang="en-GB" sz="1600" dirty="0"/>
              <a:t>easy to see (e.g., a bright colour</a:t>
            </a:r>
            <a:r>
              <a:rPr lang="en-GB" sz="1600" dirty="0" smtClean="0"/>
              <a:t>) and biodegradable </a:t>
            </a:r>
            <a:r>
              <a:rPr lang="en-GB" sz="1600" dirty="0"/>
              <a:t>(e.g., an orange</a:t>
            </a:r>
            <a:r>
              <a:rPr lang="en-GB" sz="1600" dirty="0" smtClean="0"/>
              <a:t>) in case of loss (low cost)</a:t>
            </a:r>
            <a:endParaRPr lang="en-GB" sz="1600" dirty="0"/>
          </a:p>
        </p:txBody>
      </p:sp>
      <p:sp>
        <p:nvSpPr>
          <p:cNvPr id="20" name="Rectangle 19"/>
          <p:cNvSpPr/>
          <p:nvPr/>
        </p:nvSpPr>
        <p:spPr>
          <a:xfrm>
            <a:off x="395536" y="5229200"/>
            <a:ext cx="5076056" cy="369332"/>
          </a:xfrm>
          <a:prstGeom prst="rect">
            <a:avLst/>
          </a:prstGeom>
        </p:spPr>
        <p:txBody>
          <a:bodyPr wrap="square">
            <a:spAutoFit/>
          </a:bodyPr>
          <a:lstStyle/>
          <a:p>
            <a:pPr algn="ctr"/>
            <a:r>
              <a:rPr lang="en-GB" b="1" dirty="0" smtClean="0">
                <a:solidFill>
                  <a:srgbClr val="01415B"/>
                </a:solidFill>
              </a:rPr>
              <a:t>Professional Measurement Techniques</a:t>
            </a:r>
            <a:endParaRPr lang="en-GB" b="1" i="1" dirty="0">
              <a:solidFill>
                <a:srgbClr val="01415B"/>
              </a:solidFill>
            </a:endParaRPr>
          </a:p>
        </p:txBody>
      </p:sp>
      <p:sp>
        <p:nvSpPr>
          <p:cNvPr id="21" name="Rectangle 7"/>
          <p:cNvSpPr txBox="1">
            <a:spLocks noChangeArrowheads="1"/>
          </p:cNvSpPr>
          <p:nvPr/>
        </p:nvSpPr>
        <p:spPr bwMode="auto">
          <a:xfrm>
            <a:off x="0" y="5614310"/>
            <a:ext cx="5930319" cy="121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The </a:t>
            </a:r>
            <a:r>
              <a:rPr lang="en-GB" sz="1600" dirty="0"/>
              <a:t>simple technique outlined </a:t>
            </a:r>
            <a:r>
              <a:rPr lang="en-GB" sz="1600" dirty="0" smtClean="0"/>
              <a:t>above</a:t>
            </a:r>
          </a:p>
          <a:p>
            <a:pPr algn="ctr"/>
            <a:r>
              <a:rPr lang="en-GB" sz="1600" dirty="0"/>
              <a:t>M</a:t>
            </a:r>
            <a:r>
              <a:rPr lang="en-GB" sz="1600" dirty="0" smtClean="0"/>
              <a:t>ore accurate, </a:t>
            </a:r>
            <a:r>
              <a:rPr lang="en-GB" sz="1600" dirty="0"/>
              <a:t>high-tech approaches </a:t>
            </a:r>
            <a:r>
              <a:rPr lang="en-GB" sz="1600" dirty="0" smtClean="0"/>
              <a:t>include current </a:t>
            </a:r>
            <a:r>
              <a:rPr lang="en-GB" sz="1600" dirty="0"/>
              <a:t>meters, streamer traps, </a:t>
            </a:r>
            <a:r>
              <a:rPr lang="en-GB" sz="1600" dirty="0" smtClean="0"/>
              <a:t>and Fourier </a:t>
            </a:r>
            <a:r>
              <a:rPr lang="en-GB" sz="1600" dirty="0"/>
              <a:t>transform analysis of pixels in video </a:t>
            </a:r>
            <a:r>
              <a:rPr lang="en-GB" sz="1600" dirty="0" smtClean="0"/>
              <a:t>imagery</a:t>
            </a:r>
            <a:endParaRPr lang="en-GB" sz="1600" dirty="0"/>
          </a:p>
        </p:txBody>
      </p:sp>
      <p:pic>
        <p:nvPicPr>
          <p:cNvPr id="12" name="Picture 11"/>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4279072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sp>
        <p:nvSpPr>
          <p:cNvPr id="26"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lnSpc>
                <a:spcPct val="150000"/>
              </a:lnSpc>
            </a:pPr>
            <a:r>
              <a:rPr lang="en-GB" altLang="en-US" sz="2500" dirty="0" smtClean="0">
                <a:solidFill>
                  <a:schemeClr val="bg1"/>
                </a:solidFill>
              </a:rPr>
              <a:t>Comparative Study of River Regimes </a:t>
            </a:r>
            <a:r>
              <a:rPr lang="en-GB" altLang="en-US" sz="2000" dirty="0" smtClean="0">
                <a:solidFill>
                  <a:schemeClr val="bg1"/>
                </a:solidFill>
              </a:rPr>
              <a:t>Data Collection Technique</a:t>
            </a:r>
            <a:endParaRPr lang="en-GB" altLang="en-US" sz="2000" b="1"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smtClean="0">
                <a:solidFill>
                  <a:schemeClr val="bg1"/>
                </a:solidFill>
              </a:rPr>
              <a:t>Sediment Traps</a:t>
            </a:r>
            <a:endParaRPr lang="en-GB" altLang="en-US" sz="2000" b="1" dirty="0">
              <a:solidFill>
                <a:schemeClr val="bg1"/>
              </a:solidFill>
            </a:endParaRPr>
          </a:p>
        </p:txBody>
      </p:sp>
      <p:sp>
        <p:nvSpPr>
          <p:cNvPr id="14" name="Rectangle 13"/>
          <p:cNvSpPr/>
          <p:nvPr/>
        </p:nvSpPr>
        <p:spPr>
          <a:xfrm>
            <a:off x="683568" y="1916832"/>
            <a:ext cx="4140968" cy="369332"/>
          </a:xfrm>
          <a:prstGeom prst="rect">
            <a:avLst/>
          </a:prstGeom>
        </p:spPr>
        <p:txBody>
          <a:bodyPr wrap="square">
            <a:spAutoFit/>
          </a:bodyPr>
          <a:lstStyle/>
          <a:p>
            <a:pPr algn="ctr"/>
            <a:r>
              <a:rPr lang="en-GB" b="1" dirty="0" smtClean="0">
                <a:solidFill>
                  <a:srgbClr val="01415B"/>
                </a:solidFill>
              </a:rPr>
              <a:t>What is Measured?</a:t>
            </a:r>
            <a:endParaRPr lang="en-GB" b="1" i="1" dirty="0">
              <a:solidFill>
                <a:srgbClr val="01415B"/>
              </a:solidFill>
            </a:endParaRPr>
          </a:p>
        </p:txBody>
      </p:sp>
      <p:sp>
        <p:nvSpPr>
          <p:cNvPr id="16" name="Rectangle 7"/>
          <p:cNvSpPr txBox="1">
            <a:spLocks noChangeArrowheads="1"/>
          </p:cNvSpPr>
          <p:nvPr/>
        </p:nvSpPr>
        <p:spPr bwMode="auto">
          <a:xfrm>
            <a:off x="0" y="2492896"/>
            <a:ext cx="5148064" cy="56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Natural sediment movement </a:t>
            </a:r>
            <a:r>
              <a:rPr lang="en-GB" sz="1600" dirty="0" smtClean="0"/>
              <a:t>that is interrupted </a:t>
            </a:r>
            <a:r>
              <a:rPr lang="en-GB" sz="1600" dirty="0"/>
              <a:t>by human structures; for example, sand </a:t>
            </a:r>
            <a:r>
              <a:rPr lang="en-GB" sz="1600" dirty="0" smtClean="0"/>
              <a:t>accumulation </a:t>
            </a:r>
            <a:r>
              <a:rPr lang="en-GB" sz="1600" dirty="0"/>
              <a:t>against one side of </a:t>
            </a:r>
            <a:r>
              <a:rPr lang="en-GB" sz="1600" dirty="0" err="1" smtClean="0"/>
              <a:t>groynes</a:t>
            </a:r>
            <a:r>
              <a:rPr lang="en-GB" sz="1600" dirty="0" smtClean="0"/>
              <a:t> or other coastal defence features</a:t>
            </a:r>
          </a:p>
        </p:txBody>
      </p:sp>
      <p:sp>
        <p:nvSpPr>
          <p:cNvPr id="21" name="Rectangle 20"/>
          <p:cNvSpPr/>
          <p:nvPr/>
        </p:nvSpPr>
        <p:spPr>
          <a:xfrm>
            <a:off x="0" y="3789040"/>
            <a:ext cx="5479008" cy="584776"/>
          </a:xfrm>
          <a:prstGeom prst="rect">
            <a:avLst/>
          </a:prstGeom>
        </p:spPr>
        <p:txBody>
          <a:bodyPr wrap="square">
            <a:spAutoFit/>
          </a:bodyPr>
          <a:lstStyle/>
          <a:p>
            <a:pPr algn="ctr"/>
            <a:r>
              <a:rPr lang="en-GB" sz="1600" b="1" dirty="0" smtClean="0">
                <a:solidFill>
                  <a:srgbClr val="B70005"/>
                </a:solidFill>
              </a:rPr>
              <a:t>Human engineering can significantly alter sediment budgets along a coastline</a:t>
            </a:r>
          </a:p>
        </p:txBody>
      </p:sp>
      <p:sp>
        <p:nvSpPr>
          <p:cNvPr id="22" name="Rectangle 7"/>
          <p:cNvSpPr txBox="1">
            <a:spLocks noChangeArrowheads="1"/>
          </p:cNvSpPr>
          <p:nvPr/>
        </p:nvSpPr>
        <p:spPr bwMode="auto">
          <a:xfrm>
            <a:off x="16933" y="4797152"/>
            <a:ext cx="534748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M</a:t>
            </a:r>
            <a:r>
              <a:rPr lang="en-GB" sz="1600" dirty="0" smtClean="0"/>
              <a:t>easure </a:t>
            </a:r>
            <a:r>
              <a:rPr lang="en-GB" sz="1600" dirty="0"/>
              <a:t>the </a:t>
            </a:r>
            <a:r>
              <a:rPr lang="en-GB" sz="1600" dirty="0" smtClean="0"/>
              <a:t>difference in sediment levels on either side of a man-made feature </a:t>
            </a:r>
          </a:p>
          <a:p>
            <a:pPr algn="ctr"/>
            <a:r>
              <a:rPr lang="en-GB" sz="1600" dirty="0" smtClean="0"/>
              <a:t>For example, for </a:t>
            </a:r>
            <a:r>
              <a:rPr lang="en-GB" sz="1600" dirty="0" err="1" smtClean="0"/>
              <a:t>groynes</a:t>
            </a:r>
            <a:r>
              <a:rPr lang="en-GB" sz="1600" dirty="0" smtClean="0"/>
              <a:t>, measure (1) the distance </a:t>
            </a:r>
            <a:r>
              <a:rPr lang="en-GB" sz="1600" dirty="0"/>
              <a:t>between the top of the </a:t>
            </a:r>
            <a:r>
              <a:rPr lang="en-GB" sz="1600" dirty="0" err="1"/>
              <a:t>groyne</a:t>
            </a:r>
            <a:r>
              <a:rPr lang="en-GB" sz="1600" dirty="0"/>
              <a:t> and the top of sand on either </a:t>
            </a:r>
            <a:r>
              <a:rPr lang="en-GB" sz="1600" dirty="0" smtClean="0"/>
              <a:t>side, and (2) the offset in beach width on either side.</a:t>
            </a:r>
            <a:endParaRPr lang="en-GB" sz="16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137792"/>
            <a:ext cx="3379440" cy="3379440"/>
          </a:xfrm>
          <a:prstGeom prst="ellipse">
            <a:avLst/>
          </a:prstGeom>
        </p:spPr>
      </p:pic>
      <p:pic>
        <p:nvPicPr>
          <p:cNvPr id="15" name="Picture 14"/>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9464713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Data Collection Technique</a:t>
            </a:r>
          </a:p>
          <a:p>
            <a:pPr algn="ctr">
              <a:lnSpc>
                <a:spcPct val="150000"/>
              </a:lnSpc>
            </a:pPr>
            <a:r>
              <a:rPr lang="en-GB" altLang="en-US" sz="2000" b="1" dirty="0">
                <a:solidFill>
                  <a:schemeClr val="bg1"/>
                </a:solidFill>
              </a:rPr>
              <a:t>Sediment Traps</a:t>
            </a:r>
          </a:p>
        </p:txBody>
      </p:sp>
      <p:sp>
        <p:nvSpPr>
          <p:cNvPr id="13" name="Rectangle 12"/>
          <p:cNvSpPr/>
          <p:nvPr/>
        </p:nvSpPr>
        <p:spPr>
          <a:xfrm>
            <a:off x="1" y="1916832"/>
            <a:ext cx="9144000" cy="369332"/>
          </a:xfrm>
          <a:prstGeom prst="rect">
            <a:avLst/>
          </a:prstGeom>
        </p:spPr>
        <p:txBody>
          <a:bodyPr wrap="square">
            <a:spAutoFit/>
          </a:bodyPr>
          <a:lstStyle/>
          <a:p>
            <a:pPr algn="ctr"/>
            <a:r>
              <a:rPr lang="en-GB" b="1" dirty="0" smtClean="0">
                <a:solidFill>
                  <a:srgbClr val="01415B"/>
                </a:solidFill>
              </a:rPr>
              <a:t>Site Requirements</a:t>
            </a:r>
            <a:endParaRPr lang="en-GB" b="1" i="1" dirty="0">
              <a:solidFill>
                <a:srgbClr val="01415B"/>
              </a:solidFill>
            </a:endParaRPr>
          </a:p>
        </p:txBody>
      </p:sp>
      <p:sp>
        <p:nvSpPr>
          <p:cNvPr id="14" name="Rectangle 13"/>
          <p:cNvSpPr/>
          <p:nvPr/>
        </p:nvSpPr>
        <p:spPr>
          <a:xfrm>
            <a:off x="0" y="3059668"/>
            <a:ext cx="9144000" cy="369332"/>
          </a:xfrm>
          <a:prstGeom prst="rect">
            <a:avLst/>
          </a:prstGeom>
        </p:spPr>
        <p:txBody>
          <a:bodyPr wrap="square">
            <a:spAutoFit/>
          </a:bodyPr>
          <a:lstStyle/>
          <a:p>
            <a:pPr algn="ctr"/>
            <a:r>
              <a:rPr lang="en-GB" b="1" dirty="0" smtClean="0">
                <a:solidFill>
                  <a:srgbClr val="01415B"/>
                </a:solidFill>
              </a:rPr>
              <a:t>Equipment &amp; Costs</a:t>
            </a:r>
            <a:endParaRPr lang="en-GB" b="1" i="1" dirty="0">
              <a:solidFill>
                <a:srgbClr val="01415B"/>
              </a:solidFill>
            </a:endParaRPr>
          </a:p>
        </p:txBody>
      </p:sp>
      <p:sp>
        <p:nvSpPr>
          <p:cNvPr id="15" name="Rectangle 14"/>
          <p:cNvSpPr/>
          <p:nvPr/>
        </p:nvSpPr>
        <p:spPr>
          <a:xfrm>
            <a:off x="0" y="4005064"/>
            <a:ext cx="9144000" cy="369332"/>
          </a:xfrm>
          <a:prstGeom prst="rect">
            <a:avLst/>
          </a:prstGeom>
        </p:spPr>
        <p:txBody>
          <a:bodyPr wrap="square">
            <a:spAutoFit/>
          </a:bodyPr>
          <a:lstStyle/>
          <a:p>
            <a:pPr algn="ctr"/>
            <a:r>
              <a:rPr lang="en-GB" b="1" dirty="0" smtClean="0">
                <a:solidFill>
                  <a:srgbClr val="01415B"/>
                </a:solidFill>
              </a:rPr>
              <a:t>Data Resolution Needs</a:t>
            </a:r>
            <a:endParaRPr lang="en-GB" b="1" i="1" dirty="0">
              <a:solidFill>
                <a:srgbClr val="01415B"/>
              </a:solidFill>
            </a:endParaRPr>
          </a:p>
        </p:txBody>
      </p:sp>
      <p:sp>
        <p:nvSpPr>
          <p:cNvPr id="16" name="Rectangle 7"/>
          <p:cNvSpPr txBox="1">
            <a:spLocks noChangeArrowheads="1"/>
          </p:cNvSpPr>
          <p:nvPr/>
        </p:nvSpPr>
        <p:spPr bwMode="auto">
          <a:xfrm>
            <a:off x="0" y="2276872"/>
            <a:ext cx="9144000"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Direct access </a:t>
            </a:r>
            <a:r>
              <a:rPr lang="en-GB" sz="1600" dirty="0"/>
              <a:t>to a beach with groynes or other human features running perpendicular to the coastline </a:t>
            </a:r>
            <a:endParaRPr lang="en-GB" sz="1600" dirty="0" smtClean="0"/>
          </a:p>
        </p:txBody>
      </p:sp>
      <p:sp>
        <p:nvSpPr>
          <p:cNvPr id="18" name="Rectangle 17"/>
          <p:cNvSpPr/>
          <p:nvPr/>
        </p:nvSpPr>
        <p:spPr>
          <a:xfrm>
            <a:off x="539552" y="5805264"/>
            <a:ext cx="5292080" cy="369332"/>
          </a:xfrm>
          <a:prstGeom prst="rect">
            <a:avLst/>
          </a:prstGeom>
        </p:spPr>
        <p:txBody>
          <a:bodyPr wrap="square">
            <a:spAutoFit/>
          </a:bodyPr>
          <a:lstStyle/>
          <a:p>
            <a:pPr algn="ctr"/>
            <a:r>
              <a:rPr lang="en-GB" b="1" dirty="0" smtClean="0">
                <a:solidFill>
                  <a:srgbClr val="01415B"/>
                </a:solidFill>
              </a:rPr>
              <a:t>Professional Measurement Techniques</a:t>
            </a:r>
            <a:endParaRPr lang="en-GB" b="1" i="1" dirty="0">
              <a:solidFill>
                <a:srgbClr val="01415B"/>
              </a:solidFill>
            </a:endParaRPr>
          </a:p>
        </p:txBody>
      </p:sp>
      <p:sp>
        <p:nvSpPr>
          <p:cNvPr id="21" name="Rectangle 7"/>
          <p:cNvSpPr txBox="1">
            <a:spLocks noChangeArrowheads="1"/>
          </p:cNvSpPr>
          <p:nvPr/>
        </p:nvSpPr>
        <p:spPr bwMode="auto">
          <a:xfrm>
            <a:off x="0" y="6237312"/>
            <a:ext cx="6012160" cy="44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A</a:t>
            </a:r>
            <a:r>
              <a:rPr lang="en-GB" sz="1600" dirty="0" smtClean="0"/>
              <a:t>erial </a:t>
            </a:r>
            <a:r>
              <a:rPr lang="en-GB" sz="1600" dirty="0"/>
              <a:t>and </a:t>
            </a:r>
            <a:r>
              <a:rPr lang="en-GB" sz="1600"/>
              <a:t>satellite </a:t>
            </a:r>
            <a:r>
              <a:rPr lang="en-GB" sz="1600" smtClean="0"/>
              <a:t>imagery</a:t>
            </a:r>
            <a:endParaRPr lang="en-GB" sz="1600" dirty="0"/>
          </a:p>
        </p:txBody>
      </p:sp>
      <p:sp>
        <p:nvSpPr>
          <p:cNvPr id="22" name="Rectangle 7"/>
          <p:cNvSpPr txBox="1">
            <a:spLocks noChangeArrowheads="1"/>
          </p:cNvSpPr>
          <p:nvPr/>
        </p:nvSpPr>
        <p:spPr bwMode="auto">
          <a:xfrm>
            <a:off x="0" y="3429000"/>
            <a:ext cx="91440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Metre ruler or tape measure (low cost)</a:t>
            </a:r>
          </a:p>
        </p:txBody>
      </p:sp>
      <p:sp>
        <p:nvSpPr>
          <p:cNvPr id="23" name="Rectangle 7"/>
          <p:cNvSpPr txBox="1">
            <a:spLocks noChangeArrowheads="1"/>
          </p:cNvSpPr>
          <p:nvPr/>
        </p:nvSpPr>
        <p:spPr bwMode="auto">
          <a:xfrm>
            <a:off x="0" y="4437112"/>
            <a:ext cx="914400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Take multiple </a:t>
            </a:r>
            <a:r>
              <a:rPr lang="en-GB" sz="1600" dirty="0"/>
              <a:t>measurements </a:t>
            </a:r>
            <a:r>
              <a:rPr lang="en-GB" sz="1600" dirty="0" smtClean="0"/>
              <a:t>at </a:t>
            </a:r>
            <a:r>
              <a:rPr lang="en-GB" sz="1600" dirty="0"/>
              <a:t>regular intervals (e.g., every 1 m) on both sides of the </a:t>
            </a:r>
            <a:r>
              <a:rPr lang="en-GB" sz="1600" dirty="0" smtClean="0"/>
              <a:t>groyne (or other feature) </a:t>
            </a:r>
            <a:r>
              <a:rPr lang="en-GB" sz="1600" dirty="0"/>
              <a:t>and along its full length (e.g., from the low tide mark to the top of the beach</a:t>
            </a:r>
            <a:r>
              <a:rPr lang="en-GB" sz="1600" dirty="0" smtClean="0"/>
              <a:t>)</a:t>
            </a:r>
          </a:p>
          <a:p>
            <a:pPr algn="ctr"/>
            <a:r>
              <a:rPr lang="en-GB" sz="1600" dirty="0" smtClean="0"/>
              <a:t>Data </a:t>
            </a:r>
            <a:r>
              <a:rPr lang="en-GB" sz="1600" dirty="0"/>
              <a:t>can </a:t>
            </a:r>
            <a:r>
              <a:rPr lang="en-GB" sz="1600" dirty="0" smtClean="0"/>
              <a:t>be </a:t>
            </a:r>
            <a:r>
              <a:rPr lang="en-GB" sz="1600" dirty="0"/>
              <a:t>presented </a:t>
            </a:r>
            <a:r>
              <a:rPr lang="en-GB" sz="1600" dirty="0" smtClean="0"/>
              <a:t>as </a:t>
            </a:r>
            <a:r>
              <a:rPr lang="en-GB" sz="1600" dirty="0"/>
              <a:t>an average </a:t>
            </a:r>
            <a:r>
              <a:rPr lang="en-GB" sz="1600" dirty="0" smtClean="0"/>
              <a:t>(mean </a:t>
            </a:r>
            <a:r>
              <a:rPr lang="en-GB" sz="1600" dirty="0"/>
              <a:t>or median) with an indicator of data spread (e.g., standard deviation), or as individual data points distributed along a linear feature. </a:t>
            </a:r>
          </a:p>
        </p:txBody>
      </p:sp>
      <p:pic>
        <p:nvPicPr>
          <p:cNvPr id="17" name="Picture 16"/>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1698421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Post-Fieldwork Activities</a:t>
            </a:r>
          </a:p>
          <a:p>
            <a:pPr algn="ctr">
              <a:lnSpc>
                <a:spcPct val="150000"/>
              </a:lnSpc>
            </a:pPr>
            <a:r>
              <a:rPr lang="en-GB" altLang="en-US" sz="2000" b="1" dirty="0" smtClean="0">
                <a:solidFill>
                  <a:schemeClr val="bg1"/>
                </a:solidFill>
              </a:rPr>
              <a:t>Data Organisation &amp; Input</a:t>
            </a:r>
            <a:endParaRPr lang="en-GB" altLang="en-US" sz="2000" b="1" dirty="0">
              <a:solidFill>
                <a:schemeClr val="bg1"/>
              </a:solidFill>
            </a:endParaRPr>
          </a:p>
        </p:txBody>
      </p:sp>
      <p:sp>
        <p:nvSpPr>
          <p:cNvPr id="13" name="Rectangle 12"/>
          <p:cNvSpPr/>
          <p:nvPr/>
        </p:nvSpPr>
        <p:spPr>
          <a:xfrm>
            <a:off x="0" y="2132856"/>
            <a:ext cx="9144000" cy="338554"/>
          </a:xfrm>
          <a:prstGeom prst="rect">
            <a:avLst/>
          </a:prstGeom>
        </p:spPr>
        <p:txBody>
          <a:bodyPr wrap="square">
            <a:spAutoFit/>
          </a:bodyPr>
          <a:lstStyle/>
          <a:p>
            <a:pPr algn="ctr"/>
            <a:r>
              <a:rPr lang="en-GB" sz="1600" b="1" dirty="0" smtClean="0">
                <a:solidFill>
                  <a:srgbClr val="B70005"/>
                </a:solidFill>
              </a:rPr>
              <a:t>For professionals, fieldwork is only the start</a:t>
            </a:r>
          </a:p>
        </p:txBody>
      </p:sp>
      <p:sp>
        <p:nvSpPr>
          <p:cNvPr id="15" name="Rectangle 14"/>
          <p:cNvSpPr/>
          <p:nvPr/>
        </p:nvSpPr>
        <p:spPr>
          <a:xfrm>
            <a:off x="179512" y="3356992"/>
            <a:ext cx="4422479" cy="584776"/>
          </a:xfrm>
          <a:prstGeom prst="rect">
            <a:avLst/>
          </a:prstGeom>
        </p:spPr>
        <p:txBody>
          <a:bodyPr wrap="square">
            <a:spAutoFit/>
          </a:bodyPr>
          <a:lstStyle/>
          <a:p>
            <a:pPr algn="ctr"/>
            <a:r>
              <a:rPr lang="en-GB" sz="1600" b="1" dirty="0" smtClean="0">
                <a:solidFill>
                  <a:srgbClr val="B70005"/>
                </a:solidFill>
              </a:rPr>
              <a:t>Post-fieldwork activities are the longest part of any project</a:t>
            </a:r>
          </a:p>
        </p:txBody>
      </p:sp>
      <p:sp>
        <p:nvSpPr>
          <p:cNvPr id="17" name="Rectangle 7"/>
          <p:cNvSpPr txBox="1">
            <a:spLocks noChangeArrowheads="1"/>
          </p:cNvSpPr>
          <p:nvPr/>
        </p:nvSpPr>
        <p:spPr bwMode="auto">
          <a:xfrm>
            <a:off x="0" y="5135706"/>
            <a:ext cx="594015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Transfer field data to computer or tablet</a:t>
            </a:r>
          </a:p>
          <a:p>
            <a:pPr algn="ctr"/>
            <a:r>
              <a:rPr lang="en-GB" sz="1600" dirty="0" smtClean="0">
                <a:solidFill>
                  <a:schemeClr val="tx1"/>
                </a:solidFill>
              </a:rPr>
              <a:t>Consider storage options (e.g., Microsoft Excel, ArcGIS, Google Earth)</a:t>
            </a:r>
          </a:p>
          <a:p>
            <a:pPr algn="ctr"/>
            <a:r>
              <a:rPr lang="en-GB" sz="1600" dirty="0" smtClean="0">
                <a:solidFill>
                  <a:schemeClr val="tx1"/>
                </a:solidFill>
              </a:rPr>
              <a:t>For groups, develop data management plan &amp; sharing facilities (e.g., Google Drive, Dropbox)</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72200" y="3140968"/>
            <a:ext cx="2588058" cy="2592288"/>
          </a:xfrm>
          <a:prstGeom prst="ellipse">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16074" y="2564904"/>
            <a:ext cx="2160182" cy="2160240"/>
          </a:xfrm>
          <a:prstGeom prst="ellipse">
            <a:avLst/>
          </a:prstGeom>
        </p:spPr>
      </p:pic>
      <p:sp>
        <p:nvSpPr>
          <p:cNvPr id="7" name="Rectangle 6"/>
          <p:cNvSpPr/>
          <p:nvPr/>
        </p:nvSpPr>
        <p:spPr>
          <a:xfrm>
            <a:off x="323528" y="4725144"/>
            <a:ext cx="5328592" cy="338554"/>
          </a:xfrm>
          <a:prstGeom prst="rect">
            <a:avLst/>
          </a:prstGeom>
        </p:spPr>
        <p:txBody>
          <a:bodyPr wrap="square">
            <a:spAutoFit/>
          </a:bodyPr>
          <a:lstStyle/>
          <a:p>
            <a:pPr algn="ctr"/>
            <a:r>
              <a:rPr lang="en-GB" sz="1600" b="1" dirty="0" smtClean="0">
                <a:solidFill>
                  <a:srgbClr val="B70005"/>
                </a:solidFill>
              </a:rPr>
              <a:t>The </a:t>
            </a:r>
            <a:r>
              <a:rPr lang="en-GB" sz="1600" b="1" dirty="0">
                <a:solidFill>
                  <a:srgbClr val="B70005"/>
                </a:solidFill>
              </a:rPr>
              <a:t>first step is data organisation and management</a:t>
            </a:r>
          </a:p>
        </p:txBody>
      </p:sp>
      <p:pic>
        <p:nvPicPr>
          <p:cNvPr id="14" name="Picture 13"/>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1668975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Post-Fieldwork Activities</a:t>
            </a:r>
          </a:p>
          <a:p>
            <a:pPr algn="ctr">
              <a:lnSpc>
                <a:spcPct val="150000"/>
              </a:lnSpc>
            </a:pPr>
            <a:r>
              <a:rPr lang="en-GB" altLang="en-US" sz="2000" b="1" dirty="0" smtClean="0">
                <a:solidFill>
                  <a:schemeClr val="bg1"/>
                </a:solidFill>
              </a:rPr>
              <a:t>Data Analysis &amp; Interpretation</a:t>
            </a:r>
            <a:endParaRPr lang="en-GB" altLang="en-US" sz="2000" b="1" dirty="0">
              <a:solidFill>
                <a:schemeClr val="bg1"/>
              </a:solidFill>
            </a:endParaRPr>
          </a:p>
        </p:txBody>
      </p:sp>
      <p:sp>
        <p:nvSpPr>
          <p:cNvPr id="12" name="Rectangle 11"/>
          <p:cNvSpPr/>
          <p:nvPr/>
        </p:nvSpPr>
        <p:spPr>
          <a:xfrm>
            <a:off x="0" y="1916832"/>
            <a:ext cx="9144000" cy="338554"/>
          </a:xfrm>
          <a:prstGeom prst="rect">
            <a:avLst/>
          </a:prstGeom>
        </p:spPr>
        <p:txBody>
          <a:bodyPr wrap="square">
            <a:spAutoFit/>
          </a:bodyPr>
          <a:lstStyle/>
          <a:p>
            <a:pPr algn="ctr"/>
            <a:r>
              <a:rPr lang="en-GB" sz="1600" b="1" dirty="0" smtClean="0">
                <a:solidFill>
                  <a:srgbClr val="B70005"/>
                </a:solidFill>
              </a:rPr>
              <a:t>Appropriate use of: </a:t>
            </a:r>
          </a:p>
        </p:txBody>
      </p:sp>
      <p:sp>
        <p:nvSpPr>
          <p:cNvPr id="13" name="Rectangle 7"/>
          <p:cNvSpPr txBox="1">
            <a:spLocks noChangeArrowheads="1"/>
          </p:cNvSpPr>
          <p:nvPr/>
        </p:nvSpPr>
        <p:spPr bwMode="auto">
          <a:xfrm>
            <a:off x="0" y="2276872"/>
            <a:ext cx="914400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Statistical techniques (e.g., data averaging, data spread, etc.)</a:t>
            </a:r>
          </a:p>
          <a:p>
            <a:pPr algn="ctr"/>
            <a:r>
              <a:rPr lang="en-GB" sz="1600" dirty="0" smtClean="0">
                <a:solidFill>
                  <a:schemeClr val="tx1"/>
                </a:solidFill>
              </a:rPr>
              <a:t>Chart types and tables</a:t>
            </a:r>
          </a:p>
          <a:p>
            <a:pPr algn="ctr"/>
            <a:r>
              <a:rPr lang="en-GB" sz="1600" dirty="0" smtClean="0">
                <a:solidFill>
                  <a:schemeClr val="tx1"/>
                </a:solidFill>
              </a:rPr>
              <a:t>Spatial analysis (e.g., ArcGIS, which is freely available to UK schools) </a:t>
            </a:r>
          </a:p>
        </p:txBody>
      </p:sp>
      <p:sp>
        <p:nvSpPr>
          <p:cNvPr id="14" name="Rectangle 13"/>
          <p:cNvSpPr/>
          <p:nvPr/>
        </p:nvSpPr>
        <p:spPr>
          <a:xfrm>
            <a:off x="-36512" y="6186790"/>
            <a:ext cx="6089853" cy="338554"/>
          </a:xfrm>
          <a:prstGeom prst="rect">
            <a:avLst/>
          </a:prstGeom>
        </p:spPr>
        <p:txBody>
          <a:bodyPr wrap="square">
            <a:spAutoFit/>
          </a:bodyPr>
          <a:lstStyle/>
          <a:p>
            <a:pPr algn="ctr"/>
            <a:r>
              <a:rPr lang="en-GB" sz="1600" b="1" dirty="0" smtClean="0">
                <a:solidFill>
                  <a:srgbClr val="B70005"/>
                </a:solidFill>
              </a:rPr>
              <a:t>Data limitations should be considered and clearly presented</a:t>
            </a:r>
          </a:p>
        </p:txBody>
      </p:sp>
      <p:sp>
        <p:nvSpPr>
          <p:cNvPr id="15" name="Rectangle 14"/>
          <p:cNvSpPr/>
          <p:nvPr/>
        </p:nvSpPr>
        <p:spPr>
          <a:xfrm>
            <a:off x="-25866" y="3356992"/>
            <a:ext cx="9144000" cy="338554"/>
          </a:xfrm>
          <a:prstGeom prst="rect">
            <a:avLst/>
          </a:prstGeom>
        </p:spPr>
        <p:txBody>
          <a:bodyPr wrap="square">
            <a:spAutoFit/>
          </a:bodyPr>
          <a:lstStyle/>
          <a:p>
            <a:pPr algn="ctr"/>
            <a:r>
              <a:rPr lang="en-GB" sz="1600" b="1" dirty="0">
                <a:solidFill>
                  <a:srgbClr val="B70005"/>
                </a:solidFill>
              </a:rPr>
              <a:t>I</a:t>
            </a:r>
            <a:r>
              <a:rPr lang="en-GB" sz="1600" b="1" dirty="0" smtClean="0">
                <a:solidFill>
                  <a:srgbClr val="B70005"/>
                </a:solidFill>
              </a:rPr>
              <a:t>nterpretation and analysis should:</a:t>
            </a:r>
          </a:p>
        </p:txBody>
      </p:sp>
      <p:sp>
        <p:nvSpPr>
          <p:cNvPr id="16" name="Rectangle 7"/>
          <p:cNvSpPr txBox="1">
            <a:spLocks noChangeArrowheads="1"/>
          </p:cNvSpPr>
          <p:nvPr/>
        </p:nvSpPr>
        <p:spPr bwMode="auto">
          <a:xfrm>
            <a:off x="0" y="3789040"/>
            <a:ext cx="91440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Reflect and be supported by the data</a:t>
            </a:r>
          </a:p>
          <a:p>
            <a:pPr algn="ctr"/>
            <a:r>
              <a:rPr lang="en-GB" sz="1600" dirty="0" smtClean="0">
                <a:solidFill>
                  <a:schemeClr val="tx1"/>
                </a:solidFill>
              </a:rPr>
              <a:t>Compare and contrast different sites</a:t>
            </a:r>
          </a:p>
          <a:p>
            <a:pPr algn="ctr"/>
            <a:r>
              <a:rPr lang="en-GB" sz="1600" dirty="0" smtClean="0">
                <a:solidFill>
                  <a:schemeClr val="tx1"/>
                </a:solidFill>
              </a:rPr>
              <a:t>Consider the results of similar studies &amp; compare data with available secondary data sources</a:t>
            </a:r>
          </a:p>
          <a:p>
            <a:pPr algn="ctr"/>
            <a:r>
              <a:rPr lang="en-GB" sz="1600" dirty="0" smtClean="0">
                <a:solidFill>
                  <a:schemeClr val="tx1"/>
                </a:solidFill>
              </a:rPr>
              <a:t>Return to original scientific questions and hypotheses</a:t>
            </a:r>
          </a:p>
          <a:p>
            <a:pPr algn="ctr"/>
            <a:r>
              <a:rPr lang="en-GB" sz="1600" dirty="0" smtClean="0">
                <a:solidFill>
                  <a:schemeClr val="tx1"/>
                </a:solidFill>
              </a:rPr>
              <a:t>Consider how results would change under different conditions (e.g., changing seasons, after a storm event)</a:t>
            </a:r>
          </a:p>
          <a:p>
            <a:pPr algn="ctr"/>
            <a:r>
              <a:rPr lang="en-GB" sz="1600" dirty="0" smtClean="0">
                <a:solidFill>
                  <a:schemeClr val="tx1"/>
                </a:solidFill>
              </a:rPr>
              <a:t>Consider how results may change in the future (e.g., impacts of climate change)</a:t>
            </a:r>
          </a:p>
        </p:txBody>
      </p:sp>
      <p:pic>
        <p:nvPicPr>
          <p:cNvPr id="17" name="Picture 16"/>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5939882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33"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‘Real-world’ Examples</a:t>
            </a:r>
            <a:endParaRPr lang="en-GB" altLang="en-US" sz="2500" b="1" dirty="0">
              <a:solidFill>
                <a:schemeClr val="bg1"/>
              </a:solidFill>
            </a:endParaRPr>
          </a:p>
        </p:txBody>
      </p:sp>
      <p:sp>
        <p:nvSpPr>
          <p:cNvPr id="11" name="Rectangle 10"/>
          <p:cNvSpPr/>
          <p:nvPr/>
        </p:nvSpPr>
        <p:spPr>
          <a:xfrm>
            <a:off x="0" y="1772816"/>
            <a:ext cx="9144000" cy="710964"/>
          </a:xfrm>
          <a:prstGeom prst="rect">
            <a:avLst/>
          </a:prstGeom>
        </p:spPr>
        <p:txBody>
          <a:bodyPr wrap="square">
            <a:spAutoFit/>
          </a:bodyPr>
          <a:lstStyle/>
          <a:p>
            <a:pPr algn="ctr"/>
            <a:r>
              <a:rPr lang="en-GB" b="1" dirty="0" smtClean="0">
                <a:solidFill>
                  <a:srgbClr val="01415B"/>
                </a:solidFill>
              </a:rPr>
              <a:t>Professional coastal surveys often use stringent </a:t>
            </a:r>
            <a:r>
              <a:rPr lang="en-GB" b="1" dirty="0">
                <a:solidFill>
                  <a:srgbClr val="01415B"/>
                </a:solidFill>
              </a:rPr>
              <a:t>methodological protocols and expensive, high-tech </a:t>
            </a:r>
            <a:r>
              <a:rPr lang="en-GB" b="1" dirty="0" smtClean="0">
                <a:solidFill>
                  <a:srgbClr val="01415B"/>
                </a:solidFill>
              </a:rPr>
              <a:t>equipment (e.g., remote sensing)</a:t>
            </a:r>
            <a:endParaRPr lang="en-GB" b="1" i="1" dirty="0">
              <a:solidFill>
                <a:srgbClr val="01415B"/>
              </a:solidFill>
            </a:endParaRPr>
          </a:p>
        </p:txBody>
      </p:sp>
      <p:sp>
        <p:nvSpPr>
          <p:cNvPr id="12" name="Rectangle 11"/>
          <p:cNvSpPr/>
          <p:nvPr/>
        </p:nvSpPr>
        <p:spPr>
          <a:xfrm>
            <a:off x="12449" y="3403681"/>
            <a:ext cx="9144000" cy="372409"/>
          </a:xfrm>
          <a:prstGeom prst="rect">
            <a:avLst/>
          </a:prstGeom>
        </p:spPr>
        <p:txBody>
          <a:bodyPr wrap="square">
            <a:spAutoFit/>
          </a:bodyPr>
          <a:lstStyle/>
          <a:p>
            <a:pPr algn="ctr"/>
            <a:r>
              <a:rPr lang="en-GB" sz="1600" b="1" dirty="0" smtClean="0">
                <a:solidFill>
                  <a:srgbClr val="B70005"/>
                </a:solidFill>
              </a:rPr>
              <a:t>BUT</a:t>
            </a:r>
            <a:endParaRPr lang="en-GB" sz="1600" b="1" i="1" dirty="0">
              <a:solidFill>
                <a:srgbClr val="B70005"/>
              </a:solidFill>
            </a:endParaRPr>
          </a:p>
        </p:txBody>
      </p:sp>
      <p:sp>
        <p:nvSpPr>
          <p:cNvPr id="13" name="Rectangle 12"/>
          <p:cNvSpPr/>
          <p:nvPr/>
        </p:nvSpPr>
        <p:spPr>
          <a:xfrm>
            <a:off x="0" y="3862789"/>
            <a:ext cx="9144000" cy="646331"/>
          </a:xfrm>
          <a:prstGeom prst="rect">
            <a:avLst/>
          </a:prstGeom>
        </p:spPr>
        <p:txBody>
          <a:bodyPr wrap="square">
            <a:spAutoFit/>
          </a:bodyPr>
          <a:lstStyle/>
          <a:p>
            <a:pPr algn="ctr"/>
            <a:r>
              <a:rPr lang="en-GB" b="1" dirty="0" smtClean="0">
                <a:solidFill>
                  <a:srgbClr val="01415B"/>
                </a:solidFill>
              </a:rPr>
              <a:t>Many basic coastal analysis </a:t>
            </a:r>
            <a:r>
              <a:rPr lang="en-GB" b="1" dirty="0">
                <a:solidFill>
                  <a:srgbClr val="01415B"/>
                </a:solidFill>
              </a:rPr>
              <a:t>approaches available to GCSE and A Level students are </a:t>
            </a:r>
            <a:r>
              <a:rPr lang="en-GB" b="1" dirty="0" smtClean="0">
                <a:solidFill>
                  <a:srgbClr val="01415B"/>
                </a:solidFill>
              </a:rPr>
              <a:t>the same or directly </a:t>
            </a:r>
            <a:r>
              <a:rPr lang="en-GB" b="1" dirty="0">
                <a:solidFill>
                  <a:srgbClr val="01415B"/>
                </a:solidFill>
              </a:rPr>
              <a:t>comparable to those used by ‘real-world’ practitioners</a:t>
            </a:r>
            <a:endParaRPr lang="en-GB" b="1" i="1" dirty="0">
              <a:solidFill>
                <a:srgbClr val="01415B"/>
              </a:solidFill>
            </a:endParaRPr>
          </a:p>
        </p:txBody>
      </p:sp>
      <p:sp>
        <p:nvSpPr>
          <p:cNvPr id="14" name="Rectangle 7"/>
          <p:cNvSpPr txBox="1">
            <a:spLocks noChangeArrowheads="1"/>
          </p:cNvSpPr>
          <p:nvPr/>
        </p:nvSpPr>
        <p:spPr bwMode="auto">
          <a:xfrm>
            <a:off x="0" y="2492896"/>
            <a:ext cx="9144000" cy="92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lvl="0" algn="ctr"/>
            <a:r>
              <a:rPr lang="en-GB" sz="1600" dirty="0" smtClean="0"/>
              <a:t>2017 study in India that used </a:t>
            </a:r>
            <a:r>
              <a:rPr lang="en-GB" sz="1600" dirty="0"/>
              <a:t>analytical modelling and remote sensing to assess the impacts of seawall </a:t>
            </a:r>
            <a:r>
              <a:rPr lang="en-GB" sz="1600" dirty="0" smtClean="0"/>
              <a:t>construction. </a:t>
            </a:r>
            <a:r>
              <a:rPr lang="en-GB" sz="1600" dirty="0"/>
              <a:t>I</a:t>
            </a:r>
            <a:r>
              <a:rPr lang="en-GB" sz="1600" dirty="0" smtClean="0"/>
              <a:t>nvestigators </a:t>
            </a:r>
            <a:r>
              <a:rPr lang="en-GB" sz="1600" dirty="0"/>
              <a:t>were able to estimate longshore material transport and landward erosion up to a kilometre down-coast of a seawall over a multi-year period</a:t>
            </a:r>
            <a:r>
              <a:rPr lang="en-GB" sz="1600" dirty="0" smtClean="0"/>
              <a:t>.</a:t>
            </a:r>
            <a:endParaRPr lang="en-GB" sz="1600" dirty="0"/>
          </a:p>
        </p:txBody>
      </p:sp>
      <p:sp>
        <p:nvSpPr>
          <p:cNvPr id="15" name="Rectangle 7"/>
          <p:cNvSpPr txBox="1">
            <a:spLocks noChangeArrowheads="1"/>
          </p:cNvSpPr>
          <p:nvPr/>
        </p:nvSpPr>
        <p:spPr bwMode="auto">
          <a:xfrm>
            <a:off x="-18474" y="4534236"/>
            <a:ext cx="9144000" cy="174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rgbClr val="01415B"/>
                </a:solidFill>
              </a:rPr>
              <a:t>2003 Cromer Coastal Defence Strategy Study, which, among other factors, considered local habitats, sediment transport and longshore drift, local infrastructure, and local sites of commercial, residential, industrial, historical and environmental importance</a:t>
            </a:r>
          </a:p>
          <a:p>
            <a:pPr algn="ctr"/>
            <a:r>
              <a:rPr lang="en-GB" sz="1600" dirty="0" smtClean="0">
                <a:solidFill>
                  <a:srgbClr val="01415B"/>
                </a:solidFill>
              </a:rPr>
              <a:t>2009 European consortium study that considered the impacts of coastal defence structures</a:t>
            </a:r>
          </a:p>
          <a:p>
            <a:pPr algn="ctr"/>
            <a:r>
              <a:rPr lang="en-GB" sz="1600" dirty="0" smtClean="0">
                <a:solidFill>
                  <a:srgbClr val="01415B"/>
                </a:solidFill>
              </a:rPr>
              <a:t>2002 EU-funded report on coastal erosion indicators, which provides guidance for practitioners</a:t>
            </a:r>
          </a:p>
        </p:txBody>
      </p:sp>
      <p:pic>
        <p:nvPicPr>
          <p:cNvPr id="16" name="Picture 15"/>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7042334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Post-Fieldwork Activities</a:t>
            </a:r>
          </a:p>
          <a:p>
            <a:pPr algn="ctr">
              <a:lnSpc>
                <a:spcPct val="150000"/>
              </a:lnSpc>
            </a:pPr>
            <a:r>
              <a:rPr lang="en-GB" altLang="en-US" sz="2000" b="1" dirty="0" smtClean="0">
                <a:solidFill>
                  <a:schemeClr val="bg1"/>
                </a:solidFill>
              </a:rPr>
              <a:t>Data Analysis: Calculations</a:t>
            </a:r>
            <a:endParaRPr lang="en-GB" altLang="en-US" sz="2000" b="1" dirty="0">
              <a:solidFill>
                <a:schemeClr val="bg1"/>
              </a:solidFill>
            </a:endParaRPr>
          </a:p>
        </p:txBody>
      </p:sp>
      <p:sp>
        <p:nvSpPr>
          <p:cNvPr id="14" name="Rectangle 13"/>
          <p:cNvSpPr/>
          <p:nvPr/>
        </p:nvSpPr>
        <p:spPr>
          <a:xfrm>
            <a:off x="0" y="2420888"/>
            <a:ext cx="9144000" cy="369332"/>
          </a:xfrm>
          <a:prstGeom prst="rect">
            <a:avLst/>
          </a:prstGeom>
        </p:spPr>
        <p:txBody>
          <a:bodyPr wrap="square">
            <a:spAutoFit/>
          </a:bodyPr>
          <a:lstStyle/>
          <a:p>
            <a:pPr algn="ctr"/>
            <a:r>
              <a:rPr lang="en-GB" b="1" dirty="0" smtClean="0">
                <a:solidFill>
                  <a:srgbClr val="01415B"/>
                </a:solidFill>
              </a:rPr>
              <a:t>Pebble Roundness</a:t>
            </a:r>
            <a:endParaRPr lang="en-GB" b="1" i="1" dirty="0">
              <a:solidFill>
                <a:srgbClr val="01415B"/>
              </a:solidFill>
            </a:endParaRPr>
          </a:p>
        </p:txBody>
      </p:sp>
      <p:sp>
        <p:nvSpPr>
          <p:cNvPr id="16" name="Rectangle 15"/>
          <p:cNvSpPr/>
          <p:nvPr/>
        </p:nvSpPr>
        <p:spPr>
          <a:xfrm>
            <a:off x="0" y="3789040"/>
            <a:ext cx="9144000" cy="338554"/>
          </a:xfrm>
          <a:prstGeom prst="rect">
            <a:avLst/>
          </a:prstGeom>
        </p:spPr>
        <p:txBody>
          <a:bodyPr wrap="square">
            <a:spAutoFit/>
          </a:bodyPr>
          <a:lstStyle/>
          <a:p>
            <a:pPr algn="ctr"/>
            <a:r>
              <a:rPr lang="en-GB" sz="1600" b="1" dirty="0">
                <a:solidFill>
                  <a:srgbClr val="B70005"/>
                </a:solidFill>
              </a:rPr>
              <a:t>Cailleux </a:t>
            </a:r>
            <a:r>
              <a:rPr lang="en-GB" sz="1600" b="1" dirty="0" smtClean="0">
                <a:solidFill>
                  <a:srgbClr val="B70005"/>
                </a:solidFill>
              </a:rPr>
              <a:t>roundness (R) </a:t>
            </a:r>
            <a:r>
              <a:rPr lang="en-GB" sz="1600" b="1" dirty="0">
                <a:solidFill>
                  <a:srgbClr val="B70005"/>
                </a:solidFill>
              </a:rPr>
              <a:t>= 2r x 1000 / </a:t>
            </a:r>
            <a:r>
              <a:rPr lang="en-GB" sz="1600" b="1" dirty="0" smtClean="0">
                <a:solidFill>
                  <a:srgbClr val="B70005"/>
                </a:solidFill>
              </a:rPr>
              <a:t>L</a:t>
            </a:r>
            <a:endParaRPr lang="en-GB" sz="1600" b="1" dirty="0">
              <a:solidFill>
                <a:srgbClr val="B70005"/>
              </a:solidFill>
            </a:endParaRPr>
          </a:p>
        </p:txBody>
      </p:sp>
      <p:sp>
        <p:nvSpPr>
          <p:cNvPr id="19" name="Rectangle 7"/>
          <p:cNvSpPr txBox="1">
            <a:spLocks noChangeArrowheads="1"/>
          </p:cNvSpPr>
          <p:nvPr/>
        </p:nvSpPr>
        <p:spPr bwMode="auto">
          <a:xfrm>
            <a:off x="0" y="4509120"/>
            <a:ext cx="91440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L = average length of pebbles</a:t>
            </a:r>
          </a:p>
          <a:p>
            <a:pPr algn="ctr"/>
            <a:r>
              <a:rPr lang="en-GB" sz="1600" dirty="0"/>
              <a:t>r = average radius of curvature (obtained from a chart</a:t>
            </a:r>
            <a:r>
              <a:rPr lang="en-GB" sz="1600" dirty="0" smtClean="0"/>
              <a:t>)</a:t>
            </a:r>
          </a:p>
          <a:p>
            <a:pPr algn="ctr"/>
            <a:endParaRPr lang="en-GB" sz="1600" dirty="0" smtClean="0">
              <a:solidFill>
                <a:schemeClr val="tx1"/>
              </a:solidFill>
            </a:endParaRPr>
          </a:p>
        </p:txBody>
      </p:sp>
      <p:sp>
        <p:nvSpPr>
          <p:cNvPr id="20" name="Rectangle 7"/>
          <p:cNvSpPr txBox="1">
            <a:spLocks noChangeArrowheads="1"/>
          </p:cNvSpPr>
          <p:nvPr/>
        </p:nvSpPr>
        <p:spPr bwMode="auto">
          <a:xfrm>
            <a:off x="755576" y="2852936"/>
            <a:ext cx="7560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Use long and </a:t>
            </a:r>
            <a:r>
              <a:rPr lang="en-GB" sz="1600" smtClean="0"/>
              <a:t>short axes </a:t>
            </a:r>
            <a:r>
              <a:rPr lang="en-GB" sz="1600" dirty="0" smtClean="0"/>
              <a:t>measurements to perform particle shape analysis via pebble roundness indices (e.g., Cailleux Index) </a:t>
            </a:r>
          </a:p>
          <a:p>
            <a:pPr algn="ctr"/>
            <a:endParaRPr lang="en-GB" sz="1600" dirty="0" smtClean="0">
              <a:solidFill>
                <a:schemeClr val="tx1"/>
              </a:solidFill>
            </a:endParaRPr>
          </a:p>
        </p:txBody>
      </p:sp>
      <p:pic>
        <p:nvPicPr>
          <p:cNvPr id="12" name="Picture 11"/>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41416391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Post-Fieldwork Activities</a:t>
            </a:r>
          </a:p>
          <a:p>
            <a:pPr algn="ctr">
              <a:lnSpc>
                <a:spcPct val="150000"/>
              </a:lnSpc>
            </a:pPr>
            <a:r>
              <a:rPr lang="en-GB" altLang="en-US" sz="2000" b="1" dirty="0" smtClean="0">
                <a:solidFill>
                  <a:schemeClr val="bg1"/>
                </a:solidFill>
              </a:rPr>
              <a:t>Data Analysis &amp; Interpretation</a:t>
            </a:r>
            <a:endParaRPr lang="en-GB" altLang="en-US" sz="2000" b="1" dirty="0">
              <a:solidFill>
                <a:schemeClr val="bg1"/>
              </a:solidFill>
            </a:endParaRPr>
          </a:p>
        </p:txBody>
      </p:sp>
      <p:sp>
        <p:nvSpPr>
          <p:cNvPr id="12" name="Rectangle 11"/>
          <p:cNvSpPr/>
          <p:nvPr/>
        </p:nvSpPr>
        <p:spPr>
          <a:xfrm>
            <a:off x="0" y="2339588"/>
            <a:ext cx="9144000" cy="369332"/>
          </a:xfrm>
          <a:prstGeom prst="rect">
            <a:avLst/>
          </a:prstGeom>
        </p:spPr>
        <p:txBody>
          <a:bodyPr wrap="square">
            <a:spAutoFit/>
          </a:bodyPr>
          <a:lstStyle/>
          <a:p>
            <a:pPr algn="ctr"/>
            <a:r>
              <a:rPr lang="en-GB" b="1" dirty="0" smtClean="0">
                <a:solidFill>
                  <a:srgbClr val="01415B"/>
                </a:solidFill>
              </a:rPr>
              <a:t>Using data collected in the field and additional metadata:</a:t>
            </a:r>
          </a:p>
        </p:txBody>
      </p:sp>
      <p:sp>
        <p:nvSpPr>
          <p:cNvPr id="13" name="Rectangle 7"/>
          <p:cNvSpPr txBox="1">
            <a:spLocks noChangeArrowheads="1"/>
          </p:cNvSpPr>
          <p:nvPr/>
        </p:nvSpPr>
        <p:spPr bwMode="auto">
          <a:xfrm>
            <a:off x="0" y="2852936"/>
            <a:ext cx="91440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Consider the positive and negative aspects of </a:t>
            </a:r>
            <a:r>
              <a:rPr lang="en-GB" sz="1600" dirty="0" smtClean="0"/>
              <a:t>coastal defence strategies </a:t>
            </a:r>
            <a:r>
              <a:rPr lang="en-GB" sz="1600" dirty="0"/>
              <a:t>observed (e.g., effectiveness, cost, environmental impact, aesthetics, longevity, etc.</a:t>
            </a:r>
            <a:r>
              <a:rPr lang="en-GB" sz="1600" dirty="0" smtClean="0"/>
              <a:t>)</a:t>
            </a:r>
          </a:p>
          <a:p>
            <a:pPr algn="ctr"/>
            <a:r>
              <a:rPr lang="en-GB" sz="1600" dirty="0"/>
              <a:t>For each </a:t>
            </a:r>
            <a:r>
              <a:rPr lang="en-GB" sz="1600" dirty="0" smtClean="0"/>
              <a:t>defence </a:t>
            </a:r>
            <a:r>
              <a:rPr lang="en-GB" sz="1600" dirty="0"/>
              <a:t>system, </a:t>
            </a:r>
            <a:r>
              <a:rPr lang="en-GB" sz="1600" dirty="0" smtClean="0"/>
              <a:t>consider </a:t>
            </a:r>
            <a:r>
              <a:rPr lang="en-GB" sz="1600" dirty="0"/>
              <a:t>why it was chosen and identify its primary </a:t>
            </a:r>
            <a:r>
              <a:rPr lang="en-GB" sz="1600" dirty="0" smtClean="0"/>
              <a:t>function</a:t>
            </a:r>
          </a:p>
          <a:p>
            <a:pPr algn="ctr"/>
            <a:r>
              <a:rPr lang="en-GB" sz="1600" dirty="0" smtClean="0"/>
              <a:t>For each defence system, consider </a:t>
            </a:r>
            <a:r>
              <a:rPr lang="en-GB" sz="1600" dirty="0"/>
              <a:t>the consequences if it </a:t>
            </a:r>
            <a:r>
              <a:rPr lang="en-GB" sz="1600" dirty="0" smtClean="0"/>
              <a:t>were not </a:t>
            </a:r>
            <a:r>
              <a:rPr lang="en-GB" sz="1600" dirty="0"/>
              <a:t>there, and identify any other features (natural or man-made) that are needed to ensure the structure behaves as </a:t>
            </a:r>
            <a:r>
              <a:rPr lang="en-GB" sz="1600" dirty="0" smtClean="0"/>
              <a:t>planned</a:t>
            </a:r>
          </a:p>
          <a:p>
            <a:pPr algn="ctr"/>
            <a:r>
              <a:rPr lang="en-GB" sz="1600" dirty="0"/>
              <a:t>C</a:t>
            </a:r>
            <a:r>
              <a:rPr lang="en-GB" sz="1600" dirty="0" smtClean="0"/>
              <a:t>onsider </a:t>
            </a:r>
            <a:r>
              <a:rPr lang="en-GB" sz="1600" dirty="0"/>
              <a:t>the implications of a breach event (e.g., flood water coming over the defence system)</a:t>
            </a:r>
            <a:r>
              <a:rPr lang="en-GB" sz="1600" dirty="0" smtClean="0"/>
              <a:t>.</a:t>
            </a:r>
          </a:p>
          <a:p>
            <a:pPr algn="ctr"/>
            <a:r>
              <a:rPr lang="en-GB" sz="1600" dirty="0"/>
              <a:t>C</a:t>
            </a:r>
            <a:r>
              <a:rPr lang="en-GB" sz="1600" dirty="0" smtClean="0"/>
              <a:t>onsider </a:t>
            </a:r>
            <a:r>
              <a:rPr lang="en-GB" sz="1600" dirty="0"/>
              <a:t>the future of coastal defence strategies, with particular reference to the pressures of changing climate</a:t>
            </a:r>
          </a:p>
        </p:txBody>
      </p:sp>
      <p:pic>
        <p:nvPicPr>
          <p:cNvPr id="9" name="Picture 8"/>
          <p:cNvPicPr>
            <a:picLocks noChangeAspect="1"/>
          </p:cNvPicPr>
          <p:nvPr/>
        </p:nvPicPr>
        <p:blipFill>
          <a:blip r:embed="rId5"/>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8817256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sz="3200" kern="0" dirty="0" smtClean="0">
                <a:solidFill>
                  <a:schemeClr val="bg1"/>
                </a:solidFill>
              </a:rPr>
              <a:t>Products of an evolving planet</a:t>
            </a:r>
            <a:endParaRPr lang="en-GB" altLang="en-US" sz="3200" kern="0" dirty="0">
              <a:solidFill>
                <a:schemeClr val="bg1"/>
              </a:solidFill>
            </a:endParaRPr>
          </a:p>
        </p:txBody>
      </p:sp>
      <p:sp>
        <p:nvSpPr>
          <p:cNvPr id="26" name="Rectangle 2"/>
          <p:cNvSpPr txBox="1">
            <a:spLocks noChangeArrowheads="1"/>
          </p:cNvSpPr>
          <p:nvPr/>
        </p:nvSpPr>
        <p:spPr bwMode="auto">
          <a:xfrm>
            <a:off x="1476000" y="2988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lnSpc>
                <a:spcPct val="150000"/>
              </a:lnSpc>
            </a:pPr>
            <a:r>
              <a:rPr lang="en-GB" altLang="en-US" sz="2500" dirty="0" smtClean="0">
                <a:solidFill>
                  <a:schemeClr val="bg1"/>
                </a:solidFill>
              </a:rPr>
              <a:t>Comparative Study of River Regimes </a:t>
            </a:r>
            <a:r>
              <a:rPr lang="en-GB" altLang="en-US" sz="2000" dirty="0" smtClean="0">
                <a:solidFill>
                  <a:schemeClr val="bg1"/>
                </a:solidFill>
              </a:rPr>
              <a:t>Post-Fieldwork Activities</a:t>
            </a:r>
            <a:endParaRPr lang="en-GB" altLang="en-US" sz="2000" b="1"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Post-Fieldwork Activities</a:t>
            </a:r>
          </a:p>
          <a:p>
            <a:pPr algn="ctr">
              <a:lnSpc>
                <a:spcPct val="150000"/>
              </a:lnSpc>
            </a:pPr>
            <a:r>
              <a:rPr lang="en-GB" altLang="en-US" sz="2000" b="1" dirty="0" smtClean="0">
                <a:solidFill>
                  <a:schemeClr val="bg1"/>
                </a:solidFill>
              </a:rPr>
              <a:t>Data Reporting &amp; Sharing</a:t>
            </a:r>
            <a:endParaRPr lang="en-GB" altLang="en-US" sz="2000" b="1" dirty="0">
              <a:solidFill>
                <a:schemeClr val="bg1"/>
              </a:solidFill>
            </a:endParaRPr>
          </a:p>
        </p:txBody>
      </p:sp>
      <p:sp>
        <p:nvSpPr>
          <p:cNvPr id="12" name="Rectangle 7"/>
          <p:cNvSpPr txBox="1">
            <a:spLocks noChangeArrowheads="1"/>
          </p:cNvSpPr>
          <p:nvPr/>
        </p:nvSpPr>
        <p:spPr bwMode="auto">
          <a:xfrm>
            <a:off x="144016" y="3068960"/>
            <a:ext cx="413995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Data sharing &amp; reporting must consider the needs of the audience</a:t>
            </a:r>
          </a:p>
          <a:p>
            <a:pPr algn="ctr"/>
            <a:r>
              <a:rPr lang="en-GB" sz="1600" dirty="0" smtClean="0">
                <a:solidFill>
                  <a:schemeClr val="tx1"/>
                </a:solidFill>
              </a:rPr>
              <a:t>Can include written reports, oral presentations, graphical representations</a:t>
            </a:r>
          </a:p>
          <a:p>
            <a:pPr algn="ctr"/>
            <a:r>
              <a:rPr lang="en-GB" sz="1600" dirty="0" smtClean="0">
                <a:solidFill>
                  <a:schemeClr val="tx1"/>
                </a:solidFill>
              </a:rPr>
              <a:t>Present at ‘conferences’, where different teams present concurrently using posters or talks</a:t>
            </a:r>
          </a:p>
        </p:txBody>
      </p:sp>
      <p:sp>
        <p:nvSpPr>
          <p:cNvPr id="13" name="Rectangle 12"/>
          <p:cNvSpPr/>
          <p:nvPr/>
        </p:nvSpPr>
        <p:spPr>
          <a:xfrm>
            <a:off x="144016" y="1916832"/>
            <a:ext cx="5292080" cy="1077218"/>
          </a:xfrm>
          <a:prstGeom prst="rect">
            <a:avLst/>
          </a:prstGeom>
        </p:spPr>
        <p:txBody>
          <a:bodyPr wrap="square">
            <a:spAutoFit/>
          </a:bodyPr>
          <a:lstStyle/>
          <a:p>
            <a:pPr algn="ctr"/>
            <a:r>
              <a:rPr lang="en-GB" sz="1600" b="1" dirty="0" smtClean="0">
                <a:solidFill>
                  <a:srgbClr val="B70005"/>
                </a:solidFill>
              </a:rPr>
              <a:t>Data sharing and open access is required for some professionals</a:t>
            </a:r>
          </a:p>
          <a:p>
            <a:pPr algn="ctr"/>
            <a:endParaRPr lang="en-GB" sz="1600" b="1" dirty="0">
              <a:solidFill>
                <a:srgbClr val="B70005"/>
              </a:solidFill>
            </a:endParaRPr>
          </a:p>
          <a:p>
            <a:pPr algn="ctr"/>
            <a:r>
              <a:rPr lang="en-GB" sz="1600" b="1" dirty="0" smtClean="0">
                <a:solidFill>
                  <a:srgbClr val="B70005"/>
                </a:solidFill>
              </a:rPr>
              <a:t>For others, data sharing is restricted to paid clients</a:t>
            </a:r>
          </a:p>
        </p:txBody>
      </p:sp>
      <p:sp>
        <p:nvSpPr>
          <p:cNvPr id="14" name="Rectangle 7"/>
          <p:cNvSpPr txBox="1">
            <a:spLocks noChangeArrowheads="1"/>
          </p:cNvSpPr>
          <p:nvPr/>
        </p:nvSpPr>
        <p:spPr bwMode="auto">
          <a:xfrm>
            <a:off x="144016" y="5633864"/>
            <a:ext cx="363589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solidFill>
                  <a:schemeClr val="tx1"/>
                </a:solidFill>
              </a:rPr>
              <a:t>W</a:t>
            </a:r>
            <a:r>
              <a:rPr lang="en-GB" sz="1600" dirty="0" smtClean="0">
                <a:solidFill>
                  <a:schemeClr val="tx1"/>
                </a:solidFill>
              </a:rPr>
              <a:t>ebpage creation</a:t>
            </a:r>
          </a:p>
          <a:p>
            <a:pPr algn="ctr"/>
            <a:r>
              <a:rPr lang="en-GB" sz="1600" dirty="0">
                <a:solidFill>
                  <a:schemeClr val="tx1"/>
                </a:solidFill>
              </a:rPr>
              <a:t>S</a:t>
            </a:r>
            <a:r>
              <a:rPr lang="en-GB" sz="1600" dirty="0" smtClean="0">
                <a:solidFill>
                  <a:schemeClr val="tx1"/>
                </a:solidFill>
              </a:rPr>
              <a:t>ocial media &amp; blogging</a:t>
            </a:r>
          </a:p>
          <a:p>
            <a:pPr algn="ctr"/>
            <a:r>
              <a:rPr lang="en-GB" sz="1600" dirty="0">
                <a:solidFill>
                  <a:schemeClr val="tx1"/>
                </a:solidFill>
              </a:rPr>
              <a:t>C</a:t>
            </a:r>
            <a:r>
              <a:rPr lang="en-GB" sz="1600" dirty="0" smtClean="0">
                <a:solidFill>
                  <a:schemeClr val="tx1"/>
                </a:solidFill>
              </a:rPr>
              <a:t>itizen science platforms</a:t>
            </a:r>
          </a:p>
        </p:txBody>
      </p:sp>
      <p:sp>
        <p:nvSpPr>
          <p:cNvPr id="2" name="Rectangle 1"/>
          <p:cNvSpPr/>
          <p:nvPr/>
        </p:nvSpPr>
        <p:spPr>
          <a:xfrm>
            <a:off x="144016" y="5219908"/>
            <a:ext cx="3631132" cy="338554"/>
          </a:xfrm>
          <a:prstGeom prst="rect">
            <a:avLst/>
          </a:prstGeom>
        </p:spPr>
        <p:txBody>
          <a:bodyPr wrap="square">
            <a:spAutoFit/>
          </a:bodyPr>
          <a:lstStyle/>
          <a:p>
            <a:pPr algn="ctr"/>
            <a:r>
              <a:rPr lang="en-GB" sz="1600" b="1" dirty="0" smtClean="0">
                <a:solidFill>
                  <a:srgbClr val="B70005"/>
                </a:solidFill>
              </a:rPr>
              <a:t>To reach a broader audience:</a:t>
            </a:r>
            <a:endParaRPr lang="en-GB" sz="1600" b="1" dirty="0">
              <a:solidFill>
                <a:srgbClr val="B70005"/>
              </a:solidFill>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32317" y="3068960"/>
            <a:ext cx="2680043" cy="2664296"/>
          </a:xfrm>
          <a:prstGeom prst="ellipse">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44208" y="1844824"/>
            <a:ext cx="2250144" cy="2243606"/>
          </a:xfrm>
          <a:prstGeom prst="ellipse">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51920" y="4777578"/>
            <a:ext cx="1944216" cy="1937489"/>
          </a:xfrm>
          <a:prstGeom prst="ellipse">
            <a:avLst/>
          </a:prstGeom>
        </p:spPr>
      </p:pic>
      <p:pic>
        <p:nvPicPr>
          <p:cNvPr id="15" name="Picture 14"/>
          <p:cNvPicPr>
            <a:picLocks noChangeAspect="1"/>
          </p:cNvPicPr>
          <p:nvPr/>
        </p:nvPicPr>
        <p:blipFill>
          <a:blip r:embed="rId8"/>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873614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3" name="TextBox 12"/>
          <p:cNvSpPr txBox="1"/>
          <p:nvPr/>
        </p:nvSpPr>
        <p:spPr>
          <a:xfrm>
            <a:off x="0" y="1772816"/>
            <a:ext cx="9144000" cy="369332"/>
          </a:xfrm>
          <a:prstGeom prst="rect">
            <a:avLst/>
          </a:prstGeom>
          <a:noFill/>
        </p:spPr>
        <p:txBody>
          <a:bodyPr wrap="square" rtlCol="0">
            <a:spAutoFit/>
          </a:bodyPr>
          <a:lstStyle/>
          <a:p>
            <a:pPr algn="ctr"/>
            <a:r>
              <a:rPr lang="en-GB" b="1" dirty="0" smtClean="0">
                <a:solidFill>
                  <a:srgbClr val="01415B"/>
                </a:solidFill>
              </a:rPr>
              <a:t>North-easterly most point of Wales</a:t>
            </a:r>
            <a:endParaRPr lang="en-GB" b="1" dirty="0">
              <a:solidFill>
                <a:srgbClr val="01415B"/>
              </a:solidFill>
            </a:endParaRPr>
          </a:p>
        </p:txBody>
      </p:sp>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sp>
        <p:nvSpPr>
          <p:cNvPr id="14" name="Rectangle 13"/>
          <p:cNvSpPr/>
          <p:nvPr/>
        </p:nvSpPr>
        <p:spPr>
          <a:xfrm>
            <a:off x="0" y="2132856"/>
            <a:ext cx="9144000" cy="338554"/>
          </a:xfrm>
          <a:prstGeom prst="rect">
            <a:avLst/>
          </a:prstGeom>
        </p:spPr>
        <p:txBody>
          <a:bodyPr wrap="square">
            <a:spAutoFit/>
          </a:bodyPr>
          <a:lstStyle/>
          <a:p>
            <a:pPr algn="ctr"/>
            <a:r>
              <a:rPr lang="en-GB" sz="1600" b="1" dirty="0" smtClean="0">
                <a:solidFill>
                  <a:srgbClr val="B70005"/>
                </a:solidFill>
              </a:rPr>
              <a:t>High-energy sandy coastline meets the low energy Dee Estuary</a:t>
            </a:r>
            <a:endParaRPr lang="en-GB" sz="1600" b="1" dirty="0">
              <a:solidFill>
                <a:srgbClr val="B70005"/>
              </a:solidFill>
            </a:endParaRPr>
          </a:p>
        </p:txBody>
      </p:sp>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bwMode="auto">
          <a:xfrm>
            <a:off x="251765" y="5085184"/>
            <a:ext cx="4031957" cy="1695255"/>
          </a:xfrm>
          <a:prstGeom prst="rect">
            <a:avLst/>
          </a:prstGeom>
          <a:noFill/>
          <a:ln>
            <a:noFill/>
          </a:ln>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1549009" y="2636912"/>
            <a:ext cx="5975319" cy="2287427"/>
          </a:xfrm>
          <a:prstGeom prst="rect">
            <a:avLst/>
          </a:prstGeom>
          <a:noFill/>
          <a:ln w="38100">
            <a:solidFill>
              <a:srgbClr val="F54C00"/>
            </a:solidFill>
          </a:ln>
        </p:spPr>
      </p:pic>
      <p:grpSp>
        <p:nvGrpSpPr>
          <p:cNvPr id="19" name="Group 18"/>
          <p:cNvGrpSpPr/>
          <p:nvPr/>
        </p:nvGrpSpPr>
        <p:grpSpPr>
          <a:xfrm>
            <a:off x="1786196" y="5589240"/>
            <a:ext cx="1026160" cy="685800"/>
            <a:chOff x="0" y="0"/>
            <a:chExt cx="1026160" cy="685800"/>
          </a:xfrm>
          <a:effectLst/>
        </p:grpSpPr>
        <p:cxnSp>
          <p:nvCxnSpPr>
            <p:cNvPr id="22" name="Straight Connector 21"/>
            <p:cNvCxnSpPr/>
            <p:nvPr/>
          </p:nvCxnSpPr>
          <p:spPr>
            <a:xfrm>
              <a:off x="635" y="0"/>
              <a:ext cx="0" cy="685800"/>
            </a:xfrm>
            <a:prstGeom prst="line">
              <a:avLst/>
            </a:prstGeom>
            <a:ln w="38100">
              <a:solidFill>
                <a:srgbClr val="F54C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26160" y="0"/>
              <a:ext cx="0" cy="685800"/>
            </a:xfrm>
            <a:prstGeom prst="line">
              <a:avLst/>
            </a:prstGeom>
            <a:ln w="38100">
              <a:solidFill>
                <a:srgbClr val="F54C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0" y="0"/>
              <a:ext cx="1025525" cy="0"/>
            </a:xfrm>
            <a:prstGeom prst="line">
              <a:avLst/>
            </a:prstGeom>
            <a:ln w="38100">
              <a:solidFill>
                <a:srgbClr val="F54C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5" y="685800"/>
              <a:ext cx="1025525" cy="0"/>
            </a:xfrm>
            <a:prstGeom prst="line">
              <a:avLst/>
            </a:prstGeom>
            <a:ln w="38100">
              <a:solidFill>
                <a:srgbClr val="F54C00"/>
              </a:solidFill>
            </a:ln>
            <a:effectLst/>
          </p:spPr>
          <p:style>
            <a:lnRef idx="2">
              <a:schemeClr val="accent1"/>
            </a:lnRef>
            <a:fillRef idx="0">
              <a:schemeClr val="accent1"/>
            </a:fillRef>
            <a:effectRef idx="1">
              <a:schemeClr val="accent1"/>
            </a:effectRef>
            <a:fontRef idx="minor">
              <a:schemeClr val="tx1"/>
            </a:fontRef>
          </p:style>
        </p:cxnSp>
      </p:grpSp>
      <p:pic>
        <p:nvPicPr>
          <p:cNvPr id="26" name="Picture 25"/>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0493492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sp>
        <p:nvSpPr>
          <p:cNvPr id="15" name="Rectangle 14"/>
          <p:cNvSpPr/>
          <p:nvPr/>
        </p:nvSpPr>
        <p:spPr>
          <a:xfrm>
            <a:off x="0" y="1988840"/>
            <a:ext cx="9324528" cy="369332"/>
          </a:xfrm>
          <a:prstGeom prst="rect">
            <a:avLst/>
          </a:prstGeom>
        </p:spPr>
        <p:txBody>
          <a:bodyPr wrap="square">
            <a:spAutoFit/>
          </a:bodyPr>
          <a:lstStyle/>
          <a:p>
            <a:pPr algn="ctr"/>
            <a:r>
              <a:rPr lang="en-GB" b="1" dirty="0" smtClean="0">
                <a:solidFill>
                  <a:srgbClr val="01415B"/>
                </a:solidFill>
              </a:rPr>
              <a:t>Multiple competing interests</a:t>
            </a:r>
            <a:endParaRPr lang="en-GB" b="1" dirty="0">
              <a:solidFill>
                <a:srgbClr val="01415B"/>
              </a:solidFill>
            </a:endParaRPr>
          </a:p>
        </p:txBody>
      </p:sp>
      <p:sp>
        <p:nvSpPr>
          <p:cNvPr id="25" name="Rectangle 24"/>
          <p:cNvSpPr/>
          <p:nvPr/>
        </p:nvSpPr>
        <p:spPr>
          <a:xfrm>
            <a:off x="5364088" y="2492896"/>
            <a:ext cx="3347864" cy="584776"/>
          </a:xfrm>
          <a:prstGeom prst="rect">
            <a:avLst/>
          </a:prstGeom>
        </p:spPr>
        <p:txBody>
          <a:bodyPr wrap="square">
            <a:spAutoFit/>
          </a:bodyPr>
          <a:lstStyle/>
          <a:p>
            <a:pPr algn="ctr"/>
            <a:r>
              <a:rPr lang="en-GB" sz="1600" b="1" dirty="0" smtClean="0">
                <a:solidFill>
                  <a:srgbClr val="B70005"/>
                </a:solidFill>
              </a:rPr>
              <a:t>Industry</a:t>
            </a:r>
          </a:p>
          <a:p>
            <a:pPr algn="ctr"/>
            <a:r>
              <a:rPr lang="en-GB" sz="1600" b="1" dirty="0" smtClean="0">
                <a:solidFill>
                  <a:srgbClr val="B70005"/>
                </a:solidFill>
              </a:rPr>
              <a:t>(ENI Point of Ayr Gas Terminal)</a:t>
            </a:r>
            <a:endParaRPr lang="en-GB" sz="1600" b="1" dirty="0">
              <a:solidFill>
                <a:srgbClr val="B70005"/>
              </a:solidFill>
            </a:endParaRPr>
          </a:p>
        </p:txBody>
      </p:sp>
      <p:sp>
        <p:nvSpPr>
          <p:cNvPr id="26" name="Rectangle 25"/>
          <p:cNvSpPr/>
          <p:nvPr/>
        </p:nvSpPr>
        <p:spPr>
          <a:xfrm>
            <a:off x="395536" y="2492896"/>
            <a:ext cx="3571363" cy="584776"/>
          </a:xfrm>
          <a:prstGeom prst="rect">
            <a:avLst/>
          </a:prstGeom>
        </p:spPr>
        <p:txBody>
          <a:bodyPr wrap="square">
            <a:spAutoFit/>
          </a:bodyPr>
          <a:lstStyle/>
          <a:p>
            <a:pPr algn="ctr"/>
            <a:r>
              <a:rPr lang="en-GB" sz="1600" b="1" dirty="0" smtClean="0">
                <a:solidFill>
                  <a:srgbClr val="B70005"/>
                </a:solidFill>
              </a:rPr>
              <a:t>Environment</a:t>
            </a:r>
          </a:p>
          <a:p>
            <a:pPr algn="ctr"/>
            <a:r>
              <a:rPr lang="en-GB" sz="1600" b="1" dirty="0" smtClean="0">
                <a:solidFill>
                  <a:srgbClr val="B70005"/>
                </a:solidFill>
              </a:rPr>
              <a:t>(Wildlife, dunes &amp; SSSIs)</a:t>
            </a:r>
            <a:endParaRPr lang="en-GB" sz="1600" b="1" dirty="0">
              <a:solidFill>
                <a:srgbClr val="B70005"/>
              </a:solidFill>
            </a:endParaRPr>
          </a:p>
        </p:txBody>
      </p:sp>
      <p:pic>
        <p:nvPicPr>
          <p:cNvPr id="27" name="Picture 26"/>
          <p:cNvPicPr/>
          <p:nvPr/>
        </p:nvPicPr>
        <p:blipFill>
          <a:blip r:embed="rId5">
            <a:extLst>
              <a:ext uri="{28A0092B-C50C-407E-A947-70E740481C1C}">
                <a14:useLocalDpi xmlns:a14="http://schemas.microsoft.com/office/drawing/2010/main" val="0"/>
              </a:ext>
            </a:extLst>
          </a:blip>
          <a:stretch>
            <a:fillRect/>
          </a:stretch>
        </p:blipFill>
        <p:spPr>
          <a:xfrm>
            <a:off x="5875018" y="3284984"/>
            <a:ext cx="2434523" cy="2434523"/>
          </a:xfrm>
          <a:prstGeom prst="ellipse">
            <a:avLst/>
          </a:prstGeom>
        </p:spPr>
      </p:pic>
      <p:pic>
        <p:nvPicPr>
          <p:cNvPr id="28" name="Picture 27"/>
          <p:cNvPicPr/>
          <p:nvPr/>
        </p:nvPicPr>
        <p:blipFill>
          <a:blip r:embed="rId6" cstate="print">
            <a:extLst>
              <a:ext uri="{28A0092B-C50C-407E-A947-70E740481C1C}">
                <a14:useLocalDpi xmlns:a14="http://schemas.microsoft.com/office/drawing/2010/main" val="0"/>
              </a:ext>
            </a:extLst>
          </a:blip>
          <a:stretch>
            <a:fillRect/>
          </a:stretch>
        </p:blipFill>
        <p:spPr bwMode="auto">
          <a:xfrm>
            <a:off x="1337539" y="3284984"/>
            <a:ext cx="3445078" cy="3445078"/>
          </a:xfrm>
          <a:prstGeom prst="ellipse">
            <a:avLst/>
          </a:prstGeom>
          <a:noFill/>
          <a:ln>
            <a:noFill/>
          </a:ln>
        </p:spPr>
      </p:pic>
      <p:pic>
        <p:nvPicPr>
          <p:cNvPr id="34" name="Picture 33"/>
          <p:cNvPicPr/>
          <p:nvPr/>
        </p:nvPicPr>
        <p:blipFill>
          <a:blip r:embed="rId7">
            <a:extLst>
              <a:ext uri="{28A0092B-C50C-407E-A947-70E740481C1C}">
                <a14:useLocalDpi xmlns:a14="http://schemas.microsoft.com/office/drawing/2010/main" val="0"/>
              </a:ext>
            </a:extLst>
          </a:blip>
          <a:stretch>
            <a:fillRect/>
          </a:stretch>
        </p:blipFill>
        <p:spPr>
          <a:xfrm>
            <a:off x="329108" y="3284984"/>
            <a:ext cx="1583325" cy="1594555"/>
          </a:xfrm>
          <a:prstGeom prst="ellipse">
            <a:avLst/>
          </a:prstGeom>
        </p:spPr>
      </p:pic>
      <p:pic>
        <p:nvPicPr>
          <p:cNvPr id="35" name="Picture 34"/>
          <p:cNvPicPr/>
          <p:nvPr/>
        </p:nvPicPr>
        <p:blipFill>
          <a:blip r:embed="rId8" cstate="print">
            <a:extLst>
              <a:ext uri="{28A0092B-C50C-407E-A947-70E740481C1C}">
                <a14:useLocalDpi xmlns:a14="http://schemas.microsoft.com/office/drawing/2010/main" val="0"/>
              </a:ext>
            </a:extLst>
          </a:blip>
          <a:stretch>
            <a:fillRect/>
          </a:stretch>
        </p:blipFill>
        <p:spPr>
          <a:xfrm>
            <a:off x="251520" y="5231525"/>
            <a:ext cx="1498684" cy="1497816"/>
          </a:xfrm>
          <a:prstGeom prst="ellipse">
            <a:avLst/>
          </a:prstGeom>
        </p:spPr>
      </p:pic>
      <p:pic>
        <p:nvPicPr>
          <p:cNvPr id="14" name="Picture 13"/>
          <p:cNvPicPr>
            <a:picLocks noChangeAspect="1"/>
          </p:cNvPicPr>
          <p:nvPr/>
        </p:nvPicPr>
        <p:blipFill>
          <a:blip r:embed="rId9"/>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517040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sp>
        <p:nvSpPr>
          <p:cNvPr id="23" name="Rectangle 22"/>
          <p:cNvSpPr/>
          <p:nvPr/>
        </p:nvSpPr>
        <p:spPr>
          <a:xfrm>
            <a:off x="323528" y="2492896"/>
            <a:ext cx="3384376" cy="584776"/>
          </a:xfrm>
          <a:prstGeom prst="rect">
            <a:avLst/>
          </a:prstGeom>
        </p:spPr>
        <p:txBody>
          <a:bodyPr wrap="square">
            <a:spAutoFit/>
          </a:bodyPr>
          <a:lstStyle/>
          <a:p>
            <a:pPr algn="ctr"/>
            <a:r>
              <a:rPr lang="en-GB" sz="1600" b="1" dirty="0" smtClean="0">
                <a:solidFill>
                  <a:srgbClr val="B70005"/>
                </a:solidFill>
              </a:rPr>
              <a:t>Local residents </a:t>
            </a:r>
          </a:p>
          <a:p>
            <a:pPr algn="ctr"/>
            <a:r>
              <a:rPr lang="en-GB" sz="1600" b="1" dirty="0" smtClean="0">
                <a:solidFill>
                  <a:srgbClr val="B70005"/>
                </a:solidFill>
              </a:rPr>
              <a:t>(</a:t>
            </a:r>
            <a:r>
              <a:rPr lang="en-GB" sz="1600" b="1" dirty="0" err="1" smtClean="0">
                <a:solidFill>
                  <a:srgbClr val="B70005"/>
                </a:solidFill>
              </a:rPr>
              <a:t>Talacre</a:t>
            </a:r>
            <a:r>
              <a:rPr lang="en-GB" sz="1600" b="1" dirty="0" smtClean="0">
                <a:solidFill>
                  <a:srgbClr val="B70005"/>
                </a:solidFill>
              </a:rPr>
              <a:t> village/ </a:t>
            </a:r>
            <a:r>
              <a:rPr lang="en-GB" sz="1600" b="1" dirty="0" err="1" smtClean="0">
                <a:solidFill>
                  <a:srgbClr val="B70005"/>
                </a:solidFill>
              </a:rPr>
              <a:t>Prestatyn</a:t>
            </a:r>
            <a:r>
              <a:rPr lang="en-GB" sz="1600" b="1" dirty="0" smtClean="0">
                <a:solidFill>
                  <a:srgbClr val="B70005"/>
                </a:solidFill>
              </a:rPr>
              <a:t> town)</a:t>
            </a:r>
            <a:endParaRPr lang="en-GB" sz="1600" b="1" dirty="0">
              <a:solidFill>
                <a:srgbClr val="B70005"/>
              </a:solidFill>
            </a:endParaRPr>
          </a:p>
        </p:txBody>
      </p:sp>
      <p:sp>
        <p:nvSpPr>
          <p:cNvPr id="24" name="Rectangle 23"/>
          <p:cNvSpPr/>
          <p:nvPr/>
        </p:nvSpPr>
        <p:spPr>
          <a:xfrm>
            <a:off x="5436096" y="2492896"/>
            <a:ext cx="3168352" cy="584776"/>
          </a:xfrm>
          <a:prstGeom prst="rect">
            <a:avLst/>
          </a:prstGeom>
        </p:spPr>
        <p:txBody>
          <a:bodyPr wrap="square">
            <a:spAutoFit/>
          </a:bodyPr>
          <a:lstStyle/>
          <a:p>
            <a:pPr algn="ctr"/>
            <a:r>
              <a:rPr lang="en-GB" sz="1600" b="1" dirty="0" smtClean="0">
                <a:solidFill>
                  <a:srgbClr val="B70005"/>
                </a:solidFill>
              </a:rPr>
              <a:t>Tourists </a:t>
            </a:r>
          </a:p>
          <a:p>
            <a:pPr algn="ctr"/>
            <a:r>
              <a:rPr lang="en-GB" sz="1600" b="1" dirty="0" smtClean="0">
                <a:solidFill>
                  <a:srgbClr val="B70005"/>
                </a:solidFill>
              </a:rPr>
              <a:t>(</a:t>
            </a:r>
            <a:r>
              <a:rPr lang="en-GB" sz="1600" b="1" dirty="0" err="1" smtClean="0">
                <a:solidFill>
                  <a:srgbClr val="B70005"/>
                </a:solidFill>
              </a:rPr>
              <a:t>Talacre</a:t>
            </a:r>
            <a:r>
              <a:rPr lang="en-GB" sz="1600" b="1" dirty="0" smtClean="0">
                <a:solidFill>
                  <a:srgbClr val="B70005"/>
                </a:solidFill>
              </a:rPr>
              <a:t> holiday park)</a:t>
            </a:r>
            <a:endParaRPr lang="en-GB" sz="1600" b="1" dirty="0">
              <a:solidFill>
                <a:srgbClr val="B70005"/>
              </a:solidFill>
            </a:endParaRPr>
          </a:p>
        </p:txBody>
      </p:sp>
      <p:pic>
        <p:nvPicPr>
          <p:cNvPr id="29" name="Picture 28"/>
          <p:cNvPicPr/>
          <p:nvPr/>
        </p:nvPicPr>
        <p:blipFill>
          <a:blip r:embed="rId5">
            <a:extLst>
              <a:ext uri="{28A0092B-C50C-407E-A947-70E740481C1C}">
                <a14:useLocalDpi xmlns:a14="http://schemas.microsoft.com/office/drawing/2010/main" val="0"/>
              </a:ext>
            </a:extLst>
          </a:blip>
          <a:stretch>
            <a:fillRect/>
          </a:stretch>
        </p:blipFill>
        <p:spPr>
          <a:xfrm>
            <a:off x="4031338" y="3933056"/>
            <a:ext cx="2340862" cy="2340862"/>
          </a:xfrm>
          <a:prstGeom prst="ellipse">
            <a:avLst/>
          </a:prstGeom>
        </p:spPr>
      </p:pic>
      <p:pic>
        <p:nvPicPr>
          <p:cNvPr id="33" name="Picture 32"/>
          <p:cNvPicPr/>
          <p:nvPr/>
        </p:nvPicPr>
        <p:blipFill>
          <a:blip r:embed="rId6" cstate="print">
            <a:extLst>
              <a:ext uri="{28A0092B-C50C-407E-A947-70E740481C1C}">
                <a14:useLocalDpi xmlns:a14="http://schemas.microsoft.com/office/drawing/2010/main" val="0"/>
              </a:ext>
            </a:extLst>
          </a:blip>
          <a:stretch>
            <a:fillRect/>
          </a:stretch>
        </p:blipFill>
        <p:spPr>
          <a:xfrm>
            <a:off x="5875210" y="3212976"/>
            <a:ext cx="2650164" cy="2650164"/>
          </a:xfrm>
          <a:prstGeom prst="ellipse">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3357981"/>
            <a:ext cx="3126661" cy="3126661"/>
          </a:xfrm>
          <a:prstGeom prst="ellipse">
            <a:avLst/>
          </a:prstGeom>
        </p:spPr>
      </p:pic>
      <p:sp>
        <p:nvSpPr>
          <p:cNvPr id="19" name="Rectangle 18"/>
          <p:cNvSpPr/>
          <p:nvPr/>
        </p:nvSpPr>
        <p:spPr>
          <a:xfrm>
            <a:off x="0" y="1988840"/>
            <a:ext cx="9324528" cy="369332"/>
          </a:xfrm>
          <a:prstGeom prst="rect">
            <a:avLst/>
          </a:prstGeom>
        </p:spPr>
        <p:txBody>
          <a:bodyPr wrap="square">
            <a:spAutoFit/>
          </a:bodyPr>
          <a:lstStyle/>
          <a:p>
            <a:pPr algn="ctr"/>
            <a:r>
              <a:rPr lang="en-GB" b="1" dirty="0" smtClean="0">
                <a:solidFill>
                  <a:srgbClr val="01415B"/>
                </a:solidFill>
              </a:rPr>
              <a:t>Multiple competing interests</a:t>
            </a:r>
            <a:endParaRPr lang="en-GB" b="1" dirty="0">
              <a:solidFill>
                <a:srgbClr val="01415B"/>
              </a:solidFill>
            </a:endParaRPr>
          </a:p>
        </p:txBody>
      </p:sp>
      <p:pic>
        <p:nvPicPr>
          <p:cNvPr id="13" name="Picture 12"/>
          <p:cNvPicPr>
            <a:picLocks noChangeAspect="1"/>
          </p:cNvPicPr>
          <p:nvPr/>
        </p:nvPicPr>
        <p:blipFill>
          <a:blip r:embed="rId8"/>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9300271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TextBox 11"/>
          <p:cNvSpPr txBox="1"/>
          <p:nvPr/>
        </p:nvSpPr>
        <p:spPr>
          <a:xfrm>
            <a:off x="0" y="1988840"/>
            <a:ext cx="9144000" cy="369332"/>
          </a:xfrm>
          <a:prstGeom prst="rect">
            <a:avLst/>
          </a:prstGeom>
          <a:noFill/>
        </p:spPr>
        <p:txBody>
          <a:bodyPr wrap="square" rtlCol="0">
            <a:spAutoFit/>
          </a:bodyPr>
          <a:lstStyle/>
          <a:p>
            <a:pPr algn="ctr"/>
            <a:r>
              <a:rPr lang="en-GB" b="1" dirty="0" err="1">
                <a:solidFill>
                  <a:srgbClr val="01415B"/>
                </a:solidFill>
              </a:rPr>
              <a:t>Gronant</a:t>
            </a:r>
            <a:r>
              <a:rPr lang="en-GB" b="1" dirty="0">
                <a:solidFill>
                  <a:srgbClr val="01415B"/>
                </a:solidFill>
              </a:rPr>
              <a:t> and </a:t>
            </a:r>
            <a:r>
              <a:rPr lang="en-GB" b="1" dirty="0" err="1">
                <a:solidFill>
                  <a:srgbClr val="01415B"/>
                </a:solidFill>
              </a:rPr>
              <a:t>Talacre</a:t>
            </a:r>
            <a:r>
              <a:rPr lang="en-GB" b="1" dirty="0">
                <a:solidFill>
                  <a:srgbClr val="01415B"/>
                </a:solidFill>
              </a:rPr>
              <a:t> </a:t>
            </a:r>
            <a:r>
              <a:rPr lang="en-GB" b="1" dirty="0" smtClean="0">
                <a:solidFill>
                  <a:srgbClr val="01415B"/>
                </a:solidFill>
              </a:rPr>
              <a:t>Dunes &amp; Beach </a:t>
            </a:r>
            <a:r>
              <a:rPr lang="en-GB" b="1" dirty="0">
                <a:solidFill>
                  <a:srgbClr val="01415B"/>
                </a:solidFill>
              </a:rPr>
              <a:t>(53°21'18.5"N 3°19'02.7"W) </a:t>
            </a:r>
          </a:p>
        </p:txBody>
      </p:sp>
      <p:sp>
        <p:nvSpPr>
          <p:cNvPr id="16" name="Rectangle 7"/>
          <p:cNvSpPr txBox="1">
            <a:spLocks noChangeArrowheads="1"/>
          </p:cNvSpPr>
          <p:nvPr/>
        </p:nvSpPr>
        <p:spPr bwMode="auto">
          <a:xfrm>
            <a:off x="0" y="4797152"/>
            <a:ext cx="702027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rgbClr val="01415B"/>
                </a:solidFill>
              </a:rPr>
              <a:t>Coastal dune and salt </a:t>
            </a:r>
            <a:r>
              <a:rPr lang="en-GB" sz="1600" dirty="0">
                <a:solidFill>
                  <a:srgbClr val="01415B"/>
                </a:solidFill>
              </a:rPr>
              <a:t>marsh with </a:t>
            </a:r>
            <a:r>
              <a:rPr lang="en-GB" sz="1600" dirty="0" smtClean="0">
                <a:solidFill>
                  <a:srgbClr val="01415B"/>
                </a:solidFill>
              </a:rPr>
              <a:t>important </a:t>
            </a:r>
            <a:r>
              <a:rPr lang="en-GB" sz="1600" dirty="0">
                <a:solidFill>
                  <a:srgbClr val="01415B"/>
                </a:solidFill>
              </a:rPr>
              <a:t>coastal protection </a:t>
            </a:r>
            <a:r>
              <a:rPr lang="en-GB" sz="1600" dirty="0" smtClean="0">
                <a:solidFill>
                  <a:srgbClr val="01415B"/>
                </a:solidFill>
              </a:rPr>
              <a:t>function</a:t>
            </a:r>
          </a:p>
          <a:p>
            <a:pPr algn="ctr"/>
            <a:r>
              <a:rPr lang="en-GB" sz="1600" dirty="0">
                <a:solidFill>
                  <a:srgbClr val="01415B"/>
                </a:solidFill>
              </a:rPr>
              <a:t>Almost only natural coastline between Dee Estuary and Great </a:t>
            </a:r>
            <a:r>
              <a:rPr lang="en-GB" sz="1600" dirty="0" err="1" smtClean="0">
                <a:solidFill>
                  <a:srgbClr val="01415B"/>
                </a:solidFill>
              </a:rPr>
              <a:t>Orme</a:t>
            </a:r>
            <a:endParaRPr lang="en-GB" sz="1600" dirty="0" smtClean="0">
              <a:solidFill>
                <a:srgbClr val="01415B"/>
              </a:solidFill>
            </a:endParaRPr>
          </a:p>
          <a:p>
            <a:pPr algn="ctr"/>
            <a:r>
              <a:rPr lang="en-GB" sz="1600" dirty="0" smtClean="0">
                <a:solidFill>
                  <a:srgbClr val="01415B"/>
                </a:solidFill>
              </a:rPr>
              <a:t>Above </a:t>
            </a:r>
            <a:r>
              <a:rPr lang="en-GB" sz="1600" dirty="0">
                <a:solidFill>
                  <a:srgbClr val="01415B"/>
                </a:solidFill>
              </a:rPr>
              <a:t>gas pipeline from offshore fields to Point of Ayr Gas </a:t>
            </a:r>
            <a:r>
              <a:rPr lang="en-GB" sz="1600" dirty="0" smtClean="0">
                <a:solidFill>
                  <a:srgbClr val="01415B"/>
                </a:solidFill>
              </a:rPr>
              <a:t>T</a:t>
            </a:r>
            <a:r>
              <a:rPr lang="en-US" sz="1600" dirty="0" smtClean="0">
                <a:solidFill>
                  <a:srgbClr val="01415B"/>
                </a:solidFill>
              </a:rPr>
              <a:t>e</a:t>
            </a:r>
            <a:r>
              <a:rPr lang="en-GB" sz="1600" dirty="0" err="1" smtClean="0">
                <a:solidFill>
                  <a:srgbClr val="01415B"/>
                </a:solidFill>
              </a:rPr>
              <a:t>rminal</a:t>
            </a:r>
            <a:endParaRPr lang="en-GB" sz="1600" dirty="0" smtClean="0">
              <a:solidFill>
                <a:srgbClr val="01415B"/>
              </a:solidFill>
            </a:endParaRPr>
          </a:p>
          <a:p>
            <a:pPr algn="ctr"/>
            <a:r>
              <a:rPr lang="en-GB" sz="1600" dirty="0">
                <a:solidFill>
                  <a:srgbClr val="01415B"/>
                </a:solidFill>
              </a:rPr>
              <a:t>Historical </a:t>
            </a:r>
            <a:r>
              <a:rPr lang="en-GB" sz="1600" dirty="0" smtClean="0">
                <a:solidFill>
                  <a:srgbClr val="01415B"/>
                </a:solidFill>
              </a:rPr>
              <a:t>(</a:t>
            </a:r>
            <a:r>
              <a:rPr lang="en-GB" sz="1600" dirty="0">
                <a:solidFill>
                  <a:srgbClr val="01415B"/>
                </a:solidFill>
              </a:rPr>
              <a:t>foundations of chalets to house WW2 evacuees still visible</a:t>
            </a:r>
            <a:r>
              <a:rPr lang="en-GB" sz="1600" dirty="0" smtClean="0">
                <a:solidFill>
                  <a:srgbClr val="01415B"/>
                </a:solidFill>
              </a:rPr>
              <a:t>)</a:t>
            </a:r>
          </a:p>
          <a:p>
            <a:pPr algn="ctr"/>
            <a:r>
              <a:rPr lang="en-GB" sz="1600" dirty="0">
                <a:solidFill>
                  <a:srgbClr val="01415B"/>
                </a:solidFill>
              </a:rPr>
              <a:t>SSSI </a:t>
            </a:r>
            <a:r>
              <a:rPr lang="en-GB" sz="1600" dirty="0" smtClean="0">
                <a:solidFill>
                  <a:srgbClr val="01415B"/>
                </a:solidFill>
              </a:rPr>
              <a:t>designated for </a:t>
            </a:r>
            <a:r>
              <a:rPr lang="en-GB" sz="1600" dirty="0">
                <a:solidFill>
                  <a:srgbClr val="01415B"/>
                </a:solidFill>
              </a:rPr>
              <a:t>dune system </a:t>
            </a:r>
            <a:r>
              <a:rPr lang="en-GB" sz="1600" dirty="0" smtClean="0">
                <a:solidFill>
                  <a:srgbClr val="01415B"/>
                </a:solidFill>
              </a:rPr>
              <a:t>habitats</a:t>
            </a:r>
          </a:p>
          <a:p>
            <a:pPr algn="ctr"/>
            <a:r>
              <a:rPr lang="en-GB" sz="1600" dirty="0" smtClean="0">
                <a:solidFill>
                  <a:srgbClr val="01415B"/>
                </a:solidFill>
              </a:rPr>
              <a:t>Popular holiday and leisure location</a:t>
            </a:r>
          </a:p>
        </p:txBody>
      </p:sp>
      <p:sp>
        <p:nvSpPr>
          <p:cNvPr id="17"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2640954"/>
            <a:ext cx="2079915" cy="207991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1836" y="2636912"/>
            <a:ext cx="2262252" cy="2088232"/>
          </a:xfrm>
          <a:prstGeom prst="rect">
            <a:avLst/>
          </a:prstGeom>
        </p:spPr>
      </p:pic>
      <p:pic>
        <p:nvPicPr>
          <p:cNvPr id="11" name="Picture 10"/>
          <p:cNvPicPr>
            <a:picLocks noChangeAspect="1"/>
          </p:cNvPicPr>
          <p:nvPr/>
        </p:nvPicPr>
        <p:blipFill>
          <a:blip r:embed="rId7"/>
          <a:stretch>
            <a:fillRect/>
          </a:stretch>
        </p:blipFill>
        <p:spPr>
          <a:xfrm>
            <a:off x="6002164" y="6021288"/>
            <a:ext cx="1018108" cy="743355"/>
          </a:xfrm>
          <a:prstGeom prst="rect">
            <a:avLst/>
          </a:prstGeom>
        </p:spPr>
      </p:pic>
      <p:pic>
        <p:nvPicPr>
          <p:cNvPr id="18" name="Picture 17"/>
          <p:cNvPicPr/>
          <p:nvPr/>
        </p:nvPicPr>
        <p:blipFill>
          <a:blip r:embed="rId8">
            <a:extLst>
              <a:ext uri="{28A0092B-C50C-407E-A947-70E740481C1C}">
                <a14:useLocalDpi xmlns:a14="http://schemas.microsoft.com/office/drawing/2010/main" val="0"/>
              </a:ext>
            </a:extLst>
          </a:blip>
          <a:stretch>
            <a:fillRect/>
          </a:stretch>
        </p:blipFill>
        <p:spPr>
          <a:xfrm>
            <a:off x="1949047" y="2636912"/>
            <a:ext cx="1175412" cy="2088232"/>
          </a:xfrm>
          <a:prstGeom prst="rect">
            <a:avLst/>
          </a:prstGeom>
        </p:spPr>
      </p:pic>
    </p:spTree>
    <p:extLst>
      <p:ext uri="{BB962C8B-B14F-4D97-AF65-F5344CB8AC3E}">
        <p14:creationId xmlns:p14="http://schemas.microsoft.com/office/powerpoint/2010/main" val="21140920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TextBox 11"/>
          <p:cNvSpPr txBox="1"/>
          <p:nvPr/>
        </p:nvSpPr>
        <p:spPr>
          <a:xfrm>
            <a:off x="0" y="1988840"/>
            <a:ext cx="9144000" cy="369332"/>
          </a:xfrm>
          <a:prstGeom prst="rect">
            <a:avLst/>
          </a:prstGeom>
          <a:noFill/>
        </p:spPr>
        <p:txBody>
          <a:bodyPr wrap="square" rtlCol="0">
            <a:spAutoFit/>
          </a:bodyPr>
          <a:lstStyle/>
          <a:p>
            <a:pPr algn="ctr"/>
            <a:r>
              <a:rPr lang="en-GB" b="1" dirty="0" err="1">
                <a:solidFill>
                  <a:srgbClr val="01415B"/>
                </a:solidFill>
              </a:rPr>
              <a:t>Gronant</a:t>
            </a:r>
            <a:r>
              <a:rPr lang="en-GB" b="1" dirty="0">
                <a:solidFill>
                  <a:srgbClr val="01415B"/>
                </a:solidFill>
              </a:rPr>
              <a:t> and </a:t>
            </a:r>
            <a:r>
              <a:rPr lang="en-GB" b="1" dirty="0" err="1">
                <a:solidFill>
                  <a:srgbClr val="01415B"/>
                </a:solidFill>
              </a:rPr>
              <a:t>Talacre</a:t>
            </a:r>
            <a:r>
              <a:rPr lang="en-GB" b="1" dirty="0">
                <a:solidFill>
                  <a:srgbClr val="01415B"/>
                </a:solidFill>
              </a:rPr>
              <a:t> </a:t>
            </a:r>
            <a:r>
              <a:rPr lang="en-GB" b="1" dirty="0" smtClean="0">
                <a:solidFill>
                  <a:srgbClr val="01415B"/>
                </a:solidFill>
              </a:rPr>
              <a:t>Dunes &amp; Beach </a:t>
            </a:r>
            <a:r>
              <a:rPr lang="en-GB" b="1" dirty="0">
                <a:solidFill>
                  <a:srgbClr val="01415B"/>
                </a:solidFill>
              </a:rPr>
              <a:t>(53°21'18.5"N 3°19'02.7"W) </a:t>
            </a:r>
          </a:p>
        </p:txBody>
      </p:sp>
      <p:sp>
        <p:nvSpPr>
          <p:cNvPr id="17"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pic>
        <p:nvPicPr>
          <p:cNvPr id="20" name="Picture 19"/>
          <p:cNvPicPr/>
          <p:nvPr/>
        </p:nvPicPr>
        <p:blipFill>
          <a:blip r:embed="rId5">
            <a:extLst>
              <a:ext uri="{28A0092B-C50C-407E-A947-70E740481C1C}">
                <a14:useLocalDpi xmlns:a14="http://schemas.microsoft.com/office/drawing/2010/main" val="0"/>
              </a:ext>
            </a:extLst>
          </a:blip>
          <a:stretch>
            <a:fillRect/>
          </a:stretch>
        </p:blipFill>
        <p:spPr>
          <a:xfrm>
            <a:off x="6802195" y="2853018"/>
            <a:ext cx="1930362" cy="1944052"/>
          </a:xfrm>
          <a:prstGeom prst="ellipse">
            <a:avLst/>
          </a:prstGeom>
        </p:spPr>
      </p:pic>
      <p:pic>
        <p:nvPicPr>
          <p:cNvPr id="21" name="Picture 20"/>
          <p:cNvPicPr/>
          <p:nvPr/>
        </p:nvPicPr>
        <p:blipFill>
          <a:blip r:embed="rId6">
            <a:extLst>
              <a:ext uri="{28A0092B-C50C-407E-A947-70E740481C1C}">
                <a14:useLocalDpi xmlns:a14="http://schemas.microsoft.com/office/drawing/2010/main" val="0"/>
              </a:ext>
            </a:extLst>
          </a:blip>
          <a:stretch>
            <a:fillRect/>
          </a:stretch>
        </p:blipFill>
        <p:spPr>
          <a:xfrm>
            <a:off x="179512" y="3440603"/>
            <a:ext cx="1849002" cy="1849002"/>
          </a:xfrm>
          <a:prstGeom prst="ellipse">
            <a:avLst/>
          </a:prstGeom>
        </p:spPr>
      </p:pic>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a:xfrm>
            <a:off x="3995936" y="2856525"/>
            <a:ext cx="1938161" cy="1937038"/>
          </a:xfrm>
          <a:prstGeom prst="ellipse">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1128952" y="2492896"/>
            <a:ext cx="1663065" cy="1663065"/>
          </a:xfrm>
          <a:prstGeom prst="ellipse">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1701327" y="3429000"/>
            <a:ext cx="1807685" cy="1800200"/>
          </a:xfrm>
          <a:prstGeom prst="ellipse">
            <a:avLst/>
          </a:prstGeom>
        </p:spPr>
      </p:pic>
      <p:sp>
        <p:nvSpPr>
          <p:cNvPr id="22" name="Rectangle 21"/>
          <p:cNvSpPr/>
          <p:nvPr/>
        </p:nvSpPr>
        <p:spPr>
          <a:xfrm>
            <a:off x="0" y="2420888"/>
            <a:ext cx="9144000" cy="338554"/>
          </a:xfrm>
          <a:prstGeom prst="rect">
            <a:avLst/>
          </a:prstGeom>
        </p:spPr>
        <p:txBody>
          <a:bodyPr wrap="square">
            <a:spAutoFit/>
          </a:bodyPr>
          <a:lstStyle/>
          <a:p>
            <a:pPr algn="ctr"/>
            <a:r>
              <a:rPr lang="en-GB" sz="1600" b="1" dirty="0" smtClean="0">
                <a:solidFill>
                  <a:srgbClr val="B70005"/>
                </a:solidFill>
              </a:rPr>
              <a:t>Under active management to:</a:t>
            </a:r>
            <a:endParaRPr lang="en-GB" sz="1600" b="1" dirty="0">
              <a:solidFill>
                <a:srgbClr val="B70005"/>
              </a:solidFill>
            </a:endParaRPr>
          </a:p>
        </p:txBody>
      </p:sp>
      <p:sp>
        <p:nvSpPr>
          <p:cNvPr id="23" name="Rectangle 22"/>
          <p:cNvSpPr/>
          <p:nvPr/>
        </p:nvSpPr>
        <p:spPr>
          <a:xfrm>
            <a:off x="6084168" y="5013176"/>
            <a:ext cx="3059832" cy="338554"/>
          </a:xfrm>
          <a:prstGeom prst="rect">
            <a:avLst/>
          </a:prstGeom>
        </p:spPr>
        <p:txBody>
          <a:bodyPr wrap="square">
            <a:spAutoFit/>
          </a:bodyPr>
          <a:lstStyle/>
          <a:p>
            <a:pPr algn="ctr"/>
            <a:r>
              <a:rPr lang="en-GB" sz="1600" b="1" dirty="0" smtClean="0">
                <a:solidFill>
                  <a:srgbClr val="B70005"/>
                </a:solidFill>
              </a:rPr>
              <a:t>Encourage sand accretion</a:t>
            </a:r>
            <a:endParaRPr lang="en-GB" sz="1600" b="1" dirty="0">
              <a:solidFill>
                <a:srgbClr val="B70005"/>
              </a:solidFill>
            </a:endParaRPr>
          </a:p>
        </p:txBody>
      </p:sp>
      <p:sp>
        <p:nvSpPr>
          <p:cNvPr id="24" name="Rectangle 23"/>
          <p:cNvSpPr/>
          <p:nvPr/>
        </p:nvSpPr>
        <p:spPr>
          <a:xfrm>
            <a:off x="3275856" y="4941168"/>
            <a:ext cx="3240360" cy="584776"/>
          </a:xfrm>
          <a:prstGeom prst="rect">
            <a:avLst/>
          </a:prstGeom>
        </p:spPr>
        <p:txBody>
          <a:bodyPr wrap="square">
            <a:spAutoFit/>
          </a:bodyPr>
          <a:lstStyle/>
          <a:p>
            <a:pPr algn="ctr"/>
            <a:r>
              <a:rPr lang="en-GB" sz="1600" b="1" dirty="0" smtClean="0">
                <a:solidFill>
                  <a:srgbClr val="B70005"/>
                </a:solidFill>
              </a:rPr>
              <a:t>Species re-introduction </a:t>
            </a:r>
          </a:p>
          <a:p>
            <a:pPr algn="ctr"/>
            <a:r>
              <a:rPr lang="en-GB" sz="1600" b="1" dirty="0" smtClean="0">
                <a:solidFill>
                  <a:srgbClr val="B70005"/>
                </a:solidFill>
              </a:rPr>
              <a:t>(e.g., </a:t>
            </a:r>
            <a:r>
              <a:rPr lang="en-GB" sz="1600" b="1" dirty="0" err="1" smtClean="0">
                <a:solidFill>
                  <a:srgbClr val="B70005"/>
                </a:solidFill>
              </a:rPr>
              <a:t>natterjack</a:t>
            </a:r>
            <a:r>
              <a:rPr lang="en-GB" sz="1600" b="1" dirty="0" smtClean="0">
                <a:solidFill>
                  <a:srgbClr val="B70005"/>
                </a:solidFill>
              </a:rPr>
              <a:t> toad)</a:t>
            </a:r>
          </a:p>
        </p:txBody>
      </p:sp>
      <p:sp>
        <p:nvSpPr>
          <p:cNvPr id="25" name="Rectangle 24"/>
          <p:cNvSpPr/>
          <p:nvPr/>
        </p:nvSpPr>
        <p:spPr>
          <a:xfrm>
            <a:off x="107504" y="5445224"/>
            <a:ext cx="3384376" cy="338554"/>
          </a:xfrm>
          <a:prstGeom prst="rect">
            <a:avLst/>
          </a:prstGeom>
        </p:spPr>
        <p:txBody>
          <a:bodyPr wrap="square">
            <a:spAutoFit/>
          </a:bodyPr>
          <a:lstStyle/>
          <a:p>
            <a:pPr algn="ctr"/>
            <a:r>
              <a:rPr lang="en-GB" sz="1600" b="1" dirty="0" smtClean="0">
                <a:solidFill>
                  <a:srgbClr val="B70005"/>
                </a:solidFill>
              </a:rPr>
              <a:t>Control visitor pressure</a:t>
            </a:r>
            <a:endParaRPr lang="en-GB" sz="1600" b="1" dirty="0">
              <a:solidFill>
                <a:srgbClr val="B70005"/>
              </a:solidFill>
            </a:endParaRPr>
          </a:p>
        </p:txBody>
      </p:sp>
      <p:sp>
        <p:nvSpPr>
          <p:cNvPr id="27" name="Rectangle 7"/>
          <p:cNvSpPr txBox="1">
            <a:spLocks noChangeArrowheads="1"/>
          </p:cNvSpPr>
          <p:nvPr/>
        </p:nvSpPr>
        <p:spPr bwMode="auto">
          <a:xfrm>
            <a:off x="107504" y="5805264"/>
            <a:ext cx="6228184"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r>
              <a:rPr lang="en-GB" sz="1600" dirty="0" smtClean="0">
                <a:solidFill>
                  <a:schemeClr val="tx1"/>
                </a:solidFill>
              </a:rPr>
              <a:t>Pathways to focus human traffic</a:t>
            </a:r>
          </a:p>
          <a:p>
            <a:r>
              <a:rPr lang="en-GB" sz="1600" dirty="0" smtClean="0">
                <a:solidFill>
                  <a:schemeClr val="tx1"/>
                </a:solidFill>
              </a:rPr>
              <a:t>Gradual reduction of dune-based car park</a:t>
            </a:r>
          </a:p>
          <a:p>
            <a:r>
              <a:rPr lang="en-GB" sz="1600" dirty="0" smtClean="0">
                <a:solidFill>
                  <a:schemeClr val="tx1"/>
                </a:solidFill>
              </a:rPr>
              <a:t>Novel dune stabilisation methods (e.g., old Christmas trees)</a:t>
            </a:r>
          </a:p>
        </p:txBody>
      </p:sp>
      <p:pic>
        <p:nvPicPr>
          <p:cNvPr id="18" name="Picture 17"/>
          <p:cNvPicPr>
            <a:picLocks noChangeAspect="1"/>
          </p:cNvPicPr>
          <p:nvPr/>
        </p:nvPicPr>
        <p:blipFill>
          <a:blip r:embed="rId10"/>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513683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TextBox 11"/>
          <p:cNvSpPr txBox="1"/>
          <p:nvPr/>
        </p:nvSpPr>
        <p:spPr>
          <a:xfrm>
            <a:off x="0" y="1988840"/>
            <a:ext cx="9144000" cy="369332"/>
          </a:xfrm>
          <a:prstGeom prst="rect">
            <a:avLst/>
          </a:prstGeom>
          <a:noFill/>
        </p:spPr>
        <p:txBody>
          <a:bodyPr wrap="square" rtlCol="0">
            <a:spAutoFit/>
          </a:bodyPr>
          <a:lstStyle/>
          <a:p>
            <a:pPr algn="ctr"/>
            <a:r>
              <a:rPr lang="en-GB" b="1" dirty="0" err="1">
                <a:solidFill>
                  <a:srgbClr val="01415B"/>
                </a:solidFill>
              </a:rPr>
              <a:t>Prestatyn</a:t>
            </a:r>
            <a:r>
              <a:rPr lang="en-GB" b="1" dirty="0">
                <a:solidFill>
                  <a:srgbClr val="01415B"/>
                </a:solidFill>
              </a:rPr>
              <a:t> Sea Defences (53°20'30.3"N 3°24'54.5"W) </a:t>
            </a:r>
          </a:p>
        </p:txBody>
      </p:sp>
      <p:sp>
        <p:nvSpPr>
          <p:cNvPr id="16" name="Rectangle 7"/>
          <p:cNvSpPr txBox="1">
            <a:spLocks noChangeArrowheads="1"/>
          </p:cNvSpPr>
          <p:nvPr/>
        </p:nvSpPr>
        <p:spPr bwMode="auto">
          <a:xfrm>
            <a:off x="35496" y="5013176"/>
            <a:ext cx="6192688"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Denbighshire </a:t>
            </a:r>
            <a:r>
              <a:rPr lang="en-GB" sz="1600" dirty="0" smtClean="0"/>
              <a:t>coastal town </a:t>
            </a:r>
            <a:r>
              <a:rPr lang="en-GB" sz="1600" dirty="0"/>
              <a:t>between </a:t>
            </a:r>
            <a:r>
              <a:rPr lang="en-GB" sz="1600" dirty="0" err="1"/>
              <a:t>Talacre</a:t>
            </a:r>
            <a:r>
              <a:rPr lang="en-GB" sz="1600" dirty="0"/>
              <a:t> and </a:t>
            </a:r>
            <a:r>
              <a:rPr lang="en-GB" sz="1600" dirty="0" err="1" smtClean="0"/>
              <a:t>Rhyl</a:t>
            </a:r>
            <a:endParaRPr lang="en-GB" sz="1600" dirty="0" smtClean="0"/>
          </a:p>
          <a:p>
            <a:pPr algn="ctr"/>
            <a:r>
              <a:rPr lang="en-GB" sz="1600" dirty="0" smtClean="0"/>
              <a:t>Significant commercial, residential, and tourism infrastructure</a:t>
            </a:r>
          </a:p>
          <a:p>
            <a:pPr algn="ctr"/>
            <a:r>
              <a:rPr lang="en-GB" sz="1600" dirty="0" smtClean="0"/>
              <a:t>Heavily engineered coastline (e.g., </a:t>
            </a:r>
            <a:r>
              <a:rPr lang="en-GB" sz="1600" dirty="0" err="1" smtClean="0"/>
              <a:t>groynes</a:t>
            </a:r>
            <a:r>
              <a:rPr lang="en-GB" sz="1600" dirty="0" smtClean="0"/>
              <a:t>, sea walls, rock armour, flood gates, introduction of new beach material)</a:t>
            </a:r>
          </a:p>
          <a:p>
            <a:pPr algn="ctr"/>
            <a:r>
              <a:rPr lang="en-GB" sz="1600" dirty="0"/>
              <a:t>History of pluvial flooding from heavy rain / surface runoff </a:t>
            </a:r>
            <a:endParaRPr lang="en-GB" sz="1600" dirty="0" smtClean="0"/>
          </a:p>
          <a:p>
            <a:pPr algn="ctr"/>
            <a:r>
              <a:rPr lang="en-GB" sz="1600" dirty="0" smtClean="0"/>
              <a:t>With changing climate, risk of flooding is increasing</a:t>
            </a:r>
          </a:p>
        </p:txBody>
      </p:sp>
      <p:sp>
        <p:nvSpPr>
          <p:cNvPr id="18"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pic>
        <p:nvPicPr>
          <p:cNvPr id="14" name="Picture 13"/>
          <p:cNvPicPr/>
          <p:nvPr/>
        </p:nvPicPr>
        <p:blipFill rotWithShape="1">
          <a:blip r:embed="rId5" cstate="print">
            <a:extLst>
              <a:ext uri="{28A0092B-C50C-407E-A947-70E740481C1C}">
                <a14:useLocalDpi xmlns:a14="http://schemas.microsoft.com/office/drawing/2010/main" val="0"/>
              </a:ext>
            </a:extLst>
          </a:blip>
          <a:srcRect b="16356"/>
          <a:stretch/>
        </p:blipFill>
        <p:spPr>
          <a:xfrm>
            <a:off x="5292080" y="2564904"/>
            <a:ext cx="2808312" cy="1319802"/>
          </a:xfrm>
          <a:prstGeom prst="rect">
            <a:avLst/>
          </a:prstGeom>
        </p:spPr>
      </p:pic>
      <p:pic>
        <p:nvPicPr>
          <p:cNvPr id="15" name="Picture 14"/>
          <p:cNvPicPr/>
          <p:nvPr/>
        </p:nvPicPr>
        <p:blipFill rotWithShape="1">
          <a:blip r:embed="rId6" cstate="print">
            <a:extLst>
              <a:ext uri="{28A0092B-C50C-407E-A947-70E740481C1C}">
                <a14:useLocalDpi xmlns:a14="http://schemas.microsoft.com/office/drawing/2010/main" val="0"/>
              </a:ext>
            </a:extLst>
          </a:blip>
          <a:srcRect t="30480" r="2579"/>
          <a:stretch/>
        </p:blipFill>
        <p:spPr>
          <a:xfrm>
            <a:off x="5292080" y="3872770"/>
            <a:ext cx="2806038" cy="1125456"/>
          </a:xfrm>
          <a:prstGeom prst="rect">
            <a:avLst/>
          </a:prstGeom>
        </p:spPr>
      </p:pic>
      <p:pic>
        <p:nvPicPr>
          <p:cNvPr id="13" name="Picture 12"/>
          <p:cNvPicPr>
            <a:picLocks noChangeAspect="1"/>
          </p:cNvPicPr>
          <p:nvPr/>
        </p:nvPicPr>
        <p:blipFill>
          <a:blip r:embed="rId7"/>
          <a:stretch>
            <a:fillRect/>
          </a:stretch>
        </p:blipFill>
        <p:spPr>
          <a:xfrm>
            <a:off x="6002164" y="6021288"/>
            <a:ext cx="1018108" cy="743355"/>
          </a:xfrm>
          <a:prstGeom prst="rect">
            <a:avLst/>
          </a:prstGeom>
        </p:spPr>
      </p:pic>
      <p:pic>
        <p:nvPicPr>
          <p:cNvPr id="4" name="Picture 3"/>
          <p:cNvPicPr>
            <a:picLocks noChangeAspect="1"/>
          </p:cNvPicPr>
          <p:nvPr/>
        </p:nvPicPr>
        <p:blipFill rotWithShape="1">
          <a:blip r:embed="rId8"/>
          <a:srcRect t="2885" b="154"/>
          <a:stretch/>
        </p:blipFill>
        <p:spPr>
          <a:xfrm>
            <a:off x="3131840" y="2565878"/>
            <a:ext cx="2216818" cy="2453567"/>
          </a:xfrm>
          <a:prstGeom prst="rect">
            <a:avLst/>
          </a:prstGeom>
        </p:spPr>
      </p:pic>
      <p:pic>
        <p:nvPicPr>
          <p:cNvPr id="5" name="Picture 4"/>
          <p:cNvPicPr>
            <a:picLocks noChangeAspect="1"/>
          </p:cNvPicPr>
          <p:nvPr/>
        </p:nvPicPr>
        <p:blipFill rotWithShape="1">
          <a:blip r:embed="rId9"/>
          <a:srcRect t="5593"/>
          <a:stretch/>
        </p:blipFill>
        <p:spPr>
          <a:xfrm>
            <a:off x="899592" y="2565878"/>
            <a:ext cx="2322091" cy="2447298"/>
          </a:xfrm>
          <a:prstGeom prst="rect">
            <a:avLst/>
          </a:prstGeom>
        </p:spPr>
      </p:pic>
    </p:spTree>
    <p:extLst>
      <p:ext uri="{BB962C8B-B14F-4D97-AF65-F5344CB8AC3E}">
        <p14:creationId xmlns:p14="http://schemas.microsoft.com/office/powerpoint/2010/main" val="40120773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05"/>
          <a:stretch/>
        </p:blipFill>
        <p:spPr>
          <a:xfrm>
            <a:off x="3119359" y="2564904"/>
            <a:ext cx="2532761" cy="2445420"/>
          </a:xfrm>
          <a:prstGeom prst="rect">
            <a:avLst/>
          </a:prstGeom>
        </p:spPr>
      </p:pic>
      <p:pic>
        <p:nvPicPr>
          <p:cNvPr id="23" name="Picture 22"/>
          <p:cNvPicPr/>
          <p:nvPr/>
        </p:nvPicPr>
        <p:blipFill>
          <a:blip r:embed="rId4">
            <a:extLst>
              <a:ext uri="{28A0092B-C50C-407E-A947-70E740481C1C}">
                <a14:useLocalDpi xmlns:a14="http://schemas.microsoft.com/office/drawing/2010/main" val="0"/>
              </a:ext>
            </a:extLst>
          </a:blip>
          <a:stretch>
            <a:fillRect/>
          </a:stretch>
        </p:blipFill>
        <p:spPr>
          <a:xfrm>
            <a:off x="6804248" y="2564904"/>
            <a:ext cx="1800200" cy="1009276"/>
          </a:xfrm>
          <a:prstGeom prst="rect">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TextBox 11"/>
          <p:cNvSpPr txBox="1"/>
          <p:nvPr/>
        </p:nvSpPr>
        <p:spPr>
          <a:xfrm>
            <a:off x="0" y="1988840"/>
            <a:ext cx="9144000" cy="369332"/>
          </a:xfrm>
          <a:prstGeom prst="rect">
            <a:avLst/>
          </a:prstGeom>
          <a:noFill/>
        </p:spPr>
        <p:txBody>
          <a:bodyPr wrap="square" rtlCol="0">
            <a:spAutoFit/>
          </a:bodyPr>
          <a:lstStyle/>
          <a:p>
            <a:pPr algn="ctr"/>
            <a:r>
              <a:rPr lang="en-GB" b="1" dirty="0" smtClean="0">
                <a:solidFill>
                  <a:srgbClr val="01415B"/>
                </a:solidFill>
              </a:rPr>
              <a:t>Gas </a:t>
            </a:r>
            <a:r>
              <a:rPr lang="en-GB" b="1" dirty="0">
                <a:solidFill>
                  <a:srgbClr val="01415B"/>
                </a:solidFill>
              </a:rPr>
              <a:t>Colliery Quay Wall and Revetment (53°20'40.0"N 3°18'37.6"W) </a:t>
            </a:r>
          </a:p>
        </p:txBody>
      </p:sp>
      <p:sp>
        <p:nvSpPr>
          <p:cNvPr id="16" name="Rectangle 7"/>
          <p:cNvSpPr txBox="1">
            <a:spLocks noChangeArrowheads="1"/>
          </p:cNvSpPr>
          <p:nvPr/>
        </p:nvSpPr>
        <p:spPr bwMode="auto">
          <a:xfrm>
            <a:off x="35496" y="5229200"/>
            <a:ext cx="619268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South (quay wall) and east (revetment) of former colliery site</a:t>
            </a:r>
          </a:p>
          <a:p>
            <a:pPr algn="ctr"/>
            <a:r>
              <a:rPr lang="en-GB" sz="1600" dirty="0">
                <a:solidFill>
                  <a:schemeClr val="tx1"/>
                </a:solidFill>
              </a:rPr>
              <a:t>Quay wall: ~220 m </a:t>
            </a:r>
            <a:r>
              <a:rPr lang="en-GB" sz="1600" dirty="0" smtClean="0">
                <a:solidFill>
                  <a:schemeClr val="tx1"/>
                </a:solidFill>
              </a:rPr>
              <a:t>long / Revetment</a:t>
            </a:r>
            <a:r>
              <a:rPr lang="en-GB" sz="1600" dirty="0">
                <a:solidFill>
                  <a:schemeClr val="tx1"/>
                </a:solidFill>
              </a:rPr>
              <a:t>: 10-m wide rock </a:t>
            </a:r>
            <a:r>
              <a:rPr lang="en-GB" sz="1600" dirty="0" smtClean="0">
                <a:solidFill>
                  <a:schemeClr val="tx1"/>
                </a:solidFill>
              </a:rPr>
              <a:t>armour</a:t>
            </a:r>
          </a:p>
          <a:p>
            <a:pPr algn="ctr"/>
            <a:r>
              <a:rPr lang="en-GB" sz="1600" dirty="0" smtClean="0">
                <a:solidFill>
                  <a:schemeClr val="tx1"/>
                </a:solidFill>
              </a:rPr>
              <a:t>Hard coastal engineering protects industrial &amp; residential areas </a:t>
            </a:r>
          </a:p>
          <a:p>
            <a:pPr algn="ctr"/>
            <a:r>
              <a:rPr lang="en-GB" sz="1600" dirty="0">
                <a:solidFill>
                  <a:schemeClr val="tx1"/>
                </a:solidFill>
              </a:rPr>
              <a:t>Surrounded by protected habitats (SSSIs) and used for </a:t>
            </a:r>
            <a:r>
              <a:rPr lang="en-GB" sz="1600" dirty="0" smtClean="0">
                <a:solidFill>
                  <a:schemeClr val="tx1"/>
                </a:solidFill>
              </a:rPr>
              <a:t>leisure</a:t>
            </a:r>
          </a:p>
          <a:p>
            <a:pPr algn="ctr"/>
            <a:r>
              <a:rPr lang="en-GB" sz="1600" dirty="0" smtClean="0">
                <a:solidFill>
                  <a:schemeClr val="tx1"/>
                </a:solidFill>
              </a:rPr>
              <a:t>Actively managed by Point of Ayr Gas Terminal</a:t>
            </a:r>
          </a:p>
        </p:txBody>
      </p:sp>
      <p:sp>
        <p:nvSpPr>
          <p:cNvPr id="18"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pic>
        <p:nvPicPr>
          <p:cNvPr id="20" name="Picture 19"/>
          <p:cNvPicPr/>
          <p:nvPr/>
        </p:nvPicPr>
        <p:blipFill>
          <a:blip r:embed="rId7" cstate="print">
            <a:extLst>
              <a:ext uri="{28A0092B-C50C-407E-A947-70E740481C1C}">
                <a14:useLocalDpi xmlns:a14="http://schemas.microsoft.com/office/drawing/2010/main" val="0"/>
              </a:ext>
            </a:extLst>
          </a:blip>
          <a:stretch>
            <a:fillRect/>
          </a:stretch>
        </p:blipFill>
        <p:spPr bwMode="auto">
          <a:xfrm>
            <a:off x="467544" y="2565432"/>
            <a:ext cx="2887220" cy="2447215"/>
          </a:xfrm>
          <a:prstGeom prst="rect">
            <a:avLst/>
          </a:prstGeom>
          <a:noFill/>
          <a:ln w="38100" cmpd="sng">
            <a:noFill/>
          </a:ln>
        </p:spPr>
      </p:pic>
      <p:sp>
        <p:nvSpPr>
          <p:cNvPr id="21" name="Rectangle 20"/>
          <p:cNvSpPr/>
          <p:nvPr/>
        </p:nvSpPr>
        <p:spPr>
          <a:xfrm>
            <a:off x="4055463" y="3645024"/>
            <a:ext cx="792088" cy="720080"/>
          </a:xfrm>
          <a:prstGeom prst="rect">
            <a:avLst/>
          </a:prstGeom>
          <a:noFill/>
          <a:ln w="50800">
            <a:solidFill>
              <a:srgbClr val="F54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p:nvPr/>
        </p:nvPicPr>
        <p:blipFill rotWithShape="1">
          <a:blip r:embed="rId8">
            <a:extLst>
              <a:ext uri="{28A0092B-C50C-407E-A947-70E740481C1C}">
                <a14:useLocalDpi xmlns:a14="http://schemas.microsoft.com/office/drawing/2010/main" val="0"/>
              </a:ext>
            </a:extLst>
          </a:blip>
          <a:srcRect l="11656" r="19951" b="3275"/>
          <a:stretch/>
        </p:blipFill>
        <p:spPr>
          <a:xfrm>
            <a:off x="7164288" y="3562263"/>
            <a:ext cx="1440160" cy="1450913"/>
          </a:xfrm>
          <a:prstGeom prst="rect">
            <a:avLst/>
          </a:prstGeom>
        </p:spPr>
      </p:pic>
      <p:pic>
        <p:nvPicPr>
          <p:cNvPr id="14" name="Picture 13"/>
          <p:cNvPicPr>
            <a:picLocks noChangeAspect="1"/>
          </p:cNvPicPr>
          <p:nvPr/>
        </p:nvPicPr>
        <p:blipFill>
          <a:blip r:embed="rId9"/>
          <a:stretch>
            <a:fillRect/>
          </a:stretch>
        </p:blipFill>
        <p:spPr>
          <a:xfrm>
            <a:off x="6002164" y="6021288"/>
            <a:ext cx="1018108" cy="743355"/>
          </a:xfrm>
          <a:prstGeom prst="rect">
            <a:avLst/>
          </a:prstGeom>
        </p:spPr>
      </p:pic>
      <p:pic>
        <p:nvPicPr>
          <p:cNvPr id="22" name="Picture 21"/>
          <p:cNvPicPr/>
          <p:nvPr/>
        </p:nvPicPr>
        <p:blipFill rotWithShape="1">
          <a:blip r:embed="rId10">
            <a:extLst>
              <a:ext uri="{28A0092B-C50C-407E-A947-70E740481C1C}">
                <a14:useLocalDpi xmlns:a14="http://schemas.microsoft.com/office/drawing/2010/main" val="0"/>
              </a:ext>
            </a:extLst>
          </a:blip>
          <a:srcRect l="28371" r="24293"/>
          <a:stretch/>
        </p:blipFill>
        <p:spPr>
          <a:xfrm>
            <a:off x="5156246" y="2564904"/>
            <a:ext cx="2054955" cy="2448272"/>
          </a:xfrm>
          <a:prstGeom prst="rect">
            <a:avLst/>
          </a:prstGeom>
        </p:spPr>
      </p:pic>
    </p:spTree>
    <p:extLst>
      <p:ext uri="{BB962C8B-B14F-4D97-AF65-F5344CB8AC3E}">
        <p14:creationId xmlns:p14="http://schemas.microsoft.com/office/powerpoint/2010/main" val="42524488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Research Questions &amp; Hypotheses</a:t>
            </a:r>
            <a:endParaRPr lang="en-GB" altLang="en-US" sz="2000" b="1" dirty="0">
              <a:solidFill>
                <a:schemeClr val="bg1"/>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1" name="Rectangle 10"/>
          <p:cNvSpPr/>
          <p:nvPr/>
        </p:nvSpPr>
        <p:spPr>
          <a:xfrm>
            <a:off x="8505" y="2420888"/>
            <a:ext cx="9144000" cy="338554"/>
          </a:xfrm>
          <a:prstGeom prst="rect">
            <a:avLst/>
          </a:prstGeom>
        </p:spPr>
        <p:txBody>
          <a:bodyPr wrap="square">
            <a:spAutoFit/>
          </a:bodyPr>
          <a:lstStyle/>
          <a:p>
            <a:pPr algn="ctr"/>
            <a:r>
              <a:rPr lang="en-GB" sz="1600" b="1" dirty="0" smtClean="0">
                <a:solidFill>
                  <a:srgbClr val="B70005"/>
                </a:solidFill>
              </a:rPr>
              <a:t>For example:</a:t>
            </a:r>
            <a:endParaRPr lang="en-GB" sz="1600" b="1" i="1" dirty="0">
              <a:solidFill>
                <a:srgbClr val="B70005"/>
              </a:solidFill>
            </a:endParaRPr>
          </a:p>
        </p:txBody>
      </p:sp>
      <p:sp>
        <p:nvSpPr>
          <p:cNvPr id="12" name="Rectangle 7"/>
          <p:cNvSpPr txBox="1">
            <a:spLocks noChangeArrowheads="1"/>
          </p:cNvSpPr>
          <p:nvPr/>
        </p:nvSpPr>
        <p:spPr bwMode="auto">
          <a:xfrm>
            <a:off x="0" y="2852936"/>
            <a:ext cx="914400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lvl="0" algn="ctr"/>
            <a:r>
              <a:rPr lang="en-GB" sz="1600" dirty="0"/>
              <a:t>The nature of coastal evolution as a function of hard vs. soft engineering</a:t>
            </a:r>
          </a:p>
          <a:p>
            <a:pPr lvl="0" algn="ctr"/>
            <a:r>
              <a:rPr lang="en-GB" sz="1600" dirty="0"/>
              <a:t>Coastal erosion rates as a function of managed intervention vs. no intervention </a:t>
            </a:r>
            <a:endParaRPr lang="en-GB" sz="1600" dirty="0" smtClean="0"/>
          </a:p>
          <a:p>
            <a:pPr lvl="0" algn="ctr"/>
            <a:r>
              <a:rPr lang="en-GB" sz="1600" dirty="0" smtClean="0"/>
              <a:t>Changes </a:t>
            </a:r>
            <a:r>
              <a:rPr lang="en-GB" sz="1600" dirty="0"/>
              <a:t>in coastline </a:t>
            </a:r>
            <a:r>
              <a:rPr lang="en-GB" sz="1600" dirty="0" smtClean="0"/>
              <a:t>morphology </a:t>
            </a:r>
            <a:r>
              <a:rPr lang="en-GB" sz="1600" dirty="0"/>
              <a:t>and </a:t>
            </a:r>
            <a:r>
              <a:rPr lang="en-GB" sz="1600" dirty="0" smtClean="0"/>
              <a:t>sediment </a:t>
            </a:r>
            <a:r>
              <a:rPr lang="en-GB" sz="1600" dirty="0"/>
              <a:t>conditions above and below coastal </a:t>
            </a:r>
            <a:r>
              <a:rPr lang="en-GB" sz="1600" dirty="0" smtClean="0"/>
              <a:t>defences</a:t>
            </a:r>
            <a:endParaRPr lang="en-GB" sz="1600" dirty="0"/>
          </a:p>
          <a:p>
            <a:pPr algn="ctr"/>
            <a:endParaRPr lang="en-GB" sz="1600" dirty="0" smtClean="0"/>
          </a:p>
        </p:txBody>
      </p:sp>
      <p:sp>
        <p:nvSpPr>
          <p:cNvPr id="13" name="Rectangle 12"/>
          <p:cNvSpPr/>
          <p:nvPr/>
        </p:nvSpPr>
        <p:spPr>
          <a:xfrm>
            <a:off x="0" y="1916832"/>
            <a:ext cx="9144000" cy="369332"/>
          </a:xfrm>
          <a:prstGeom prst="rect">
            <a:avLst/>
          </a:prstGeom>
        </p:spPr>
        <p:txBody>
          <a:bodyPr wrap="square">
            <a:spAutoFit/>
          </a:bodyPr>
          <a:lstStyle/>
          <a:p>
            <a:pPr algn="ctr"/>
            <a:r>
              <a:rPr lang="en-GB" b="1" dirty="0" smtClean="0">
                <a:solidFill>
                  <a:srgbClr val="01415B"/>
                </a:solidFill>
              </a:rPr>
              <a:t>Research should be framed around scientific questions &amp; hypotheses</a:t>
            </a:r>
            <a:endParaRPr lang="en-GB" b="1" i="1" dirty="0">
              <a:solidFill>
                <a:srgbClr val="01415B"/>
              </a:solidFill>
            </a:endParaRPr>
          </a:p>
        </p:txBody>
      </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bwMode="auto">
          <a:xfrm>
            <a:off x="6444208" y="3861048"/>
            <a:ext cx="1944216" cy="1944216"/>
          </a:xfrm>
          <a:prstGeom prst="ellipse">
            <a:avLst/>
          </a:prstGeom>
          <a:noFill/>
          <a:ln>
            <a:noFill/>
          </a:ln>
        </p:spPr>
      </p:pic>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3356991" y="3933056"/>
            <a:ext cx="2573746" cy="2592000"/>
          </a:xfrm>
          <a:prstGeom prst="ellipse">
            <a:avLst/>
          </a:prstGeom>
        </p:spPr>
      </p:pic>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539552" y="3933200"/>
            <a:ext cx="2592000" cy="2592000"/>
          </a:xfrm>
          <a:prstGeom prst="ellipse">
            <a:avLst/>
          </a:prstGeom>
        </p:spPr>
      </p:pic>
      <p:pic>
        <p:nvPicPr>
          <p:cNvPr id="14" name="Picture 13"/>
          <p:cNvPicPr>
            <a:picLocks noChangeAspect="1"/>
          </p:cNvPicPr>
          <p:nvPr/>
        </p:nvPicPr>
        <p:blipFill>
          <a:blip r:embed="rId8"/>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7732927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TextBox 11"/>
          <p:cNvSpPr txBox="1"/>
          <p:nvPr/>
        </p:nvSpPr>
        <p:spPr>
          <a:xfrm>
            <a:off x="0" y="1988840"/>
            <a:ext cx="9144000" cy="369332"/>
          </a:xfrm>
          <a:prstGeom prst="rect">
            <a:avLst/>
          </a:prstGeom>
          <a:noFill/>
        </p:spPr>
        <p:txBody>
          <a:bodyPr wrap="square" rtlCol="0">
            <a:spAutoFit/>
          </a:bodyPr>
          <a:lstStyle/>
          <a:p>
            <a:pPr algn="ctr"/>
            <a:r>
              <a:rPr lang="en-GB" b="1" dirty="0" err="1" smtClean="0">
                <a:solidFill>
                  <a:srgbClr val="01415B"/>
                </a:solidFill>
              </a:rPr>
              <a:t>Talacre</a:t>
            </a:r>
            <a:r>
              <a:rPr lang="en-GB" b="1" dirty="0" smtClean="0">
                <a:solidFill>
                  <a:srgbClr val="01415B"/>
                </a:solidFill>
              </a:rPr>
              <a:t> </a:t>
            </a:r>
            <a:r>
              <a:rPr lang="en-GB" b="1" dirty="0">
                <a:solidFill>
                  <a:srgbClr val="01415B"/>
                </a:solidFill>
              </a:rPr>
              <a:t>Coastal Embankment (53°21'13.2"N 3°</a:t>
            </a:r>
            <a:r>
              <a:rPr lang="en-GB" b="1" dirty="0" smtClean="0">
                <a:solidFill>
                  <a:srgbClr val="01415B"/>
                </a:solidFill>
              </a:rPr>
              <a:t>18'59.3”W)</a:t>
            </a:r>
            <a:endParaRPr lang="en-GB" b="1" dirty="0">
              <a:solidFill>
                <a:srgbClr val="01415B"/>
              </a:solidFill>
            </a:endParaRPr>
          </a:p>
        </p:txBody>
      </p:sp>
      <p:sp>
        <p:nvSpPr>
          <p:cNvPr id="16" name="Rectangle 7"/>
          <p:cNvSpPr txBox="1">
            <a:spLocks noChangeArrowheads="1"/>
          </p:cNvSpPr>
          <p:nvPr/>
        </p:nvSpPr>
        <p:spPr bwMode="auto">
          <a:xfrm>
            <a:off x="-36512" y="5328592"/>
            <a:ext cx="6300192"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solidFill>
                  <a:schemeClr val="tx1"/>
                </a:solidFill>
              </a:rPr>
              <a:t>R</a:t>
            </a:r>
            <a:r>
              <a:rPr lang="en-US" sz="1600" dirty="0" smtClean="0">
                <a:solidFill>
                  <a:schemeClr val="tx1"/>
                </a:solidFill>
              </a:rPr>
              <a:t>u</a:t>
            </a:r>
            <a:r>
              <a:rPr lang="en-GB" sz="1600" dirty="0" smtClean="0">
                <a:solidFill>
                  <a:schemeClr val="tx1"/>
                </a:solidFill>
              </a:rPr>
              <a:t>ns </a:t>
            </a:r>
            <a:r>
              <a:rPr lang="en-GB" sz="1600" dirty="0" smtClean="0">
                <a:solidFill>
                  <a:schemeClr val="tx1"/>
                </a:solidFill>
              </a:rPr>
              <a:t>~800 m along northeast frontage of Talacre (north end of station road to raised ground east of Point of Ayr Gas Terminal</a:t>
            </a:r>
            <a:r>
              <a:rPr lang="en-GB" sz="1600" dirty="0" smtClean="0">
                <a:solidFill>
                  <a:schemeClr val="tx1"/>
                </a:solidFill>
              </a:rPr>
              <a:t>)</a:t>
            </a:r>
          </a:p>
          <a:p>
            <a:pPr algn="ctr"/>
            <a:r>
              <a:rPr lang="en-GB" sz="1600" dirty="0">
                <a:solidFill>
                  <a:schemeClr val="tx1"/>
                </a:solidFill>
              </a:rPr>
              <a:t>Earthen embankment rising ~6.5 m </a:t>
            </a:r>
            <a:r>
              <a:rPr lang="en-GB" sz="1600" dirty="0" smtClean="0">
                <a:solidFill>
                  <a:schemeClr val="tx1"/>
                </a:solidFill>
              </a:rPr>
              <a:t>AOD</a:t>
            </a:r>
            <a:endParaRPr lang="en-GB" sz="1600" dirty="0" smtClean="0">
              <a:solidFill>
                <a:schemeClr val="tx1"/>
              </a:solidFill>
            </a:endParaRPr>
          </a:p>
          <a:p>
            <a:pPr algn="ctr"/>
            <a:r>
              <a:rPr lang="en-GB" sz="1600" dirty="0" smtClean="0">
                <a:solidFill>
                  <a:schemeClr val="tx1"/>
                </a:solidFill>
              </a:rPr>
              <a:t>Runs behind dunes providing secondary coastal defence</a:t>
            </a:r>
          </a:p>
        </p:txBody>
      </p:sp>
      <p:sp>
        <p:nvSpPr>
          <p:cNvPr id="17"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Case Study</a:t>
            </a:r>
          </a:p>
          <a:p>
            <a:pPr algn="ctr">
              <a:lnSpc>
                <a:spcPct val="150000"/>
              </a:lnSpc>
            </a:pPr>
            <a:r>
              <a:rPr lang="en-GB" altLang="en-US" sz="2000" b="1" dirty="0" smtClean="0">
                <a:solidFill>
                  <a:schemeClr val="bg1"/>
                </a:solidFill>
              </a:rPr>
              <a:t>Point of Ayr, North Wales</a:t>
            </a:r>
            <a:endParaRPr lang="en-GB" altLang="en-US" sz="2000" b="1" dirty="0">
              <a:solidFill>
                <a:schemeClr val="bg1"/>
              </a:solidFill>
            </a:endParaRPr>
          </a:p>
        </p:txBody>
      </p:sp>
      <p:pic>
        <p:nvPicPr>
          <p:cNvPr id="18" name="Picture 17"/>
          <p:cNvPicPr/>
          <p:nvPr/>
        </p:nvPicPr>
        <p:blipFill rotWithShape="1">
          <a:blip r:embed="rId5" cstate="print">
            <a:extLst>
              <a:ext uri="{28A0092B-C50C-407E-A947-70E740481C1C}">
                <a14:useLocalDpi xmlns:a14="http://schemas.microsoft.com/office/drawing/2010/main" val="0"/>
              </a:ext>
            </a:extLst>
          </a:blip>
          <a:srcRect t="816" b="1"/>
          <a:stretch/>
        </p:blipFill>
        <p:spPr>
          <a:xfrm>
            <a:off x="611560" y="2584863"/>
            <a:ext cx="3967889" cy="2428313"/>
          </a:xfrm>
          <a:prstGeom prst="rect">
            <a:avLst/>
          </a:prstGeom>
        </p:spPr>
      </p:pic>
      <p:pic>
        <p:nvPicPr>
          <p:cNvPr id="11" name="Picture 10"/>
          <p:cNvPicPr>
            <a:picLocks noChangeAspect="1"/>
          </p:cNvPicPr>
          <p:nvPr/>
        </p:nvPicPr>
        <p:blipFill>
          <a:blip r:embed="rId6"/>
          <a:stretch>
            <a:fillRect/>
          </a:stretch>
        </p:blipFill>
        <p:spPr>
          <a:xfrm>
            <a:off x="6002164" y="6021288"/>
            <a:ext cx="1018108" cy="743355"/>
          </a:xfrm>
          <a:prstGeom prst="rect">
            <a:avLst/>
          </a:prstGeom>
        </p:spPr>
      </p:pic>
      <p:pic>
        <p:nvPicPr>
          <p:cNvPr id="2" name="Picture 1"/>
          <p:cNvPicPr>
            <a:picLocks noChangeAspect="1"/>
          </p:cNvPicPr>
          <p:nvPr/>
        </p:nvPicPr>
        <p:blipFill rotWithShape="1">
          <a:blip r:embed="rId7"/>
          <a:srcRect t="2578"/>
          <a:stretch/>
        </p:blipFill>
        <p:spPr>
          <a:xfrm>
            <a:off x="4579449" y="2584560"/>
            <a:ext cx="2279615" cy="2428615"/>
          </a:xfrm>
          <a:prstGeom prst="rect">
            <a:avLst/>
          </a:prstGeom>
        </p:spPr>
      </p:pic>
      <p:pic>
        <p:nvPicPr>
          <p:cNvPr id="3" name="Picture 2"/>
          <p:cNvPicPr>
            <a:picLocks noChangeAspect="1"/>
          </p:cNvPicPr>
          <p:nvPr/>
        </p:nvPicPr>
        <p:blipFill rotWithShape="1">
          <a:blip r:embed="rId8"/>
          <a:srcRect t="5405"/>
          <a:stretch/>
        </p:blipFill>
        <p:spPr>
          <a:xfrm>
            <a:off x="6658361" y="2586892"/>
            <a:ext cx="1953536" cy="2426284"/>
          </a:xfrm>
          <a:prstGeom prst="rect">
            <a:avLst/>
          </a:prstGeom>
        </p:spPr>
      </p:pic>
    </p:spTree>
    <p:extLst>
      <p:ext uri="{BB962C8B-B14F-4D97-AF65-F5344CB8AC3E}">
        <p14:creationId xmlns:p14="http://schemas.microsoft.com/office/powerpoint/2010/main" val="40896603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Site Selection</a:t>
            </a:r>
            <a:endParaRPr lang="en-GB" altLang="en-US" sz="2000" b="1" dirty="0">
              <a:solidFill>
                <a:schemeClr val="bg1"/>
              </a:solidFill>
            </a:endParaRPr>
          </a:p>
        </p:txBody>
      </p:sp>
      <p:sp>
        <p:nvSpPr>
          <p:cNvPr id="16" name="Rectangle 7"/>
          <p:cNvSpPr txBox="1">
            <a:spLocks noChangeArrowheads="1"/>
          </p:cNvSpPr>
          <p:nvPr/>
        </p:nvSpPr>
        <p:spPr bwMode="auto">
          <a:xfrm>
            <a:off x="-72008" y="4653136"/>
            <a:ext cx="565212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lvl="0" algn="ctr"/>
            <a:r>
              <a:rPr lang="en-GB" sz="1600" dirty="0"/>
              <a:t>An unprotected stretch of coast with no active intervention</a:t>
            </a:r>
          </a:p>
          <a:p>
            <a:pPr lvl="0" algn="ctr"/>
            <a:r>
              <a:rPr lang="en-GB" sz="1600" dirty="0"/>
              <a:t>A highly engineered coastline consisting of hard engineering structures (e.g., groynes, seawalls, breakwaters, dikes).</a:t>
            </a:r>
          </a:p>
          <a:p>
            <a:pPr lvl="0" algn="ctr"/>
            <a:r>
              <a:rPr lang="en-GB" sz="1600" dirty="0"/>
              <a:t>A section of coast managed using soft engineering approaches (e.g., dune regeneration, artificial reefs, mangrove or marsh creation, vegetation planting). </a:t>
            </a:r>
          </a:p>
        </p:txBody>
      </p:sp>
      <p:sp>
        <p:nvSpPr>
          <p:cNvPr id="18" name="Rectangle 17"/>
          <p:cNvSpPr/>
          <p:nvPr/>
        </p:nvSpPr>
        <p:spPr>
          <a:xfrm>
            <a:off x="72008" y="4005064"/>
            <a:ext cx="5436096" cy="584776"/>
          </a:xfrm>
          <a:prstGeom prst="rect">
            <a:avLst/>
          </a:prstGeom>
        </p:spPr>
        <p:txBody>
          <a:bodyPr wrap="square">
            <a:spAutoFit/>
          </a:bodyPr>
          <a:lstStyle/>
          <a:p>
            <a:pPr algn="ctr"/>
            <a:r>
              <a:rPr lang="en-GB" sz="1600" b="1" dirty="0" smtClean="0">
                <a:solidFill>
                  <a:srgbClr val="B70005"/>
                </a:solidFill>
              </a:rPr>
              <a:t>Select 2</a:t>
            </a:r>
            <a:r>
              <a:rPr lang="en-GB" sz="1600" b="1" dirty="0">
                <a:solidFill>
                  <a:srgbClr val="B70005"/>
                </a:solidFill>
              </a:rPr>
              <a:t>–3 sites under </a:t>
            </a:r>
            <a:r>
              <a:rPr lang="en-GB" sz="1600" b="1" dirty="0" smtClean="0">
                <a:solidFill>
                  <a:srgbClr val="B70005"/>
                </a:solidFill>
              </a:rPr>
              <a:t>contrasting management </a:t>
            </a:r>
            <a:r>
              <a:rPr lang="en-GB" sz="1600" b="1" dirty="0">
                <a:solidFill>
                  <a:srgbClr val="B70005"/>
                </a:solidFill>
              </a:rPr>
              <a:t>plans </a:t>
            </a:r>
            <a:r>
              <a:rPr lang="en-GB" sz="1600" b="1" dirty="0" smtClean="0">
                <a:solidFill>
                  <a:srgbClr val="B70005"/>
                </a:solidFill>
              </a:rPr>
              <a:t>to </a:t>
            </a:r>
            <a:r>
              <a:rPr lang="en-GB" sz="1600" b="1" dirty="0">
                <a:solidFill>
                  <a:srgbClr val="B70005"/>
                </a:solidFill>
              </a:rPr>
              <a:t>allow for comparative </a:t>
            </a:r>
            <a:r>
              <a:rPr lang="en-GB" sz="1600" b="1" dirty="0" smtClean="0">
                <a:solidFill>
                  <a:srgbClr val="B70005"/>
                </a:solidFill>
              </a:rPr>
              <a:t>analysis; for example:</a:t>
            </a:r>
            <a:endParaRPr lang="en-GB" sz="1600" b="1" dirty="0">
              <a:solidFill>
                <a:srgbClr val="B70005"/>
              </a:solidFill>
            </a:endParaRPr>
          </a:p>
        </p:txBody>
      </p:sp>
      <p:sp>
        <p:nvSpPr>
          <p:cNvPr id="13" name="Rectangle 12"/>
          <p:cNvSpPr/>
          <p:nvPr/>
        </p:nvSpPr>
        <p:spPr>
          <a:xfrm>
            <a:off x="0" y="1772816"/>
            <a:ext cx="9144000" cy="369332"/>
          </a:xfrm>
          <a:prstGeom prst="rect">
            <a:avLst/>
          </a:prstGeom>
        </p:spPr>
        <p:txBody>
          <a:bodyPr wrap="square">
            <a:spAutoFit/>
          </a:bodyPr>
          <a:lstStyle/>
          <a:p>
            <a:pPr algn="ctr"/>
            <a:r>
              <a:rPr lang="en-GB" b="1" dirty="0" smtClean="0">
                <a:solidFill>
                  <a:srgbClr val="01415B"/>
                </a:solidFill>
              </a:rPr>
              <a:t>The UK has four options for shoreline management </a:t>
            </a:r>
            <a:endParaRPr lang="en-GB" b="1" dirty="0">
              <a:solidFill>
                <a:srgbClr val="01415B"/>
              </a:solidFill>
            </a:endParaRPr>
          </a:p>
        </p:txBody>
      </p:sp>
      <p:sp>
        <p:nvSpPr>
          <p:cNvPr id="14" name="Rectangle 7"/>
          <p:cNvSpPr txBox="1">
            <a:spLocks noChangeArrowheads="1"/>
          </p:cNvSpPr>
          <p:nvPr/>
        </p:nvSpPr>
        <p:spPr bwMode="auto">
          <a:xfrm>
            <a:off x="28095" y="2204864"/>
            <a:ext cx="914400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lvl="0" algn="ctr"/>
            <a:r>
              <a:rPr lang="en-GB" sz="1600" dirty="0"/>
              <a:t>No active </a:t>
            </a:r>
            <a:r>
              <a:rPr lang="en-GB" sz="1600" dirty="0" smtClean="0"/>
              <a:t>intervention</a:t>
            </a:r>
            <a:endParaRPr lang="en-GB" sz="1600" dirty="0"/>
          </a:p>
          <a:p>
            <a:pPr lvl="0" algn="ctr"/>
            <a:r>
              <a:rPr lang="en-GB" sz="1600" dirty="0" smtClean="0"/>
              <a:t>Hold </a:t>
            </a:r>
            <a:r>
              <a:rPr lang="en-GB" sz="1600" dirty="0"/>
              <a:t>the (existing defence) line (i.e., replace or maintain existing artificial defences to maintain the current shoreline position</a:t>
            </a:r>
            <a:r>
              <a:rPr lang="en-GB" sz="1600" dirty="0" smtClean="0"/>
              <a:t>)</a:t>
            </a:r>
            <a:endParaRPr lang="en-GB" sz="1600" dirty="0"/>
          </a:p>
          <a:p>
            <a:pPr lvl="0" algn="ctr"/>
            <a:r>
              <a:rPr lang="en-GB" sz="1600" dirty="0" smtClean="0"/>
              <a:t>Managed </a:t>
            </a:r>
            <a:r>
              <a:rPr lang="en-GB" sz="1600" dirty="0"/>
              <a:t>realignment (e.g., allow natural evolution of the shoreline, but with active management of certain processes to direct evolution in certain ways</a:t>
            </a:r>
            <a:r>
              <a:rPr lang="en-GB" sz="1600" dirty="0" smtClean="0"/>
              <a:t>)</a:t>
            </a:r>
            <a:endParaRPr lang="en-GB" sz="1600" dirty="0"/>
          </a:p>
          <a:p>
            <a:pPr lvl="0" algn="ctr"/>
            <a:r>
              <a:rPr lang="en-GB" sz="1600" dirty="0" smtClean="0"/>
              <a:t>Advance </a:t>
            </a:r>
            <a:r>
              <a:rPr lang="en-GB" sz="1600" dirty="0"/>
              <a:t>the line (i.e., construction of new defences on the seaward side of existing defences</a:t>
            </a:r>
            <a:r>
              <a:rPr lang="en-GB" sz="1600" dirty="0" smtClean="0"/>
              <a:t>) </a:t>
            </a:r>
            <a:endParaRPr lang="en-GB" sz="1600" dirty="0"/>
          </a:p>
        </p:txBody>
      </p:sp>
      <p:pic>
        <p:nvPicPr>
          <p:cNvPr id="15" name="Picture 14"/>
          <p:cNvPicPr>
            <a:picLocks/>
          </p:cNvPicPr>
          <p:nvPr/>
        </p:nvPicPr>
        <p:blipFill>
          <a:blip r:embed="rId5">
            <a:extLst>
              <a:ext uri="{28A0092B-C50C-407E-A947-70E740481C1C}">
                <a14:useLocalDpi xmlns:a14="http://schemas.microsoft.com/office/drawing/2010/main" val="0"/>
              </a:ext>
            </a:extLst>
          </a:blip>
          <a:stretch>
            <a:fillRect/>
          </a:stretch>
        </p:blipFill>
        <p:spPr>
          <a:xfrm>
            <a:off x="6804248" y="3933056"/>
            <a:ext cx="1944216" cy="1958006"/>
          </a:xfrm>
          <a:prstGeom prst="ellipse">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5292080" y="4221088"/>
            <a:ext cx="1656016" cy="1656016"/>
          </a:xfrm>
          <a:prstGeom prst="ellipse">
            <a:avLst/>
          </a:prstGeom>
        </p:spPr>
      </p:pic>
      <p:pic>
        <p:nvPicPr>
          <p:cNvPr id="17" name="Picture 16"/>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601939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24" name="Rectangle 7"/>
          <p:cNvSpPr txBox="1">
            <a:spLocks noChangeArrowheads="1"/>
          </p:cNvSpPr>
          <p:nvPr/>
        </p:nvSpPr>
        <p:spPr bwMode="auto">
          <a:xfrm>
            <a:off x="72008" y="4437112"/>
            <a:ext cx="601216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lvl="0" algn="ctr"/>
            <a:r>
              <a:rPr lang="en-GB" sz="1600" dirty="0"/>
              <a:t>Location on global and UK scale </a:t>
            </a:r>
            <a:r>
              <a:rPr lang="en-GB" sz="1600" dirty="0" smtClean="0"/>
              <a:t>maps (political and topographical)</a:t>
            </a:r>
            <a:endParaRPr lang="en-GB" sz="1600" dirty="0"/>
          </a:p>
          <a:p>
            <a:pPr lvl="0" algn="ctr"/>
            <a:r>
              <a:rPr lang="en-GB" sz="1600" dirty="0"/>
              <a:t>Current and past Ordnance Survey </a:t>
            </a:r>
            <a:r>
              <a:rPr lang="en-GB" sz="1600" dirty="0" smtClean="0"/>
              <a:t>maps</a:t>
            </a:r>
            <a:endParaRPr lang="en-GB" sz="1600" dirty="0"/>
          </a:p>
          <a:p>
            <a:pPr lvl="0" algn="ctr"/>
            <a:r>
              <a:rPr lang="en-GB" sz="1600" dirty="0"/>
              <a:t>Geological map of the study area</a:t>
            </a:r>
          </a:p>
          <a:p>
            <a:pPr lvl="0" algn="ctr"/>
            <a:r>
              <a:rPr lang="en-GB" sz="1600" dirty="0"/>
              <a:t>Current and past aerial </a:t>
            </a:r>
            <a:r>
              <a:rPr lang="en-GB" sz="1600" dirty="0" smtClean="0"/>
              <a:t>/satellite </a:t>
            </a:r>
            <a:r>
              <a:rPr lang="en-GB" sz="1600" dirty="0"/>
              <a:t>images </a:t>
            </a:r>
            <a:endParaRPr lang="en-GB" sz="1600" dirty="0" smtClean="0"/>
          </a:p>
          <a:p>
            <a:pPr lvl="0" algn="ctr"/>
            <a:r>
              <a:rPr lang="en-GB" sz="1600" dirty="0" smtClean="0"/>
              <a:t>Maps </a:t>
            </a:r>
            <a:r>
              <a:rPr lang="en-GB" sz="1600" dirty="0"/>
              <a:t>of designated (i.e., protected) areas in and around the field area</a:t>
            </a:r>
          </a:p>
          <a:p>
            <a:pPr lvl="0" algn="ctr"/>
            <a:r>
              <a:rPr lang="en-GB" sz="1600" dirty="0"/>
              <a:t>Environment agency coastal erosion maps of target </a:t>
            </a:r>
            <a:r>
              <a:rPr lang="en-GB" sz="1600" dirty="0" smtClean="0"/>
              <a:t>areas</a:t>
            </a:r>
            <a:endParaRPr lang="en-GB" sz="1600" dirty="0"/>
          </a:p>
        </p:txBody>
      </p:sp>
      <p:sp>
        <p:nvSpPr>
          <p:cNvPr id="35" name="Rectangle 34"/>
          <p:cNvSpPr/>
          <p:nvPr/>
        </p:nvSpPr>
        <p:spPr>
          <a:xfrm>
            <a:off x="827584" y="4077072"/>
            <a:ext cx="4499992" cy="338554"/>
          </a:xfrm>
          <a:prstGeom prst="rect">
            <a:avLst/>
          </a:prstGeom>
        </p:spPr>
        <p:txBody>
          <a:bodyPr wrap="square">
            <a:spAutoFit/>
          </a:bodyPr>
          <a:lstStyle/>
          <a:p>
            <a:pPr algn="ctr"/>
            <a:r>
              <a:rPr lang="en-GB" sz="1600" b="1" dirty="0" smtClean="0">
                <a:solidFill>
                  <a:srgbClr val="B70005"/>
                </a:solidFill>
              </a:rPr>
              <a:t>For example:</a:t>
            </a:r>
            <a:endParaRPr lang="en-GB" sz="1600" b="1" i="1" dirty="0">
              <a:solidFill>
                <a:srgbClr val="B70005"/>
              </a:solidFill>
            </a:endParaRPr>
          </a:p>
        </p:txBody>
      </p:sp>
      <p:sp>
        <p:nvSpPr>
          <p:cNvPr id="15"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Metadata: Cartography</a:t>
            </a:r>
            <a:endParaRPr lang="en-GB" altLang="en-US" sz="2000" b="1" dirty="0">
              <a:solidFill>
                <a:schemeClr val="bg1"/>
              </a:solidFill>
            </a:endParaRPr>
          </a:p>
        </p:txBody>
      </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bwMode="auto">
          <a:xfrm>
            <a:off x="5292080" y="1845568"/>
            <a:ext cx="2851891" cy="2851891"/>
          </a:xfrm>
          <a:prstGeom prst="ellipse">
            <a:avLst/>
          </a:prstGeom>
          <a:noFill/>
          <a:ln>
            <a:noFill/>
          </a:ln>
        </p:spPr>
      </p:pic>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bwMode="auto">
          <a:xfrm>
            <a:off x="6808038" y="3717032"/>
            <a:ext cx="2145184" cy="2147501"/>
          </a:xfrm>
          <a:prstGeom prst="ellipse">
            <a:avLst/>
          </a:prstGeom>
          <a:noFill/>
          <a:ln>
            <a:noFill/>
          </a:ln>
        </p:spPr>
      </p:pic>
      <p:sp>
        <p:nvSpPr>
          <p:cNvPr id="16" name="Rectangle 15"/>
          <p:cNvSpPr/>
          <p:nvPr/>
        </p:nvSpPr>
        <p:spPr>
          <a:xfrm>
            <a:off x="467544" y="1916832"/>
            <a:ext cx="4968552" cy="338554"/>
          </a:xfrm>
          <a:prstGeom prst="rect">
            <a:avLst/>
          </a:prstGeom>
        </p:spPr>
        <p:txBody>
          <a:bodyPr wrap="square">
            <a:spAutoFit/>
          </a:bodyPr>
          <a:lstStyle/>
          <a:p>
            <a:pPr algn="ctr"/>
            <a:r>
              <a:rPr lang="en-GB" sz="1600" b="1" dirty="0" smtClean="0">
                <a:solidFill>
                  <a:srgbClr val="B70005"/>
                </a:solidFill>
              </a:rPr>
              <a:t>Use maps to identify:</a:t>
            </a:r>
            <a:endParaRPr lang="en-GB" sz="1600" b="1" i="1" dirty="0">
              <a:solidFill>
                <a:srgbClr val="B70005"/>
              </a:solidFill>
            </a:endParaRPr>
          </a:p>
        </p:txBody>
      </p:sp>
      <p:sp>
        <p:nvSpPr>
          <p:cNvPr id="17" name="Rectangle 7"/>
          <p:cNvSpPr txBox="1">
            <a:spLocks noChangeArrowheads="1"/>
          </p:cNvSpPr>
          <p:nvPr/>
        </p:nvSpPr>
        <p:spPr bwMode="auto">
          <a:xfrm>
            <a:off x="35496" y="2348880"/>
            <a:ext cx="525658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L</a:t>
            </a:r>
            <a:r>
              <a:rPr lang="en-GB" sz="1600" dirty="0" smtClean="0"/>
              <a:t>ocal </a:t>
            </a:r>
            <a:r>
              <a:rPr lang="en-GB" sz="1600" dirty="0"/>
              <a:t>and regional scale coastal </a:t>
            </a:r>
            <a:r>
              <a:rPr lang="en-GB" sz="1600" dirty="0" smtClean="0"/>
              <a:t>morphology</a:t>
            </a:r>
          </a:p>
          <a:p>
            <a:pPr algn="ctr"/>
            <a:r>
              <a:rPr lang="en-GB" sz="1600" dirty="0"/>
              <a:t>G</a:t>
            </a:r>
            <a:r>
              <a:rPr lang="en-GB" sz="1600" dirty="0" smtClean="0"/>
              <a:t>eological </a:t>
            </a:r>
            <a:r>
              <a:rPr lang="en-GB" sz="1600" dirty="0"/>
              <a:t>setting and </a:t>
            </a:r>
            <a:r>
              <a:rPr lang="en-GB" sz="1600" dirty="0" smtClean="0"/>
              <a:t>impacts on </a:t>
            </a:r>
            <a:r>
              <a:rPr lang="en-GB" sz="1600" dirty="0"/>
              <a:t>coastal </a:t>
            </a:r>
            <a:r>
              <a:rPr lang="en-GB" sz="1600" dirty="0" smtClean="0"/>
              <a:t>evolution</a:t>
            </a:r>
          </a:p>
          <a:p>
            <a:pPr algn="ctr"/>
            <a:r>
              <a:rPr lang="en-GB" sz="1600" dirty="0"/>
              <a:t>P</a:t>
            </a:r>
            <a:r>
              <a:rPr lang="en-GB" sz="1600" dirty="0" smtClean="0"/>
              <a:t>roximal </a:t>
            </a:r>
            <a:r>
              <a:rPr lang="en-GB" sz="1600" dirty="0"/>
              <a:t>natural features/</a:t>
            </a:r>
            <a:r>
              <a:rPr lang="en-GB" sz="1600" dirty="0" smtClean="0"/>
              <a:t>processes</a:t>
            </a:r>
          </a:p>
          <a:p>
            <a:pPr algn="ctr"/>
            <a:r>
              <a:rPr lang="en-GB" sz="1600" dirty="0"/>
              <a:t>T</a:t>
            </a:r>
            <a:r>
              <a:rPr lang="en-GB" sz="1600" dirty="0" smtClean="0"/>
              <a:t>ypes </a:t>
            </a:r>
            <a:r>
              <a:rPr lang="en-GB" sz="1600" dirty="0"/>
              <a:t>of land use and human </a:t>
            </a:r>
            <a:r>
              <a:rPr lang="en-GB" sz="1600" dirty="0" smtClean="0"/>
              <a:t>infrastructure</a:t>
            </a:r>
          </a:p>
          <a:p>
            <a:pPr algn="ctr"/>
            <a:r>
              <a:rPr lang="en-GB" sz="1600" dirty="0"/>
              <a:t>L</a:t>
            </a:r>
            <a:r>
              <a:rPr lang="en-GB" sz="1600" dirty="0" smtClean="0"/>
              <a:t>and </a:t>
            </a:r>
            <a:r>
              <a:rPr lang="en-GB" sz="1600" dirty="0"/>
              <a:t>use </a:t>
            </a:r>
            <a:r>
              <a:rPr lang="en-GB" sz="1600" dirty="0" smtClean="0"/>
              <a:t>change </a:t>
            </a:r>
            <a:r>
              <a:rPr lang="en-GB" sz="1600" dirty="0"/>
              <a:t>over </a:t>
            </a:r>
            <a:r>
              <a:rPr lang="en-GB" sz="1600" dirty="0" smtClean="0"/>
              <a:t>time</a:t>
            </a:r>
            <a:endParaRPr lang="en-GB" sz="1600" dirty="0"/>
          </a:p>
        </p:txBody>
      </p:sp>
      <p:pic>
        <p:nvPicPr>
          <p:cNvPr id="12" name="Picture 11"/>
          <p:cNvPicPr>
            <a:picLocks noChangeAspect="1"/>
          </p:cNvPicPr>
          <p:nvPr/>
        </p:nvPicPr>
        <p:blipFill>
          <a:blip r:embed="rId7"/>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9912899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puntia echios - Santa Fe, Galapagos.jpg"/>
          <p:cNvSpPr>
            <a:spLocks noChangeAspect="1" noChangeArrowheads="1"/>
          </p:cNvSpPr>
          <p:nvPr/>
        </p:nvSpPr>
        <p:spPr bwMode="auto">
          <a:xfrm>
            <a:off x="179512" y="188640"/>
            <a:ext cx="8096250" cy="1103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20" name="Rectangle 7"/>
          <p:cNvSpPr txBox="1">
            <a:spLocks noChangeArrowheads="1"/>
          </p:cNvSpPr>
          <p:nvPr/>
        </p:nvSpPr>
        <p:spPr bwMode="auto">
          <a:xfrm>
            <a:off x="179512" y="2636912"/>
            <a:ext cx="460851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a:t>Environment Agency records and </a:t>
            </a:r>
            <a:r>
              <a:rPr lang="en-GB" sz="1600" dirty="0" smtClean="0"/>
              <a:t>information</a:t>
            </a:r>
          </a:p>
          <a:p>
            <a:pPr algn="ctr"/>
            <a:r>
              <a:rPr lang="en-GB" sz="1600" dirty="0"/>
              <a:t>T</a:t>
            </a:r>
            <a:r>
              <a:rPr lang="en-GB" sz="1600" dirty="0" smtClean="0"/>
              <a:t>idal records</a:t>
            </a:r>
            <a:endParaRPr lang="en-GB" sz="1600" dirty="0"/>
          </a:p>
          <a:p>
            <a:pPr algn="ctr"/>
            <a:r>
              <a:rPr lang="en-GB" sz="1600" dirty="0"/>
              <a:t>F</a:t>
            </a:r>
            <a:r>
              <a:rPr lang="en-GB" sz="1600" dirty="0" smtClean="0"/>
              <a:t>lood </a:t>
            </a:r>
            <a:r>
              <a:rPr lang="en-GB" sz="1600" dirty="0"/>
              <a:t>risk </a:t>
            </a:r>
            <a:r>
              <a:rPr lang="en-GB" sz="1600" dirty="0" smtClean="0"/>
              <a:t>maps</a:t>
            </a:r>
            <a:endParaRPr lang="en-GB" sz="1600" dirty="0"/>
          </a:p>
          <a:p>
            <a:pPr algn="ctr"/>
            <a:r>
              <a:rPr lang="en-GB" sz="1600" dirty="0" smtClean="0"/>
              <a:t>Media reports </a:t>
            </a:r>
          </a:p>
          <a:p>
            <a:pPr algn="ctr"/>
            <a:r>
              <a:rPr lang="en-GB" sz="1600" dirty="0"/>
              <a:t>P</a:t>
            </a:r>
            <a:r>
              <a:rPr lang="en-GB" sz="1600" dirty="0" smtClean="0"/>
              <a:t>lanning applications</a:t>
            </a:r>
          </a:p>
          <a:p>
            <a:pPr algn="ctr"/>
            <a:r>
              <a:rPr lang="en-GB" sz="1600" dirty="0"/>
              <a:t>L</a:t>
            </a:r>
            <a:r>
              <a:rPr lang="en-GB" sz="1600" dirty="0" smtClean="0"/>
              <a:t>ocal </a:t>
            </a:r>
            <a:r>
              <a:rPr lang="en-GB" sz="1600" dirty="0"/>
              <a:t>guides and </a:t>
            </a:r>
            <a:r>
              <a:rPr lang="en-GB" sz="1600" dirty="0" smtClean="0"/>
              <a:t>publications</a:t>
            </a:r>
          </a:p>
        </p:txBody>
      </p:sp>
      <p:sp>
        <p:nvSpPr>
          <p:cNvPr id="7" name="Rectangle 6"/>
          <p:cNvSpPr/>
          <p:nvPr/>
        </p:nvSpPr>
        <p:spPr>
          <a:xfrm>
            <a:off x="251520" y="5085184"/>
            <a:ext cx="4644008" cy="338554"/>
          </a:xfrm>
          <a:prstGeom prst="rect">
            <a:avLst/>
          </a:prstGeom>
        </p:spPr>
        <p:txBody>
          <a:bodyPr wrap="square">
            <a:spAutoFit/>
          </a:bodyPr>
          <a:lstStyle/>
          <a:p>
            <a:pPr algn="ctr"/>
            <a:r>
              <a:rPr lang="en-GB" sz="1600" b="1" dirty="0">
                <a:solidFill>
                  <a:srgbClr val="B70005"/>
                </a:solidFill>
              </a:rPr>
              <a:t>e.g., </a:t>
            </a:r>
            <a:r>
              <a:rPr lang="en-GB" sz="1600" b="1" dirty="0" smtClean="0">
                <a:solidFill>
                  <a:srgbClr val="B70005"/>
                </a:solidFill>
              </a:rPr>
              <a:t>Press coverage of local coastal flooding</a:t>
            </a:r>
          </a:p>
        </p:txBody>
      </p:sp>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Metadata: Other Secondary Data Sources</a:t>
            </a:r>
            <a:endParaRPr lang="en-GB" altLang="en-US" sz="2000" b="1" dirty="0">
              <a:solidFill>
                <a:schemeClr val="bg1"/>
              </a:solidFill>
            </a:endParaRPr>
          </a:p>
        </p:txBody>
      </p:sp>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bwMode="auto">
          <a:xfrm>
            <a:off x="4876244" y="1988840"/>
            <a:ext cx="3567975" cy="3567975"/>
          </a:xfrm>
          <a:prstGeom prst="ellipse">
            <a:avLst/>
          </a:prstGeom>
          <a:noFill/>
          <a:ln>
            <a:noFill/>
          </a:ln>
        </p:spPr>
      </p:pic>
      <p:pic>
        <p:nvPicPr>
          <p:cNvPr id="11" name="Picture 10"/>
          <p:cNvPicPr>
            <a:picLocks noChangeAspect="1"/>
          </p:cNvPicPr>
          <p:nvPr/>
        </p:nvPicPr>
        <p:blipFill>
          <a:blip r:embed="rId6"/>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30232862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2" name="Rectangle 1"/>
          <p:cNvSpPr/>
          <p:nvPr/>
        </p:nvSpPr>
        <p:spPr>
          <a:xfrm>
            <a:off x="35496" y="6165304"/>
            <a:ext cx="6048672" cy="584776"/>
          </a:xfrm>
          <a:prstGeom prst="rect">
            <a:avLst/>
          </a:prstGeom>
        </p:spPr>
        <p:txBody>
          <a:bodyPr wrap="square">
            <a:spAutoFit/>
          </a:bodyPr>
          <a:lstStyle/>
          <a:p>
            <a:pPr algn="ctr"/>
            <a:r>
              <a:rPr lang="en-GB" sz="1600" u="sng" dirty="0" smtClean="0">
                <a:hlinkClick r:id="rId5"/>
              </a:rPr>
              <a:t>https</a:t>
            </a:r>
            <a:r>
              <a:rPr lang="en-GB" sz="1600" u="sng" dirty="0">
                <a:hlinkClick r:id="rId5"/>
              </a:rPr>
              <a:t>://www.rgs.org/schools/teaching-resources/sampling-techniques/</a:t>
            </a:r>
            <a:endParaRPr lang="en-GB" sz="1600" dirty="0"/>
          </a:p>
        </p:txBody>
      </p:sp>
      <p:sp>
        <p:nvSpPr>
          <p:cNvPr id="12"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Research Techniques</a:t>
            </a:r>
            <a:endParaRPr lang="en-GB" altLang="en-US" sz="2000" b="1" dirty="0">
              <a:solidFill>
                <a:schemeClr val="bg1"/>
              </a:solidFill>
            </a:endParaRPr>
          </a:p>
        </p:txBody>
      </p:sp>
      <p:sp>
        <p:nvSpPr>
          <p:cNvPr id="14" name="Rectangle 7"/>
          <p:cNvSpPr txBox="1">
            <a:spLocks noChangeArrowheads="1"/>
          </p:cNvSpPr>
          <p:nvPr/>
        </p:nvSpPr>
        <p:spPr bwMode="auto">
          <a:xfrm>
            <a:off x="0" y="2204864"/>
            <a:ext cx="91440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Dependent </a:t>
            </a:r>
            <a:r>
              <a:rPr lang="en-GB" sz="1600" dirty="0"/>
              <a:t>on field area/ </a:t>
            </a:r>
            <a:r>
              <a:rPr lang="en-GB" sz="1600" dirty="0" smtClean="0"/>
              <a:t>field sites</a:t>
            </a:r>
            <a:endParaRPr lang="en-GB" sz="1600" dirty="0"/>
          </a:p>
          <a:p>
            <a:pPr lvl="0" algn="ctr"/>
            <a:r>
              <a:rPr lang="en-GB" sz="1600" dirty="0" smtClean="0"/>
              <a:t>Dependent on features &amp; processes to measure</a:t>
            </a:r>
          </a:p>
          <a:p>
            <a:pPr lvl="0" algn="ctr"/>
            <a:r>
              <a:rPr lang="en-GB" sz="1600" dirty="0" smtClean="0"/>
              <a:t>Dependent on research questions and hypotheses</a:t>
            </a:r>
          </a:p>
          <a:p>
            <a:pPr lvl="0" algn="ctr"/>
            <a:r>
              <a:rPr lang="en-GB" sz="1600" dirty="0" smtClean="0"/>
              <a:t>Dependent on spatial and temporal scales of study</a:t>
            </a:r>
          </a:p>
          <a:p>
            <a:pPr lvl="0" algn="ctr"/>
            <a:r>
              <a:rPr lang="en-GB" sz="1600" dirty="0" smtClean="0"/>
              <a:t>Dependent on available resources (i.e., time, money, expertise)</a:t>
            </a:r>
          </a:p>
        </p:txBody>
      </p:sp>
      <p:sp>
        <p:nvSpPr>
          <p:cNvPr id="15" name="Rectangle 14"/>
          <p:cNvSpPr/>
          <p:nvPr/>
        </p:nvSpPr>
        <p:spPr>
          <a:xfrm>
            <a:off x="0" y="1844824"/>
            <a:ext cx="9144000" cy="338554"/>
          </a:xfrm>
          <a:prstGeom prst="rect">
            <a:avLst/>
          </a:prstGeom>
        </p:spPr>
        <p:txBody>
          <a:bodyPr wrap="square">
            <a:spAutoFit/>
          </a:bodyPr>
          <a:lstStyle/>
          <a:p>
            <a:pPr algn="ctr"/>
            <a:r>
              <a:rPr lang="en-GB" sz="1600" b="1" dirty="0" smtClean="0">
                <a:solidFill>
                  <a:srgbClr val="B70005"/>
                </a:solidFill>
              </a:rPr>
              <a:t>No ‘one size fits all’</a:t>
            </a:r>
            <a:endParaRPr lang="en-GB" sz="1600" b="1" i="1" dirty="0">
              <a:solidFill>
                <a:srgbClr val="B70005"/>
              </a:solidFill>
            </a:endParaRPr>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899592" y="3944014"/>
            <a:ext cx="1879854" cy="1879854"/>
          </a:xfrm>
          <a:prstGeom prst="ellipse">
            <a:avLst/>
          </a:prstGeom>
        </p:spPr>
      </p:pic>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a:xfrm>
            <a:off x="6443789" y="3876780"/>
            <a:ext cx="1874326" cy="1874326"/>
          </a:xfrm>
          <a:prstGeom prst="ellipse">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4" y="3938950"/>
            <a:ext cx="1896211" cy="1896211"/>
          </a:xfrm>
          <a:prstGeom prst="ellipse">
            <a:avLst/>
          </a:prstGeom>
        </p:spPr>
      </p:pic>
      <p:pic>
        <p:nvPicPr>
          <p:cNvPr id="13" name="Picture 12"/>
          <p:cNvPicPr>
            <a:picLocks noChangeAspect="1"/>
          </p:cNvPicPr>
          <p:nvPr/>
        </p:nvPicPr>
        <p:blipFill>
          <a:blip r:embed="rId9"/>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23305842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5952093"/>
            <a:ext cx="576064" cy="764594"/>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6376" y="5989999"/>
            <a:ext cx="1008112" cy="725592"/>
          </a:xfrm>
          <a:prstGeom prst="rect">
            <a:avLst/>
          </a:prstGeom>
        </p:spPr>
      </p:pic>
      <p:sp>
        <p:nvSpPr>
          <p:cNvPr id="16" name="Rectangle 7"/>
          <p:cNvSpPr txBox="1">
            <a:spLocks noChangeArrowheads="1"/>
          </p:cNvSpPr>
          <p:nvPr/>
        </p:nvSpPr>
        <p:spPr bwMode="auto">
          <a:xfrm>
            <a:off x="0" y="2204864"/>
            <a:ext cx="586814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a:lstStyle>
          <a:p>
            <a:pPr algn="ctr"/>
            <a:r>
              <a:rPr lang="en-GB" sz="1600" dirty="0" smtClean="0"/>
              <a:t>Dependent on time available</a:t>
            </a:r>
          </a:p>
          <a:p>
            <a:pPr algn="ctr"/>
            <a:r>
              <a:rPr lang="en-GB" sz="1600" dirty="0" smtClean="0"/>
              <a:t>Dependent on number of sites &amp; transit times</a:t>
            </a:r>
          </a:p>
          <a:p>
            <a:pPr algn="ctr"/>
            <a:r>
              <a:rPr lang="en-GB" sz="1600" dirty="0" smtClean="0"/>
              <a:t>Dependent on number of team members</a:t>
            </a:r>
          </a:p>
          <a:p>
            <a:pPr algn="ctr"/>
            <a:r>
              <a:rPr lang="en-GB" sz="1600" dirty="0" smtClean="0"/>
              <a:t>Dependent on data collection techniques</a:t>
            </a:r>
          </a:p>
          <a:p>
            <a:pPr algn="ctr"/>
            <a:r>
              <a:rPr lang="en-GB" sz="1600" dirty="0" smtClean="0"/>
              <a:t>Mitigate impacts </a:t>
            </a:r>
            <a:r>
              <a:rPr lang="en-GB" sz="1600" dirty="0"/>
              <a:t>of activities on the local environment and </a:t>
            </a:r>
            <a:r>
              <a:rPr lang="en-GB" sz="1600" dirty="0" smtClean="0"/>
              <a:t>habitats, particularly in protected areas (e.g., SSSIs); for example, keep to established paths </a:t>
            </a:r>
          </a:p>
          <a:p>
            <a:pPr algn="ctr"/>
            <a:endParaRPr lang="en-GB" sz="1600" dirty="0" smtClean="0"/>
          </a:p>
        </p:txBody>
      </p:sp>
      <p:sp>
        <p:nvSpPr>
          <p:cNvPr id="12" name="Rectangle 11"/>
          <p:cNvSpPr/>
          <p:nvPr/>
        </p:nvSpPr>
        <p:spPr>
          <a:xfrm>
            <a:off x="211517" y="1835532"/>
            <a:ext cx="5800643" cy="369332"/>
          </a:xfrm>
          <a:prstGeom prst="rect">
            <a:avLst/>
          </a:prstGeom>
        </p:spPr>
        <p:txBody>
          <a:bodyPr wrap="square">
            <a:spAutoFit/>
          </a:bodyPr>
          <a:lstStyle/>
          <a:p>
            <a:pPr algn="ctr"/>
            <a:r>
              <a:rPr lang="en-GB" b="1" dirty="0" smtClean="0">
                <a:solidFill>
                  <a:srgbClr val="01415B"/>
                </a:solidFill>
              </a:rPr>
              <a:t>Field Plan</a:t>
            </a:r>
            <a:endParaRPr lang="en-GB" b="1" dirty="0">
              <a:solidFill>
                <a:srgbClr val="01415B"/>
              </a:solidFill>
            </a:endParaRPr>
          </a:p>
        </p:txBody>
      </p:sp>
      <p:sp>
        <p:nvSpPr>
          <p:cNvPr id="13" name="Rectangle 2"/>
          <p:cNvSpPr txBox="1">
            <a:spLocks noChangeArrowheads="1"/>
          </p:cNvSpPr>
          <p:nvPr/>
        </p:nvSpPr>
        <p:spPr bwMode="auto">
          <a:xfrm>
            <a:off x="1475656" y="307600"/>
            <a:ext cx="5424983" cy="1321200"/>
          </a:xfrm>
          <a:prstGeom prst="rect">
            <a:avLst/>
          </a:prstGeom>
          <a:solidFill>
            <a:srgbClr val="01415B"/>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sz="2500" b="1" dirty="0" smtClean="0">
                <a:solidFill>
                  <a:schemeClr val="bg1"/>
                </a:solidFill>
              </a:rPr>
              <a:t>Pre-Fieldwork Activities</a:t>
            </a:r>
          </a:p>
          <a:p>
            <a:pPr algn="ctr">
              <a:lnSpc>
                <a:spcPct val="150000"/>
              </a:lnSpc>
            </a:pPr>
            <a:r>
              <a:rPr lang="en-GB" altLang="en-US" sz="2000" b="1" dirty="0" smtClean="0">
                <a:solidFill>
                  <a:schemeClr val="bg1"/>
                </a:solidFill>
              </a:rPr>
              <a:t>Logistical Planning</a:t>
            </a:r>
            <a:endParaRPr lang="en-GB" altLang="en-US" sz="2000" b="1" dirty="0">
              <a:solidFill>
                <a:schemeClr val="bg1"/>
              </a:solidFill>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7544" y="4329368"/>
            <a:ext cx="2372019" cy="2379943"/>
          </a:xfrm>
          <a:prstGeom prst="ellipse">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56" y="4319776"/>
            <a:ext cx="2383312" cy="2358640"/>
          </a:xfrm>
          <a:prstGeom prst="ellipse">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3452" y="2060848"/>
            <a:ext cx="2905727" cy="2905727"/>
          </a:xfrm>
          <a:prstGeom prst="ellipse">
            <a:avLst/>
          </a:prstGeom>
        </p:spPr>
      </p:pic>
      <p:pic>
        <p:nvPicPr>
          <p:cNvPr id="11" name="Picture 10"/>
          <p:cNvPicPr>
            <a:picLocks noChangeAspect="1"/>
          </p:cNvPicPr>
          <p:nvPr/>
        </p:nvPicPr>
        <p:blipFill>
          <a:blip r:embed="rId8"/>
          <a:stretch>
            <a:fillRect/>
          </a:stretch>
        </p:blipFill>
        <p:spPr>
          <a:xfrm>
            <a:off x="6002164" y="6021288"/>
            <a:ext cx="1018108" cy="743355"/>
          </a:xfrm>
          <a:prstGeom prst="rect">
            <a:avLst/>
          </a:prstGeom>
        </p:spPr>
      </p:pic>
    </p:spTree>
    <p:extLst>
      <p:ext uri="{BB962C8B-B14F-4D97-AF65-F5344CB8AC3E}">
        <p14:creationId xmlns:p14="http://schemas.microsoft.com/office/powerpoint/2010/main" val="10123277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oles LS in championing skills">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Roles LS in championing skills</Template>
  <TotalTime>17545</TotalTime>
  <Words>5554</Words>
  <Application>Microsoft Macintosh PowerPoint</Application>
  <PresentationFormat>On-screen Show (4:3)</PresentationFormat>
  <Paragraphs>545</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Roles LS in championing skills</vt:lpstr>
      <vt:lpstr>Integrating Professional River Study Techniques into School Fieldwork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Roles of LS in championing HSS skills</dc:title>
  <dc:creator>Rita Gardner</dc:creator>
  <cp:lastModifiedBy>Author A</cp:lastModifiedBy>
  <cp:revision>570</cp:revision>
  <cp:lastPrinted>2017-01-24T12:09:05Z</cp:lastPrinted>
  <dcterms:created xsi:type="dcterms:W3CDTF">2017-01-25T09:00:10Z</dcterms:created>
  <dcterms:modified xsi:type="dcterms:W3CDTF">2018-11-15T16:16:14Z</dcterms:modified>
</cp:coreProperties>
</file>