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86" r:id="rId6"/>
    <p:sldId id="281" r:id="rId7"/>
    <p:sldId id="259" r:id="rId8"/>
    <p:sldId id="282" r:id="rId9"/>
    <p:sldId id="284" r:id="rId10"/>
    <p:sldId id="263" r:id="rId11"/>
    <p:sldId id="261" r:id="rId12"/>
    <p:sldId id="264" r:id="rId13"/>
    <p:sldId id="265" r:id="rId14"/>
    <p:sldId id="267" r:id="rId15"/>
    <p:sldId id="268" r:id="rId16"/>
    <p:sldId id="272" r:id="rId17"/>
    <p:sldId id="283" r:id="rId18"/>
    <p:sldId id="276" r:id="rId19"/>
    <p:sldId id="274" r:id="rId20"/>
    <p:sldId id="278" r:id="rId21"/>
    <p:sldId id="279" r:id="rId22"/>
    <p:sldId id="287" r:id="rId23"/>
    <p:sldId id="266" r:id="rId24"/>
    <p:sldId id="277" r:id="rId25"/>
    <p:sldId id="280"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A15BC-8AED-481F-84F1-287062AFCF75}" type="datetimeFigureOut">
              <a:rPr lang="en-GB" smtClean="0"/>
              <a:pPr/>
              <a:t>24/11/2011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FA821E-2911-4549-8FB8-5D41CF3852C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A15BC-8AED-481F-84F1-287062AFCF75}" type="datetimeFigureOut">
              <a:rPr lang="en-GB" smtClean="0"/>
              <a:pPr/>
              <a:t>24/11/2011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A821E-2911-4549-8FB8-5D41CF3852C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bs.org/wgbh/nova/eden/media/stt.html" TargetMode="External"/><Relationship Id="rId2" Type="http://schemas.openxmlformats.org/officeDocument/2006/relationships/hyperlink" Target="http://homepages.see.leeds.ac.uk/~eargah/Gond.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goafrica.about.com/library/bl.weather.southafrica.htm#anchor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bioval.jrc.ec.europa.eu/APAAT/pa/900006/"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upload.wikimedia.org/wikipedia/commons/0/06/Corrientes-oceanicas.gi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upload.wikimedia.org/wikipedia/commons/1/1f/Un-south-africa.p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upload.wikimedia.org/wikipedia/commons/d/d5/Indian_Ocean_Gyre.p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upload.wikimedia.org/wikipedia/commons/d/d4/South_Atlantic_Gyre.p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upload.wikimedia.org/wikipedia/commons/5/51/Southern_White_Rhinoceros.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drakensberg.net/fauna-flora.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upload.wikimedia.org/wikipedia/en/8/88/Podocarpus_latifolius.jpg" TargetMode="Externa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hyperlink" Target="//upload.wikimedia.org/wikipedia/commons/1/19/Podocarpus_latifolius_-_Cape_Town_-_2.JP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d/d4/GiantsCastlePanoramaSmall.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1/15/Maluti.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peakware.com/peaks.html?pk=2391"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www.youtube.com/watch?v=4aIG9Z1_XJ4&amp;feature=relat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5"/>
            <a:ext cx="7772400" cy="2115666"/>
          </a:xfrm>
        </p:spPr>
        <p:txBody>
          <a:bodyPr>
            <a:normAutofit/>
          </a:bodyPr>
          <a:lstStyle/>
          <a:p>
            <a:r>
              <a:rPr lang="en-GB" sz="3100" dirty="0" err="1"/>
              <a:t>Glaciation</a:t>
            </a:r>
            <a:r>
              <a:rPr lang="en-GB" sz="3100" dirty="0"/>
              <a:t> and past climate of the </a:t>
            </a:r>
            <a:r>
              <a:rPr lang="en-GB" sz="3100" dirty="0" err="1"/>
              <a:t>Drakensberg</a:t>
            </a:r>
            <a:r>
              <a:rPr lang="en-GB" sz="3100" dirty="0"/>
              <a:t> Mountains, southern Africa</a:t>
            </a:r>
            <a:r>
              <a:rPr lang="en-GB" dirty="0"/>
              <a:t/>
            </a:r>
            <a:br>
              <a:rPr lang="en-GB" dirty="0"/>
            </a:br>
            <a:endParaRPr lang="en-GB" dirty="0"/>
          </a:p>
        </p:txBody>
      </p:sp>
      <p:sp>
        <p:nvSpPr>
          <p:cNvPr id="3" name="Subtitle 2"/>
          <p:cNvSpPr>
            <a:spLocks noGrp="1"/>
          </p:cNvSpPr>
          <p:nvPr>
            <p:ph type="subTitle" idx="1"/>
          </p:nvPr>
        </p:nvSpPr>
        <p:spPr>
          <a:xfrm>
            <a:off x="1331640" y="3212976"/>
            <a:ext cx="6400800" cy="1752600"/>
          </a:xfrm>
        </p:spPr>
        <p:txBody>
          <a:bodyPr>
            <a:noAutofit/>
          </a:bodyPr>
          <a:lstStyle/>
          <a:p>
            <a:r>
              <a:rPr lang="en-GB" sz="3600" b="1" dirty="0" smtClean="0"/>
              <a:t>Lesson 1 Main</a:t>
            </a:r>
          </a:p>
          <a:p>
            <a:r>
              <a:rPr lang="en-GB" sz="3600" b="1" dirty="0" smtClean="0"/>
              <a:t>Slides on the present-day climate and environment of the </a:t>
            </a:r>
            <a:r>
              <a:rPr lang="en-GB" sz="3600" b="1" dirty="0" err="1" smtClean="0"/>
              <a:t>Drakensberg</a:t>
            </a:r>
            <a:endParaRPr lang="en-GB"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12360" y="6309320"/>
            <a:ext cx="660758" cy="307777"/>
          </a:xfrm>
          <a:prstGeom prst="rect">
            <a:avLst/>
          </a:prstGeom>
          <a:noFill/>
        </p:spPr>
        <p:txBody>
          <a:bodyPr wrap="none" rtlCol="0">
            <a:spAutoFit/>
          </a:bodyPr>
          <a:lstStyle/>
          <a:p>
            <a:r>
              <a:rPr lang="en-GB" sz="1400" dirty="0" err="1" smtClean="0"/>
              <a:t>S.Mills</a:t>
            </a:r>
            <a:endParaRPr lang="en-GB" sz="1400" dirty="0"/>
          </a:p>
        </p:txBody>
      </p:sp>
      <p:pic>
        <p:nvPicPr>
          <p:cNvPr id="2050" name="Picture 2" descr="C:\Users\d.anderson\Pictures\IMG_1182.JPG"/>
          <p:cNvPicPr>
            <a:picLocks noChangeAspect="1" noChangeArrowheads="1"/>
          </p:cNvPicPr>
          <p:nvPr/>
        </p:nvPicPr>
        <p:blipFill>
          <a:blip r:embed="rId2" cstate="print"/>
          <a:srcRect/>
          <a:stretch>
            <a:fillRect/>
          </a:stretch>
        </p:blipFill>
        <p:spPr bwMode="auto">
          <a:xfrm>
            <a:off x="491546" y="188640"/>
            <a:ext cx="8160907" cy="6120680"/>
          </a:xfrm>
          <a:prstGeom prst="rect">
            <a:avLst/>
          </a:prstGeom>
          <a:noFill/>
        </p:spPr>
      </p:pic>
      <p:sp>
        <p:nvSpPr>
          <p:cNvPr id="5" name="TextBox 4"/>
          <p:cNvSpPr txBox="1"/>
          <p:nvPr/>
        </p:nvSpPr>
        <p:spPr>
          <a:xfrm>
            <a:off x="611560" y="6309320"/>
            <a:ext cx="3032305" cy="369332"/>
          </a:xfrm>
          <a:prstGeom prst="rect">
            <a:avLst/>
          </a:prstGeom>
          <a:noFill/>
        </p:spPr>
        <p:txBody>
          <a:bodyPr wrap="none" rtlCol="0">
            <a:spAutoFit/>
          </a:bodyPr>
          <a:lstStyle/>
          <a:p>
            <a:r>
              <a:rPr lang="en-GB" dirty="0" err="1" smtClean="0"/>
              <a:t>Drakensberg</a:t>
            </a:r>
            <a:r>
              <a:rPr lang="en-GB" dirty="0" smtClean="0"/>
              <a:t> – lower elevation</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037312"/>
            <a:ext cx="8229600" cy="632048"/>
          </a:xfrm>
        </p:spPr>
        <p:txBody>
          <a:bodyPr>
            <a:normAutofit fontScale="92500" lnSpcReduction="10000"/>
          </a:bodyPr>
          <a:lstStyle/>
          <a:p>
            <a:r>
              <a:rPr lang="en-GB" sz="2000" dirty="0" smtClean="0"/>
              <a:t>Basalt forms a ‘cap rock’ over other rock formations creating the distinctive high plateaux and cliffs of the </a:t>
            </a:r>
            <a:r>
              <a:rPr lang="en-GB" sz="2000" dirty="0" err="1" smtClean="0"/>
              <a:t>Drakensberg</a:t>
            </a:r>
            <a:r>
              <a:rPr lang="en-GB" sz="2000" dirty="0" smtClean="0"/>
              <a:t>.</a:t>
            </a:r>
            <a:endParaRPr lang="en-GB" sz="2000" dirty="0"/>
          </a:p>
        </p:txBody>
      </p:sp>
      <p:sp>
        <p:nvSpPr>
          <p:cNvPr id="5" name="TextBox 4"/>
          <p:cNvSpPr txBox="1"/>
          <p:nvPr/>
        </p:nvSpPr>
        <p:spPr>
          <a:xfrm>
            <a:off x="5940152" y="5661248"/>
            <a:ext cx="1705788" cy="307777"/>
          </a:xfrm>
          <a:prstGeom prst="rect">
            <a:avLst/>
          </a:prstGeom>
          <a:noFill/>
        </p:spPr>
        <p:txBody>
          <a:bodyPr wrap="none" rtlCol="0">
            <a:spAutoFit/>
          </a:bodyPr>
          <a:lstStyle/>
          <a:p>
            <a:r>
              <a:rPr lang="en-GB" sz="1400" dirty="0" smtClean="0"/>
              <a:t>‘12 Apostles’, S. Mills</a:t>
            </a:r>
            <a:endParaRPr lang="en-GB" sz="1400" dirty="0"/>
          </a:p>
        </p:txBody>
      </p:sp>
      <p:pic>
        <p:nvPicPr>
          <p:cNvPr id="1026" name="Picture 2" descr="C:\Users\d.anderson\Pictures\Mills1.jpg"/>
          <p:cNvPicPr>
            <a:picLocks noChangeAspect="1" noChangeArrowheads="1"/>
          </p:cNvPicPr>
          <p:nvPr/>
        </p:nvPicPr>
        <p:blipFill>
          <a:blip r:embed="rId2" cstate="print"/>
          <a:srcRect/>
          <a:stretch>
            <a:fillRect/>
          </a:stretch>
        </p:blipFill>
        <p:spPr bwMode="auto">
          <a:xfrm>
            <a:off x="899591" y="188639"/>
            <a:ext cx="7296812" cy="547260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nderson\Pictures\Mills2.jpg"/>
          <p:cNvPicPr>
            <a:picLocks noChangeAspect="1" noChangeArrowheads="1"/>
          </p:cNvPicPr>
          <p:nvPr/>
        </p:nvPicPr>
        <p:blipFill>
          <a:blip r:embed="rId2" cstate="print"/>
          <a:srcRect/>
          <a:stretch>
            <a:fillRect/>
          </a:stretch>
        </p:blipFill>
        <p:spPr bwMode="auto">
          <a:xfrm>
            <a:off x="467544" y="332656"/>
            <a:ext cx="8232915" cy="6174686"/>
          </a:xfrm>
          <a:prstGeom prst="rect">
            <a:avLst/>
          </a:prstGeom>
          <a:noFill/>
        </p:spPr>
      </p:pic>
      <p:cxnSp>
        <p:nvCxnSpPr>
          <p:cNvPr id="6" name="Straight Arrow Connector 5"/>
          <p:cNvCxnSpPr/>
          <p:nvPr/>
        </p:nvCxnSpPr>
        <p:spPr>
          <a:xfrm>
            <a:off x="6084168" y="2204864"/>
            <a:ext cx="1008112" cy="360040"/>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724128" y="1916832"/>
            <a:ext cx="1800200" cy="432048"/>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95936" y="1628800"/>
            <a:ext cx="1632306" cy="923330"/>
          </a:xfrm>
          <a:prstGeom prst="rect">
            <a:avLst/>
          </a:prstGeom>
          <a:noFill/>
        </p:spPr>
        <p:txBody>
          <a:bodyPr wrap="none" rtlCol="0">
            <a:spAutoFit/>
          </a:bodyPr>
          <a:lstStyle/>
          <a:p>
            <a:r>
              <a:rPr lang="en-GB" dirty="0" smtClean="0"/>
              <a:t>Layers of basalt</a:t>
            </a:r>
          </a:p>
          <a:p>
            <a:r>
              <a:rPr lang="en-GB" dirty="0"/>
              <a:t>f</a:t>
            </a:r>
            <a:r>
              <a:rPr lang="en-GB" dirty="0" smtClean="0"/>
              <a:t>rom ancient</a:t>
            </a:r>
          </a:p>
          <a:p>
            <a:r>
              <a:rPr lang="en-GB" dirty="0"/>
              <a:t>l</a:t>
            </a:r>
            <a:r>
              <a:rPr lang="en-GB" dirty="0" smtClean="0"/>
              <a:t>ava flows</a:t>
            </a:r>
            <a:endParaRPr lang="en-GB" dirty="0"/>
          </a:p>
        </p:txBody>
      </p:sp>
      <p:sp>
        <p:nvSpPr>
          <p:cNvPr id="11" name="TextBox 10"/>
          <p:cNvSpPr txBox="1"/>
          <p:nvPr/>
        </p:nvSpPr>
        <p:spPr>
          <a:xfrm>
            <a:off x="7956376" y="6581001"/>
            <a:ext cx="591829" cy="276999"/>
          </a:xfrm>
          <a:prstGeom prst="rect">
            <a:avLst/>
          </a:prstGeom>
          <a:noFill/>
        </p:spPr>
        <p:txBody>
          <a:bodyPr wrap="none" rtlCol="0">
            <a:spAutoFit/>
          </a:bodyPr>
          <a:lstStyle/>
          <a:p>
            <a:r>
              <a:rPr lang="en-GB" sz="1200" dirty="0" err="1" smtClean="0"/>
              <a:t>S.Mills</a:t>
            </a:r>
            <a:endParaRPr lang="en-GB"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79512" y="260648"/>
            <a:ext cx="8763179" cy="6007570"/>
          </a:xfrm>
          <a:prstGeom prst="rect">
            <a:avLst/>
          </a:prstGeom>
          <a:noFill/>
          <a:ln w="9525">
            <a:noFill/>
            <a:miter lim="800000"/>
            <a:headEnd/>
            <a:tailEnd/>
          </a:ln>
        </p:spPr>
      </p:pic>
      <p:sp>
        <p:nvSpPr>
          <p:cNvPr id="5" name="TextBox 4"/>
          <p:cNvSpPr txBox="1"/>
          <p:nvPr/>
        </p:nvSpPr>
        <p:spPr>
          <a:xfrm>
            <a:off x="6876256" y="5229200"/>
            <a:ext cx="930063" cy="369332"/>
          </a:xfrm>
          <a:prstGeom prst="rect">
            <a:avLst/>
          </a:prstGeom>
          <a:noFill/>
        </p:spPr>
        <p:txBody>
          <a:bodyPr wrap="none" rtlCol="0">
            <a:spAutoFit/>
          </a:bodyPr>
          <a:lstStyle/>
          <a:p>
            <a:r>
              <a:rPr lang="en-GB" dirty="0" smtClean="0">
                <a:solidFill>
                  <a:srgbClr val="FFFF00"/>
                </a:solidFill>
              </a:rPr>
              <a:t>Lesotho</a:t>
            </a:r>
            <a:endParaRPr lang="en-GB" dirty="0">
              <a:solidFill>
                <a:srgbClr val="FFFF00"/>
              </a:solidFill>
            </a:endParaRPr>
          </a:p>
        </p:txBody>
      </p:sp>
      <p:sp>
        <p:nvSpPr>
          <p:cNvPr id="6" name="TextBox 5"/>
          <p:cNvSpPr txBox="1"/>
          <p:nvPr/>
        </p:nvSpPr>
        <p:spPr>
          <a:xfrm>
            <a:off x="6732240" y="4221088"/>
            <a:ext cx="1537024" cy="369332"/>
          </a:xfrm>
          <a:prstGeom prst="rect">
            <a:avLst/>
          </a:prstGeom>
          <a:noFill/>
        </p:spPr>
        <p:txBody>
          <a:bodyPr wrap="none" rtlCol="0">
            <a:spAutoFit/>
          </a:bodyPr>
          <a:lstStyle/>
          <a:p>
            <a:r>
              <a:rPr lang="en-GB" dirty="0" smtClean="0">
                <a:solidFill>
                  <a:srgbClr val="FFFF00"/>
                </a:solidFill>
              </a:rPr>
              <a:t>KwaZulu</a:t>
            </a:r>
            <a:r>
              <a:rPr lang="en-GB" dirty="0">
                <a:solidFill>
                  <a:srgbClr val="FFFF00"/>
                </a:solidFill>
              </a:rPr>
              <a:t>-</a:t>
            </a:r>
            <a:r>
              <a:rPr lang="en-GB" dirty="0" smtClean="0">
                <a:solidFill>
                  <a:srgbClr val="FFFF00"/>
                </a:solidFill>
              </a:rPr>
              <a:t>Natal</a:t>
            </a:r>
            <a:endParaRPr lang="en-GB" dirty="0">
              <a:solidFill>
                <a:srgbClr val="FFFF00"/>
              </a:solidFill>
            </a:endParaRPr>
          </a:p>
        </p:txBody>
      </p:sp>
      <p:sp>
        <p:nvSpPr>
          <p:cNvPr id="7" name="TextBox 6"/>
          <p:cNvSpPr txBox="1"/>
          <p:nvPr/>
        </p:nvSpPr>
        <p:spPr>
          <a:xfrm>
            <a:off x="251520" y="6309320"/>
            <a:ext cx="8288551" cy="369332"/>
          </a:xfrm>
          <a:prstGeom prst="rect">
            <a:avLst/>
          </a:prstGeom>
          <a:noFill/>
        </p:spPr>
        <p:txBody>
          <a:bodyPr wrap="none" rtlCol="0">
            <a:spAutoFit/>
          </a:bodyPr>
          <a:lstStyle/>
          <a:p>
            <a:r>
              <a:rPr lang="en-GB" dirty="0" smtClean="0"/>
              <a:t>Notice the high plateau broken with steep cliffs and deep valleys in top right of image. </a:t>
            </a:r>
            <a:endParaRPr lang="en-GB" dirty="0"/>
          </a:p>
        </p:txBody>
      </p:sp>
      <p:sp>
        <p:nvSpPr>
          <p:cNvPr id="8" name="TextBox 7"/>
          <p:cNvSpPr txBox="1"/>
          <p:nvPr/>
        </p:nvSpPr>
        <p:spPr>
          <a:xfrm>
            <a:off x="251520" y="5661248"/>
            <a:ext cx="2482924" cy="369332"/>
          </a:xfrm>
          <a:prstGeom prst="rect">
            <a:avLst/>
          </a:prstGeom>
          <a:noFill/>
        </p:spPr>
        <p:txBody>
          <a:bodyPr wrap="none" rtlCol="0">
            <a:spAutoFit/>
          </a:bodyPr>
          <a:lstStyle/>
          <a:p>
            <a:r>
              <a:rPr lang="en-GB" dirty="0" smtClean="0">
                <a:solidFill>
                  <a:srgbClr val="FFFF00"/>
                </a:solidFill>
              </a:rPr>
              <a:t>Google Earth screenshot</a:t>
            </a:r>
            <a:endParaRPr lang="en-GB"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325345"/>
            <a:ext cx="8229600" cy="532655"/>
          </a:xfrm>
        </p:spPr>
        <p:txBody>
          <a:bodyPr>
            <a:normAutofit/>
          </a:bodyPr>
          <a:lstStyle/>
          <a:p>
            <a:r>
              <a:rPr lang="en-GB" sz="2000" dirty="0" smtClean="0"/>
              <a:t>Tugela Falls, 2</a:t>
            </a:r>
            <a:r>
              <a:rPr lang="en-GB" sz="2000" baseline="30000" dirty="0" smtClean="0"/>
              <a:t>nd</a:t>
            </a:r>
            <a:r>
              <a:rPr lang="en-GB" sz="2000" dirty="0" smtClean="0"/>
              <a:t> highest waterfall in the world with a 948m drop.</a:t>
            </a:r>
            <a:endParaRPr lang="en-GB" sz="2000" dirty="0"/>
          </a:p>
        </p:txBody>
      </p:sp>
      <p:pic>
        <p:nvPicPr>
          <p:cNvPr id="18438" name="Picture 6" descr="http://farm1.static.flickr.com/162/401709803_d5dd82525a.jpg"/>
          <p:cNvPicPr>
            <a:picLocks noChangeAspect="1" noChangeArrowheads="1"/>
          </p:cNvPicPr>
          <p:nvPr/>
        </p:nvPicPr>
        <p:blipFill>
          <a:blip r:embed="rId2" cstate="print"/>
          <a:srcRect/>
          <a:stretch>
            <a:fillRect/>
          </a:stretch>
        </p:blipFill>
        <p:spPr bwMode="auto">
          <a:xfrm>
            <a:off x="1979712" y="260648"/>
            <a:ext cx="4320480" cy="5776043"/>
          </a:xfrm>
          <a:prstGeom prst="rect">
            <a:avLst/>
          </a:prstGeom>
          <a:noFill/>
        </p:spPr>
      </p:pic>
      <p:sp>
        <p:nvSpPr>
          <p:cNvPr id="8" name="Rectangle 7"/>
          <p:cNvSpPr/>
          <p:nvPr/>
        </p:nvSpPr>
        <p:spPr>
          <a:xfrm>
            <a:off x="4572000" y="6021288"/>
            <a:ext cx="4572000" cy="276999"/>
          </a:xfrm>
          <a:prstGeom prst="rect">
            <a:avLst/>
          </a:prstGeom>
        </p:spPr>
        <p:txBody>
          <a:bodyPr>
            <a:spAutoFit/>
          </a:bodyPr>
          <a:lstStyle/>
          <a:p>
            <a:r>
              <a:rPr lang="en-GB" sz="1200" dirty="0" smtClean="0"/>
              <a:t>http://www.flickr.com/photos/champagneformonkeys/401709803/</a:t>
            </a:r>
            <a:endParaRPr lang="en-GB"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Geological history</a:t>
            </a:r>
            <a:endParaRPr lang="en-GB" dirty="0"/>
          </a:p>
        </p:txBody>
      </p:sp>
      <p:sp>
        <p:nvSpPr>
          <p:cNvPr id="3" name="Content Placeholder 2"/>
          <p:cNvSpPr>
            <a:spLocks noGrp="1"/>
          </p:cNvSpPr>
          <p:nvPr>
            <p:ph idx="1"/>
          </p:nvPr>
        </p:nvSpPr>
        <p:spPr>
          <a:xfrm>
            <a:off x="457200" y="1340768"/>
            <a:ext cx="8229600" cy="4785395"/>
          </a:xfrm>
        </p:spPr>
        <p:txBody>
          <a:bodyPr>
            <a:normAutofit fontScale="77500" lnSpcReduction="20000"/>
          </a:bodyPr>
          <a:lstStyle/>
          <a:p>
            <a:r>
              <a:rPr lang="en-GB" dirty="0" smtClean="0"/>
              <a:t>During the </a:t>
            </a:r>
            <a:r>
              <a:rPr lang="en-GB" dirty="0" err="1" smtClean="0"/>
              <a:t>Paleozoic</a:t>
            </a:r>
            <a:r>
              <a:rPr lang="en-GB" dirty="0" smtClean="0"/>
              <a:t> Era (542 to 251 million years ago), sedimentary rocks were formed across southern Africa (shale, mudstone, sandstone)</a:t>
            </a:r>
          </a:p>
          <a:p>
            <a:r>
              <a:rPr lang="en-GB" dirty="0" smtClean="0"/>
              <a:t>Southern Africa was part of a much larger southern ‘super-continent’ called ‘</a:t>
            </a:r>
            <a:r>
              <a:rPr lang="en-GB" dirty="0" err="1" smtClean="0"/>
              <a:t>Gondwana</a:t>
            </a:r>
            <a:r>
              <a:rPr lang="en-GB" dirty="0" smtClean="0"/>
              <a:t>’</a:t>
            </a:r>
          </a:p>
          <a:p>
            <a:r>
              <a:rPr lang="en-GB" dirty="0" smtClean="0"/>
              <a:t>About 200 million years ago as tectonic forces split </a:t>
            </a:r>
            <a:r>
              <a:rPr lang="en-GB" dirty="0" err="1" smtClean="0"/>
              <a:t>Gondwana</a:t>
            </a:r>
            <a:r>
              <a:rPr lang="en-GB" dirty="0" smtClean="0"/>
              <a:t> apart, huge amounts of lava were extruded through volcanic fissures, forming layers of basalt rock up to 1,400m thick</a:t>
            </a:r>
          </a:p>
          <a:p>
            <a:r>
              <a:rPr lang="en-GB" dirty="0" smtClean="0"/>
              <a:t>This hard rock forms the high plateaux and cliffs of the </a:t>
            </a:r>
            <a:r>
              <a:rPr lang="en-GB" dirty="0" err="1" smtClean="0"/>
              <a:t>Drakensberg</a:t>
            </a:r>
            <a:endParaRPr lang="en-GB" dirty="0" smtClean="0"/>
          </a:p>
          <a:p>
            <a:r>
              <a:rPr lang="en-GB" dirty="0" smtClean="0"/>
              <a:t>Click here for </a:t>
            </a:r>
            <a:r>
              <a:rPr lang="en-GB" dirty="0" smtClean="0"/>
              <a:t>animations </a:t>
            </a:r>
            <a:r>
              <a:rPr lang="en-GB" dirty="0" smtClean="0"/>
              <a:t>of the break up of </a:t>
            </a:r>
            <a:r>
              <a:rPr lang="en-GB" dirty="0" err="1" smtClean="0"/>
              <a:t>Gondwana</a:t>
            </a:r>
            <a:endParaRPr lang="en-GB" dirty="0" smtClean="0"/>
          </a:p>
          <a:p>
            <a:pPr lvl="1"/>
            <a:r>
              <a:rPr lang="en-GB" dirty="0" smtClean="0">
                <a:hlinkClick r:id="rId2"/>
              </a:rPr>
              <a:t>http://homepages.see.leeds.ac.uk/~</a:t>
            </a:r>
            <a:r>
              <a:rPr lang="en-GB" dirty="0" smtClean="0">
                <a:hlinkClick r:id="rId2"/>
              </a:rPr>
              <a:t>eargah/Gond.html</a:t>
            </a:r>
            <a:endParaRPr lang="en-GB" dirty="0" smtClean="0"/>
          </a:p>
          <a:p>
            <a:pPr lvl="1"/>
            <a:r>
              <a:rPr lang="en-GB" dirty="0" smtClean="0">
                <a:hlinkClick r:id="rId3"/>
              </a:rPr>
              <a:t>http://</a:t>
            </a:r>
            <a:r>
              <a:rPr lang="en-GB" dirty="0" smtClean="0">
                <a:hlinkClick r:id="rId3"/>
              </a:rPr>
              <a:t>www.pbs.org/wgbh/nova/eden/media/stt.html</a:t>
            </a:r>
            <a:endParaRPr lang="en-GB" dirty="0" smtClean="0"/>
          </a:p>
          <a:p>
            <a:pPr lvl="1"/>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a:t>
            </a:r>
            <a:endParaRPr lang="en-GB" dirty="0"/>
          </a:p>
        </p:txBody>
      </p:sp>
      <p:sp>
        <p:nvSpPr>
          <p:cNvPr id="3" name="Content Placeholder 2"/>
          <p:cNvSpPr>
            <a:spLocks noGrp="1"/>
          </p:cNvSpPr>
          <p:nvPr>
            <p:ph idx="1"/>
          </p:nvPr>
        </p:nvSpPr>
        <p:spPr>
          <a:xfrm>
            <a:off x="457200" y="1484784"/>
            <a:ext cx="8229600" cy="4641379"/>
          </a:xfrm>
        </p:spPr>
        <p:txBody>
          <a:bodyPr>
            <a:normAutofit fontScale="77500" lnSpcReduction="20000"/>
          </a:bodyPr>
          <a:lstStyle/>
          <a:p>
            <a:r>
              <a:rPr lang="en-GB" b="1" u="none" strike="noStrike" dirty="0" smtClean="0"/>
              <a:t>“The </a:t>
            </a:r>
            <a:r>
              <a:rPr lang="en-GB" b="1" u="none" strike="noStrike" dirty="0" err="1" smtClean="0"/>
              <a:t>Drakensberg</a:t>
            </a:r>
            <a:r>
              <a:rPr lang="en-GB" b="1" u="none" strike="noStrike" dirty="0" smtClean="0"/>
              <a:t> Mountains</a:t>
            </a:r>
            <a:r>
              <a:rPr lang="en-GB" dirty="0"/>
              <a:t> </a:t>
            </a:r>
            <a:r>
              <a:rPr lang="en-GB" u="none" strike="noStrike" dirty="0" smtClean="0"/>
              <a:t>offer a lovely respite to the summer sun (December to February), and temperatures will rarely reach above 86 Fahrenheit (30 C). Rainfall can be significant during the summer months, but for the most part the thunder storms are interspersed with perfect weather. Winters (June to August) are dry and temperatures usually reach around 68 Fahrenheit (20 C) at midday. Nights are often freezing at higher elevations and snow is common. The best time to visit the </a:t>
            </a:r>
            <a:r>
              <a:rPr lang="en-GB" u="none" strike="noStrike" dirty="0" err="1" smtClean="0"/>
              <a:t>Drakensberg</a:t>
            </a:r>
            <a:r>
              <a:rPr lang="en-GB" u="none" strike="noStrike" dirty="0" smtClean="0"/>
              <a:t> Mountains is April and May.” </a:t>
            </a:r>
          </a:p>
          <a:p>
            <a:pPr lvl="1"/>
            <a:r>
              <a:rPr lang="en-GB" dirty="0" smtClean="0"/>
              <a:t>(extract from: </a:t>
            </a:r>
            <a:r>
              <a:rPr lang="en-GB" dirty="0" smtClean="0">
                <a:hlinkClick r:id="rId2"/>
              </a:rPr>
              <a:t>http://goafrica.about.com/library/bl.weather.southafrica.htm#anchor4</a:t>
            </a:r>
            <a:r>
              <a:rPr lang="en-GB" dirty="0" smtClean="0"/>
              <a:t>)</a:t>
            </a:r>
          </a:p>
          <a:p>
            <a:pPr lvl="1"/>
            <a:endParaRPr lang="en-GB" u="none" strike="noStrike" dirty="0" smtClean="0"/>
          </a:p>
          <a:p>
            <a:pPr lvl="1"/>
            <a:r>
              <a:rPr lang="en-GB" sz="2100" dirty="0" smtClean="0"/>
              <a:t>(This link above also has weather data for other parts of South Africa.)</a:t>
            </a:r>
            <a:endParaRPr lang="en-GB" sz="2100" u="none" strike="noStrike"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anderson\Pictures\SA_Mean_Precip.jpg"/>
          <p:cNvPicPr>
            <a:picLocks noChangeAspect="1" noChangeArrowheads="1"/>
          </p:cNvPicPr>
          <p:nvPr/>
        </p:nvPicPr>
        <p:blipFill>
          <a:blip r:embed="rId2" cstate="print"/>
          <a:srcRect/>
          <a:stretch>
            <a:fillRect/>
          </a:stretch>
        </p:blipFill>
        <p:spPr bwMode="auto">
          <a:xfrm>
            <a:off x="827584" y="188640"/>
            <a:ext cx="7488832" cy="5565431"/>
          </a:xfrm>
          <a:prstGeom prst="rect">
            <a:avLst/>
          </a:prstGeom>
          <a:noFill/>
        </p:spPr>
      </p:pic>
      <p:sp>
        <p:nvSpPr>
          <p:cNvPr id="3" name="TextBox 2"/>
          <p:cNvSpPr txBox="1"/>
          <p:nvPr/>
        </p:nvSpPr>
        <p:spPr>
          <a:xfrm>
            <a:off x="899592" y="5780782"/>
            <a:ext cx="7648379" cy="1077218"/>
          </a:xfrm>
          <a:prstGeom prst="rect">
            <a:avLst/>
          </a:prstGeom>
          <a:noFill/>
        </p:spPr>
        <p:txBody>
          <a:bodyPr wrap="square" rtlCol="0">
            <a:spAutoFit/>
          </a:bodyPr>
          <a:lstStyle/>
          <a:p>
            <a:r>
              <a:rPr lang="en-GB" sz="1600" dirty="0" smtClean="0"/>
              <a:t>Today winter rainfall dominates southwest of the solid line, and summer </a:t>
            </a:r>
            <a:r>
              <a:rPr lang="en-GB" sz="1600" dirty="0" smtClean="0"/>
              <a:t>rainfall </a:t>
            </a:r>
            <a:r>
              <a:rPr lang="en-GB" sz="1600" dirty="0" smtClean="0"/>
              <a:t>dominates northeast of the dashed line. In between the two lines rainfall is distributed fairly evenly throughout the year. Also notice the higher precipitation levels in eastern</a:t>
            </a:r>
          </a:p>
          <a:p>
            <a:r>
              <a:rPr lang="en-GB" sz="1600" dirty="0" smtClean="0"/>
              <a:t>South Africa, Lesotho, and Swaziland.</a:t>
            </a:r>
          </a:p>
        </p:txBody>
      </p:sp>
      <p:sp>
        <p:nvSpPr>
          <p:cNvPr id="4" name="TextBox 3"/>
          <p:cNvSpPr txBox="1"/>
          <p:nvPr/>
        </p:nvSpPr>
        <p:spPr>
          <a:xfrm>
            <a:off x="6156176" y="4941168"/>
            <a:ext cx="2016224" cy="553998"/>
          </a:xfrm>
          <a:prstGeom prst="rect">
            <a:avLst/>
          </a:prstGeom>
          <a:noFill/>
        </p:spPr>
        <p:txBody>
          <a:bodyPr wrap="square" rtlCol="0">
            <a:spAutoFit/>
          </a:bodyPr>
          <a:lstStyle/>
          <a:p>
            <a:r>
              <a:rPr lang="en-GB" sz="1000" dirty="0" err="1" smtClean="0"/>
              <a:t>S.Mills</a:t>
            </a:r>
            <a:endParaRPr lang="en-GB" sz="1000" dirty="0" smtClean="0"/>
          </a:p>
          <a:p>
            <a:r>
              <a:rPr lang="en-GB" sz="1000" dirty="0" smtClean="0"/>
              <a:t>(Adapted from </a:t>
            </a:r>
            <a:r>
              <a:rPr lang="en-GB" sz="1000" dirty="0" err="1" smtClean="0"/>
              <a:t>Hijmans</a:t>
            </a:r>
            <a:r>
              <a:rPr lang="en-GB" sz="1000" dirty="0" smtClean="0"/>
              <a:t> </a:t>
            </a:r>
            <a:r>
              <a:rPr lang="en-GB" sz="1000" i="1" dirty="0" smtClean="0"/>
              <a:t>et al</a:t>
            </a:r>
            <a:r>
              <a:rPr lang="en-GB" sz="1000" dirty="0" smtClean="0"/>
              <a:t>. 2009</a:t>
            </a:r>
          </a:p>
          <a:p>
            <a:r>
              <a:rPr lang="en-GB" sz="1000" dirty="0" smtClean="0"/>
              <a:t>and Chase and Meadows 2007) </a:t>
            </a:r>
            <a:endParaRPr lang="en-GB"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ioval.jrc.ec.europa.eu/APAAT/pa/900006/pa_climate_900006.png"/>
          <p:cNvPicPr>
            <a:picLocks noChangeAspect="1" noChangeArrowheads="1"/>
          </p:cNvPicPr>
          <p:nvPr/>
        </p:nvPicPr>
        <p:blipFill>
          <a:blip r:embed="rId2" cstate="print"/>
          <a:srcRect/>
          <a:stretch>
            <a:fillRect/>
          </a:stretch>
        </p:blipFill>
        <p:spPr bwMode="auto">
          <a:xfrm>
            <a:off x="637928" y="1196752"/>
            <a:ext cx="7776864" cy="3888432"/>
          </a:xfrm>
          <a:prstGeom prst="rect">
            <a:avLst/>
          </a:prstGeom>
          <a:noFill/>
        </p:spPr>
      </p:pic>
      <p:sp>
        <p:nvSpPr>
          <p:cNvPr id="4" name="Title 3"/>
          <p:cNvSpPr>
            <a:spLocks noGrp="1"/>
          </p:cNvSpPr>
          <p:nvPr>
            <p:ph type="title"/>
          </p:nvPr>
        </p:nvSpPr>
        <p:spPr/>
        <p:txBody>
          <a:bodyPr>
            <a:noAutofit/>
          </a:bodyPr>
          <a:lstStyle/>
          <a:p>
            <a:r>
              <a:rPr lang="en-GB" sz="2800" dirty="0" smtClean="0"/>
              <a:t>Climate graph for </a:t>
            </a:r>
            <a:r>
              <a:rPr lang="en-GB" sz="2800" dirty="0" err="1" smtClean="0"/>
              <a:t>Ukhahlamba</a:t>
            </a:r>
            <a:r>
              <a:rPr lang="en-GB" sz="2800" dirty="0" smtClean="0"/>
              <a:t>/</a:t>
            </a:r>
            <a:r>
              <a:rPr lang="en-GB" sz="2800" dirty="0" err="1" smtClean="0"/>
              <a:t>Drakensberg</a:t>
            </a:r>
            <a:r>
              <a:rPr lang="en-GB" sz="2800" dirty="0" smtClean="0"/>
              <a:t> Park (29⁰22’ S, 29⁰32’ E)</a:t>
            </a:r>
            <a:endParaRPr lang="en-GB" sz="2800" dirty="0"/>
          </a:p>
        </p:txBody>
      </p:sp>
      <p:sp>
        <p:nvSpPr>
          <p:cNvPr id="6" name="Content Placeholder 5"/>
          <p:cNvSpPr>
            <a:spLocks noGrp="1"/>
          </p:cNvSpPr>
          <p:nvPr>
            <p:ph idx="1"/>
          </p:nvPr>
        </p:nvSpPr>
        <p:spPr>
          <a:xfrm>
            <a:off x="467544" y="5673005"/>
            <a:ext cx="8229600" cy="1184995"/>
          </a:xfrm>
        </p:spPr>
        <p:txBody>
          <a:bodyPr>
            <a:normAutofit lnSpcReduction="10000"/>
          </a:bodyPr>
          <a:lstStyle/>
          <a:p>
            <a:r>
              <a:rPr lang="en-GB" sz="2400" dirty="0" smtClean="0"/>
              <a:t>This graph shows the typical climate for this UNESCO World Heritage Site area of the </a:t>
            </a:r>
            <a:r>
              <a:rPr lang="en-GB" sz="2400" dirty="0" err="1" smtClean="0"/>
              <a:t>Drakensberg</a:t>
            </a:r>
            <a:r>
              <a:rPr lang="en-GB" sz="2400" dirty="0" smtClean="0"/>
              <a:t> which covers the border region between Lesotho and KwaZulu-Natal.</a:t>
            </a:r>
            <a:endParaRPr lang="en-GB" sz="2400" dirty="0"/>
          </a:p>
        </p:txBody>
      </p:sp>
      <p:sp>
        <p:nvSpPr>
          <p:cNvPr id="7" name="TextBox 6"/>
          <p:cNvSpPr txBox="1"/>
          <p:nvPr/>
        </p:nvSpPr>
        <p:spPr>
          <a:xfrm>
            <a:off x="2771800" y="5157192"/>
            <a:ext cx="5891293" cy="830997"/>
          </a:xfrm>
          <a:prstGeom prst="rect">
            <a:avLst/>
          </a:prstGeom>
          <a:noFill/>
        </p:spPr>
        <p:txBody>
          <a:bodyPr wrap="square" rtlCol="0">
            <a:spAutoFit/>
          </a:bodyPr>
          <a:lstStyle/>
          <a:p>
            <a:r>
              <a:rPr lang="en-GB" sz="1200" dirty="0" smtClean="0"/>
              <a:t>Source: European Commission Joint Research Centre, Global Environment Monitoring Unit  </a:t>
            </a:r>
          </a:p>
          <a:p>
            <a:r>
              <a:rPr lang="en-GB" sz="1200" dirty="0" smtClean="0">
                <a:hlinkClick r:id="rId3"/>
              </a:rPr>
              <a:t>http://bioval.jrc.ec.europa.eu/APAAT/pa/900006/</a:t>
            </a:r>
            <a:r>
              <a:rPr lang="en-GB" sz="1200" dirty="0" smtClean="0"/>
              <a:t> </a:t>
            </a:r>
          </a:p>
          <a:p>
            <a:endParaRPr lang="en-GB" sz="1200" dirty="0" smtClean="0"/>
          </a:p>
          <a:p>
            <a:endParaRPr lang="en-GB"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Corrientes-oceanicas.gif">
            <a:hlinkClick r:id="rId2"/>
          </p:cNvPr>
          <p:cNvPicPr>
            <a:picLocks noChangeAspect="1" noChangeArrowheads="1"/>
          </p:cNvPicPr>
          <p:nvPr/>
        </p:nvPicPr>
        <p:blipFill>
          <a:blip r:embed="rId3" cstate="print"/>
          <a:srcRect/>
          <a:stretch>
            <a:fillRect/>
          </a:stretch>
        </p:blipFill>
        <p:spPr bwMode="auto">
          <a:xfrm>
            <a:off x="179512" y="1700808"/>
            <a:ext cx="8820119" cy="4608512"/>
          </a:xfrm>
          <a:prstGeom prst="rect">
            <a:avLst/>
          </a:prstGeom>
          <a:noFill/>
        </p:spPr>
      </p:pic>
      <p:sp>
        <p:nvSpPr>
          <p:cNvPr id="5" name="Title 4"/>
          <p:cNvSpPr>
            <a:spLocks noGrp="1"/>
          </p:cNvSpPr>
          <p:nvPr>
            <p:ph type="title"/>
          </p:nvPr>
        </p:nvSpPr>
        <p:spPr/>
        <p:txBody>
          <a:bodyPr>
            <a:normAutofit/>
          </a:bodyPr>
          <a:lstStyle/>
          <a:p>
            <a:r>
              <a:rPr lang="en-GB" sz="3200" dirty="0" smtClean="0"/>
              <a:t>World ocean currents summary</a:t>
            </a:r>
            <a:endParaRPr lang="en-GB" sz="3200" dirty="0"/>
          </a:p>
        </p:txBody>
      </p:sp>
      <p:sp>
        <p:nvSpPr>
          <p:cNvPr id="7" name="TextBox 6"/>
          <p:cNvSpPr txBox="1"/>
          <p:nvPr/>
        </p:nvSpPr>
        <p:spPr>
          <a:xfrm>
            <a:off x="6732240" y="6381328"/>
            <a:ext cx="1991251" cy="246221"/>
          </a:xfrm>
          <a:prstGeom prst="rect">
            <a:avLst/>
          </a:prstGeom>
          <a:noFill/>
        </p:spPr>
        <p:txBody>
          <a:bodyPr wrap="none" rtlCol="0">
            <a:spAutoFit/>
          </a:bodyPr>
          <a:lstStyle/>
          <a:p>
            <a:r>
              <a:rPr lang="en-GB" sz="1000" dirty="0" smtClean="0"/>
              <a:t>Wikimedia Commons (</a:t>
            </a:r>
            <a:r>
              <a:rPr lang="en-GB" sz="1000" dirty="0" err="1" smtClean="0"/>
              <a:t>M.Pidwirny</a:t>
            </a:r>
            <a:r>
              <a:rPr lang="en-GB" sz="1000" dirty="0" smtClean="0"/>
              <a:t>)</a:t>
            </a:r>
            <a:endParaRPr lang="en-GB"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921896"/>
            <a:ext cx="8229600" cy="936104"/>
          </a:xfrm>
        </p:spPr>
        <p:txBody>
          <a:bodyPr>
            <a:normAutofit/>
          </a:bodyPr>
          <a:lstStyle/>
          <a:p>
            <a:r>
              <a:rPr lang="en-GB" sz="1600" b="1" dirty="0" smtClean="0"/>
              <a:t>The </a:t>
            </a:r>
            <a:r>
              <a:rPr lang="en-GB" sz="1600" b="1" dirty="0" err="1" smtClean="0"/>
              <a:t>Drakensberg</a:t>
            </a:r>
            <a:r>
              <a:rPr lang="en-GB" sz="1600" b="1" dirty="0" smtClean="0"/>
              <a:t> are located on the east side of southern Africa</a:t>
            </a:r>
          </a:p>
          <a:p>
            <a:r>
              <a:rPr lang="en-GB" sz="1600" b="1" dirty="0" smtClean="0"/>
              <a:t>They form the headwaters of the Vaal River and Orange River</a:t>
            </a:r>
          </a:p>
          <a:p>
            <a:r>
              <a:rPr lang="en-GB" sz="1600" b="1" dirty="0" smtClean="0"/>
              <a:t>Highest area along the border region between eastern Lesotho and South Africa</a:t>
            </a:r>
          </a:p>
        </p:txBody>
      </p:sp>
      <p:pic>
        <p:nvPicPr>
          <p:cNvPr id="38914" name="Picture 2" descr="File:Un-south-africa.png">
            <a:hlinkClick r:id="rId2"/>
          </p:cNvPr>
          <p:cNvPicPr>
            <a:picLocks noChangeAspect="1" noChangeArrowheads="1"/>
          </p:cNvPicPr>
          <p:nvPr/>
        </p:nvPicPr>
        <p:blipFill>
          <a:blip r:embed="rId3" cstate="print"/>
          <a:srcRect/>
          <a:stretch>
            <a:fillRect/>
          </a:stretch>
        </p:blipFill>
        <p:spPr bwMode="auto">
          <a:xfrm>
            <a:off x="683567" y="135084"/>
            <a:ext cx="7720587" cy="5742188"/>
          </a:xfrm>
          <a:prstGeom prst="rect">
            <a:avLst/>
          </a:prstGeom>
          <a:noFill/>
        </p:spPr>
      </p:pic>
      <p:sp>
        <p:nvSpPr>
          <p:cNvPr id="5" name="TextBox 4"/>
          <p:cNvSpPr txBox="1"/>
          <p:nvPr/>
        </p:nvSpPr>
        <p:spPr>
          <a:xfrm>
            <a:off x="7164288" y="5877272"/>
            <a:ext cx="1519968" cy="276999"/>
          </a:xfrm>
          <a:prstGeom prst="rect">
            <a:avLst/>
          </a:prstGeom>
          <a:noFill/>
        </p:spPr>
        <p:txBody>
          <a:bodyPr wrap="none" rtlCol="0">
            <a:spAutoFit/>
          </a:bodyPr>
          <a:lstStyle/>
          <a:p>
            <a:r>
              <a:rPr lang="en-GB" sz="1200" dirty="0" smtClean="0"/>
              <a:t>Wikimedia Commons</a:t>
            </a:r>
            <a:endParaRPr lang="en-GB"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5389240"/>
            <a:ext cx="8229600" cy="1280120"/>
          </a:xfrm>
        </p:spPr>
        <p:txBody>
          <a:bodyPr>
            <a:normAutofit/>
          </a:bodyPr>
          <a:lstStyle/>
          <a:p>
            <a:r>
              <a:rPr lang="en-GB" sz="1800" dirty="0" smtClean="0"/>
              <a:t>The Agulhas current carries warm water southwards along the southeast African coast.</a:t>
            </a:r>
          </a:p>
          <a:p>
            <a:r>
              <a:rPr lang="en-GB" sz="1800" dirty="0" smtClean="0"/>
              <a:t>It also causes some warm, saline water to move from the Indian Ocean into the South Atlantic Ocean.</a:t>
            </a:r>
            <a:endParaRPr lang="en-GB" sz="1800" dirty="0"/>
          </a:p>
        </p:txBody>
      </p:sp>
      <p:pic>
        <p:nvPicPr>
          <p:cNvPr id="13314" name="Picture 2" descr="File:Indian Ocean Gyre.png">
            <a:hlinkClick r:id="rId2"/>
          </p:cNvPr>
          <p:cNvPicPr>
            <a:picLocks noChangeAspect="1" noChangeArrowheads="1"/>
          </p:cNvPicPr>
          <p:nvPr/>
        </p:nvPicPr>
        <p:blipFill>
          <a:blip r:embed="rId3" cstate="print"/>
          <a:srcRect/>
          <a:stretch>
            <a:fillRect/>
          </a:stretch>
        </p:blipFill>
        <p:spPr bwMode="auto">
          <a:xfrm>
            <a:off x="1763688" y="134799"/>
            <a:ext cx="5640786" cy="5166409"/>
          </a:xfrm>
          <a:prstGeom prst="rect">
            <a:avLst/>
          </a:prstGeom>
          <a:noFill/>
        </p:spPr>
      </p:pic>
      <p:cxnSp>
        <p:nvCxnSpPr>
          <p:cNvPr id="8" name="Straight Arrow Connector 7"/>
          <p:cNvCxnSpPr/>
          <p:nvPr/>
        </p:nvCxnSpPr>
        <p:spPr>
          <a:xfrm flipV="1">
            <a:off x="1259632" y="4077072"/>
            <a:ext cx="72008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5536" y="4221088"/>
            <a:ext cx="923651" cy="646331"/>
          </a:xfrm>
          <a:prstGeom prst="rect">
            <a:avLst/>
          </a:prstGeom>
          <a:noFill/>
        </p:spPr>
        <p:txBody>
          <a:bodyPr wrap="none" rtlCol="0">
            <a:spAutoFit/>
          </a:bodyPr>
          <a:lstStyle/>
          <a:p>
            <a:r>
              <a:rPr lang="en-GB" dirty="0" smtClean="0"/>
              <a:t>Agulhas</a:t>
            </a:r>
          </a:p>
          <a:p>
            <a:r>
              <a:rPr lang="en-GB" dirty="0" smtClean="0"/>
              <a:t>Current</a:t>
            </a:r>
            <a:endParaRPr lang="en-GB" dirty="0"/>
          </a:p>
        </p:txBody>
      </p:sp>
      <p:sp>
        <p:nvSpPr>
          <p:cNvPr id="10" name="TextBox 9"/>
          <p:cNvSpPr txBox="1"/>
          <p:nvPr/>
        </p:nvSpPr>
        <p:spPr>
          <a:xfrm>
            <a:off x="7452320" y="5085184"/>
            <a:ext cx="1292341" cy="400110"/>
          </a:xfrm>
          <a:prstGeom prst="rect">
            <a:avLst/>
          </a:prstGeom>
          <a:noFill/>
        </p:spPr>
        <p:txBody>
          <a:bodyPr wrap="none" rtlCol="0">
            <a:spAutoFit/>
          </a:bodyPr>
          <a:lstStyle/>
          <a:p>
            <a:r>
              <a:rPr lang="en-GB" sz="1000" dirty="0" smtClean="0"/>
              <a:t>Wikimedia Commons</a:t>
            </a:r>
          </a:p>
          <a:p>
            <a:r>
              <a:rPr lang="en-GB" sz="1000" dirty="0" smtClean="0"/>
              <a:t>(Indian Ocean Gyre)</a:t>
            </a:r>
            <a:endParaRPr lang="en-GB"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40152" y="620688"/>
            <a:ext cx="2962672" cy="5472608"/>
          </a:xfrm>
        </p:spPr>
        <p:txBody>
          <a:bodyPr>
            <a:normAutofit lnSpcReduction="10000"/>
          </a:bodyPr>
          <a:lstStyle/>
          <a:p>
            <a:r>
              <a:rPr lang="en-GB" sz="2400" dirty="0" smtClean="0"/>
              <a:t>The Agulhas Current is important for transferring surface water from the Indian Ocean to the South Atlantic.</a:t>
            </a:r>
          </a:p>
          <a:p>
            <a:pPr>
              <a:buNone/>
            </a:pPr>
            <a:endParaRPr lang="en-GB" sz="2400" dirty="0" smtClean="0"/>
          </a:p>
          <a:p>
            <a:r>
              <a:rPr lang="en-GB" sz="2400" dirty="0" smtClean="0"/>
              <a:t>This has an effect on the North Atlantic currents too, through influencing exchange of water across the Equator.</a:t>
            </a:r>
            <a:endParaRPr lang="en-GB" sz="2400" dirty="0"/>
          </a:p>
        </p:txBody>
      </p:sp>
      <p:pic>
        <p:nvPicPr>
          <p:cNvPr id="2050" name="Picture 2" descr="File:South Atlantic Gyre.png">
            <a:hlinkClick r:id="rId2"/>
          </p:cNvPr>
          <p:cNvPicPr>
            <a:picLocks noChangeAspect="1" noChangeArrowheads="1"/>
          </p:cNvPicPr>
          <p:nvPr/>
        </p:nvPicPr>
        <p:blipFill>
          <a:blip r:embed="rId3" cstate="print"/>
          <a:srcRect/>
          <a:stretch>
            <a:fillRect/>
          </a:stretch>
        </p:blipFill>
        <p:spPr bwMode="auto">
          <a:xfrm>
            <a:off x="257626" y="764704"/>
            <a:ext cx="5725850" cy="4536504"/>
          </a:xfrm>
          <a:prstGeom prst="rect">
            <a:avLst/>
          </a:prstGeom>
          <a:noFill/>
        </p:spPr>
      </p:pic>
      <p:sp>
        <p:nvSpPr>
          <p:cNvPr id="6" name="TextBox 5"/>
          <p:cNvSpPr txBox="1"/>
          <p:nvPr/>
        </p:nvSpPr>
        <p:spPr>
          <a:xfrm>
            <a:off x="251520" y="5517232"/>
            <a:ext cx="2852063" cy="276999"/>
          </a:xfrm>
          <a:prstGeom prst="rect">
            <a:avLst/>
          </a:prstGeom>
          <a:noFill/>
        </p:spPr>
        <p:txBody>
          <a:bodyPr wrap="none" rtlCol="0">
            <a:spAutoFit/>
          </a:bodyPr>
          <a:lstStyle/>
          <a:p>
            <a:r>
              <a:rPr lang="en-GB" sz="1200" dirty="0" smtClean="0"/>
              <a:t>Wikimedia Commons (South Atlantic Gyre)</a:t>
            </a:r>
            <a:endParaRPr lang="en-GB" sz="1200" dirty="0"/>
          </a:p>
        </p:txBody>
      </p:sp>
      <p:grpSp>
        <p:nvGrpSpPr>
          <p:cNvPr id="10" name="Group 9"/>
          <p:cNvGrpSpPr/>
          <p:nvPr/>
        </p:nvGrpSpPr>
        <p:grpSpPr>
          <a:xfrm>
            <a:off x="4860032" y="3933056"/>
            <a:ext cx="360040" cy="144016"/>
            <a:chOff x="4355976" y="5949280"/>
            <a:chExt cx="360040" cy="144016"/>
          </a:xfrm>
        </p:grpSpPr>
        <p:cxnSp>
          <p:nvCxnSpPr>
            <p:cNvPr id="8" name="Straight Arrow Connector 7"/>
            <p:cNvCxnSpPr/>
            <p:nvPr/>
          </p:nvCxnSpPr>
          <p:spPr>
            <a:xfrm>
              <a:off x="4355976" y="5949280"/>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355976" y="6093296"/>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flipV="1">
            <a:off x="4572000" y="4221088"/>
            <a:ext cx="504056" cy="16561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63888" y="5877272"/>
            <a:ext cx="2537746" cy="646331"/>
          </a:xfrm>
          <a:prstGeom prst="rect">
            <a:avLst/>
          </a:prstGeom>
          <a:noFill/>
        </p:spPr>
        <p:txBody>
          <a:bodyPr wrap="none" rtlCol="0">
            <a:spAutoFit/>
          </a:bodyPr>
          <a:lstStyle/>
          <a:p>
            <a:r>
              <a:rPr lang="en-GB" dirty="0" smtClean="0"/>
              <a:t>Some exchange of water </a:t>
            </a:r>
          </a:p>
          <a:p>
            <a:r>
              <a:rPr lang="en-GB" dirty="0" smtClean="0"/>
              <a:t>happens here.</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upload.wikimedia.org/wikipedia/commons/1/18/Wiki_plot_03.png"/>
          <p:cNvPicPr>
            <a:picLocks noChangeAspect="1" noChangeArrowheads="1"/>
          </p:cNvPicPr>
          <p:nvPr/>
        </p:nvPicPr>
        <p:blipFill>
          <a:blip r:embed="rId2" cstate="print"/>
          <a:srcRect/>
          <a:stretch>
            <a:fillRect/>
          </a:stretch>
        </p:blipFill>
        <p:spPr bwMode="auto">
          <a:xfrm>
            <a:off x="827584" y="1124744"/>
            <a:ext cx="7458075" cy="5172075"/>
          </a:xfrm>
          <a:prstGeom prst="rect">
            <a:avLst/>
          </a:prstGeom>
          <a:noFill/>
        </p:spPr>
      </p:pic>
      <p:sp>
        <p:nvSpPr>
          <p:cNvPr id="3" name="Content Placeholder 2"/>
          <p:cNvSpPr txBox="1">
            <a:spLocks/>
          </p:cNvSpPr>
          <p:nvPr/>
        </p:nvSpPr>
        <p:spPr>
          <a:xfrm>
            <a:off x="1403648" y="548680"/>
            <a:ext cx="5976664" cy="392907"/>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1" i="0" u="none" strike="noStrike" kern="1200" cap="none" spc="0" normalizeH="0" baseline="0" noProof="0" dirty="0" smtClean="0">
                <a:ln>
                  <a:noFill/>
                </a:ln>
                <a:effectLst/>
                <a:uLnTx/>
                <a:uFillTx/>
                <a:latin typeface="+mn-lt"/>
                <a:ea typeface="+mn-ea"/>
                <a:cs typeface="+mn-cs"/>
              </a:rPr>
              <a:t>Seas off the southeast African coast average 20 to 24 ⁰C</a:t>
            </a:r>
            <a:endParaRPr kumimoji="0" lang="en-GB" sz="1800" b="1" i="0" u="none" strike="noStrike" kern="1200" cap="none" spc="0" normalizeH="0" baseline="0" noProof="0" dirty="0">
              <a:ln>
                <a:noFill/>
              </a:ln>
              <a:effectLst/>
              <a:uLnTx/>
              <a:uFillTx/>
              <a:latin typeface="+mn-lt"/>
              <a:ea typeface="+mn-ea"/>
              <a:cs typeface="+mn-cs"/>
            </a:endParaRPr>
          </a:p>
        </p:txBody>
      </p:sp>
      <p:sp>
        <p:nvSpPr>
          <p:cNvPr id="5" name="TextBox 4"/>
          <p:cNvSpPr txBox="1"/>
          <p:nvPr/>
        </p:nvSpPr>
        <p:spPr>
          <a:xfrm>
            <a:off x="4572000" y="6381328"/>
            <a:ext cx="4084644" cy="276999"/>
          </a:xfrm>
          <a:prstGeom prst="rect">
            <a:avLst/>
          </a:prstGeom>
          <a:noFill/>
        </p:spPr>
        <p:txBody>
          <a:bodyPr wrap="none" rtlCol="0">
            <a:spAutoFit/>
          </a:bodyPr>
          <a:lstStyle/>
          <a:p>
            <a:r>
              <a:rPr lang="en-GB" sz="1200" dirty="0" smtClean="0"/>
              <a:t>Wikimedia Commons (data from the World Ocean Atlas, 2001)</a:t>
            </a:r>
            <a:endParaRPr lang="en-GB"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5661249"/>
            <a:ext cx="8229600" cy="792088"/>
          </a:xfrm>
        </p:spPr>
        <p:txBody>
          <a:bodyPr>
            <a:normAutofit fontScale="92500"/>
          </a:bodyPr>
          <a:lstStyle/>
          <a:p>
            <a:r>
              <a:rPr lang="en-GB" sz="1800" dirty="0" smtClean="0"/>
              <a:t>The Southern White Rhinoceros is found along the lower slopes of the </a:t>
            </a:r>
            <a:r>
              <a:rPr lang="en-GB" sz="1800" dirty="0" err="1" smtClean="0"/>
              <a:t>Drakensberg</a:t>
            </a:r>
            <a:r>
              <a:rPr lang="en-GB" sz="1800" dirty="0" smtClean="0"/>
              <a:t>.</a:t>
            </a:r>
          </a:p>
          <a:p>
            <a:r>
              <a:rPr lang="en-GB" sz="1800" dirty="0" smtClean="0"/>
              <a:t>Other mammals include the black wildebeest, eland, zebra, leopard, jackal, baboon. </a:t>
            </a:r>
          </a:p>
        </p:txBody>
      </p:sp>
      <p:sp>
        <p:nvSpPr>
          <p:cNvPr id="7" name="TextBox 6"/>
          <p:cNvSpPr txBox="1"/>
          <p:nvPr/>
        </p:nvSpPr>
        <p:spPr>
          <a:xfrm>
            <a:off x="6588224" y="5013176"/>
            <a:ext cx="1741182" cy="307777"/>
          </a:xfrm>
          <a:prstGeom prst="rect">
            <a:avLst/>
          </a:prstGeom>
          <a:noFill/>
        </p:spPr>
        <p:txBody>
          <a:bodyPr wrap="none" rtlCol="0">
            <a:spAutoFit/>
          </a:bodyPr>
          <a:lstStyle/>
          <a:p>
            <a:r>
              <a:rPr lang="en-GB" sz="1400" dirty="0" smtClean="0"/>
              <a:t>Wikimedia Commons</a:t>
            </a:r>
            <a:endParaRPr lang="en-GB" sz="1400" dirty="0"/>
          </a:p>
        </p:txBody>
      </p:sp>
      <p:pic>
        <p:nvPicPr>
          <p:cNvPr id="11266" name="Picture 2" descr="File:Southern White Rhinoceros.jpg">
            <a:hlinkClick r:id="rId2"/>
          </p:cNvPr>
          <p:cNvPicPr>
            <a:picLocks noChangeAspect="1" noChangeArrowheads="1"/>
          </p:cNvPicPr>
          <p:nvPr/>
        </p:nvPicPr>
        <p:blipFill>
          <a:blip r:embed="rId3" cstate="print"/>
          <a:srcRect/>
          <a:stretch>
            <a:fillRect/>
          </a:stretch>
        </p:blipFill>
        <p:spPr bwMode="auto">
          <a:xfrm>
            <a:off x="755576" y="980728"/>
            <a:ext cx="7620000" cy="39528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Flora and fauna</a:t>
            </a:r>
            <a:endParaRPr lang="en-GB" dirty="0"/>
          </a:p>
        </p:txBody>
      </p:sp>
      <p:sp>
        <p:nvSpPr>
          <p:cNvPr id="3" name="Content Placeholder 2"/>
          <p:cNvSpPr>
            <a:spLocks noGrp="1"/>
          </p:cNvSpPr>
          <p:nvPr>
            <p:ph idx="1"/>
          </p:nvPr>
        </p:nvSpPr>
        <p:spPr>
          <a:xfrm>
            <a:off x="457200" y="1600201"/>
            <a:ext cx="8229600" cy="4061048"/>
          </a:xfrm>
        </p:spPr>
        <p:txBody>
          <a:bodyPr/>
          <a:lstStyle/>
          <a:p>
            <a:r>
              <a:rPr lang="en-GB" dirty="0" smtClean="0"/>
              <a:t>Over 2,000 species of plants can be found in the High </a:t>
            </a:r>
            <a:r>
              <a:rPr lang="en-GB" dirty="0" err="1" smtClean="0"/>
              <a:t>Drakensberg</a:t>
            </a:r>
            <a:r>
              <a:rPr lang="en-GB" dirty="0" smtClean="0"/>
              <a:t>, along with almost 50 species of mammal and 299 species of bird.</a:t>
            </a:r>
          </a:p>
          <a:p>
            <a:r>
              <a:rPr lang="en-GB" dirty="0" smtClean="0"/>
              <a:t>Many of the species (nearly 100 plants) are ‘endemic’ to the </a:t>
            </a:r>
            <a:r>
              <a:rPr lang="en-GB" dirty="0" err="1" smtClean="0"/>
              <a:t>Drakensberg</a:t>
            </a:r>
            <a:r>
              <a:rPr lang="en-GB" dirty="0" smtClean="0"/>
              <a:t>.</a:t>
            </a:r>
          </a:p>
          <a:p>
            <a:r>
              <a:rPr lang="en-GB" dirty="0" smtClean="0"/>
              <a:t>‘Endemic’ means unique to the area and not found elsewhere.</a:t>
            </a:r>
          </a:p>
          <a:p>
            <a:endParaRPr lang="en-GB" dirty="0"/>
          </a:p>
        </p:txBody>
      </p:sp>
      <p:sp>
        <p:nvSpPr>
          <p:cNvPr id="4" name="Rectangle 3"/>
          <p:cNvSpPr/>
          <p:nvPr/>
        </p:nvSpPr>
        <p:spPr>
          <a:xfrm>
            <a:off x="4211960" y="5877272"/>
            <a:ext cx="4498604" cy="646331"/>
          </a:xfrm>
          <a:prstGeom prst="rect">
            <a:avLst/>
          </a:prstGeom>
        </p:spPr>
        <p:txBody>
          <a:bodyPr wrap="square">
            <a:spAutoFit/>
          </a:bodyPr>
          <a:lstStyle/>
          <a:p>
            <a:r>
              <a:rPr lang="en-GB" dirty="0" smtClean="0">
                <a:hlinkClick r:id="rId2"/>
              </a:rPr>
              <a:t>http://www.drakensberg.net/fauna-flora.html</a:t>
            </a:r>
            <a:endParaRPr lang="en-GB" dirty="0" smtClean="0"/>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sz="2800" dirty="0" err="1" smtClean="0"/>
              <a:t>Podocarpus</a:t>
            </a:r>
            <a:r>
              <a:rPr lang="en-GB" sz="2800" dirty="0" smtClean="0"/>
              <a:t> – the coniferous tree found in the lower slopes of the </a:t>
            </a:r>
            <a:r>
              <a:rPr lang="en-GB" sz="2800" dirty="0" err="1" smtClean="0"/>
              <a:t>Drakensberg</a:t>
            </a:r>
            <a:endParaRPr lang="en-GB" sz="2800" dirty="0"/>
          </a:p>
        </p:txBody>
      </p:sp>
      <p:sp>
        <p:nvSpPr>
          <p:cNvPr id="7" name="TextBox 6"/>
          <p:cNvSpPr txBox="1"/>
          <p:nvPr/>
        </p:nvSpPr>
        <p:spPr>
          <a:xfrm>
            <a:off x="467544" y="5733256"/>
            <a:ext cx="3738203" cy="923330"/>
          </a:xfrm>
          <a:prstGeom prst="rect">
            <a:avLst/>
          </a:prstGeom>
          <a:noFill/>
        </p:spPr>
        <p:txBody>
          <a:bodyPr wrap="none" rtlCol="0">
            <a:spAutoFit/>
          </a:bodyPr>
          <a:lstStyle/>
          <a:p>
            <a:r>
              <a:rPr lang="en-GB" b="1" dirty="0" err="1" smtClean="0"/>
              <a:t>Podocarpus</a:t>
            </a:r>
            <a:r>
              <a:rPr lang="en-GB" b="1" dirty="0" smtClean="0"/>
              <a:t> is a genus of tree found</a:t>
            </a:r>
          </a:p>
          <a:p>
            <a:r>
              <a:rPr lang="en-GB" b="1" dirty="0" smtClean="0"/>
              <a:t>mostly in the Southern Hemisphere.</a:t>
            </a:r>
          </a:p>
          <a:p>
            <a:r>
              <a:rPr lang="en-GB" b="1" dirty="0" smtClean="0"/>
              <a:t>It includes over 100 different species.</a:t>
            </a:r>
            <a:endParaRPr lang="en-GB" b="1" dirty="0"/>
          </a:p>
        </p:txBody>
      </p:sp>
      <p:sp>
        <p:nvSpPr>
          <p:cNvPr id="9" name="TextBox 8"/>
          <p:cNvSpPr txBox="1"/>
          <p:nvPr/>
        </p:nvSpPr>
        <p:spPr>
          <a:xfrm>
            <a:off x="4692397" y="6165304"/>
            <a:ext cx="4451603" cy="523220"/>
          </a:xfrm>
          <a:prstGeom prst="rect">
            <a:avLst/>
          </a:prstGeom>
          <a:noFill/>
        </p:spPr>
        <p:txBody>
          <a:bodyPr wrap="none" rtlCol="0">
            <a:spAutoFit/>
          </a:bodyPr>
          <a:lstStyle/>
          <a:p>
            <a:r>
              <a:rPr lang="en-GB" sz="1600" i="1" dirty="0" err="1" smtClean="0"/>
              <a:t>Podocarpus</a:t>
            </a:r>
            <a:r>
              <a:rPr lang="en-GB" sz="1600" i="1" dirty="0" smtClean="0"/>
              <a:t> </a:t>
            </a:r>
            <a:r>
              <a:rPr lang="en-GB" sz="1600" i="1" dirty="0" err="1" smtClean="0"/>
              <a:t>latifolius</a:t>
            </a:r>
            <a:r>
              <a:rPr lang="en-GB" sz="1600" i="1" dirty="0" smtClean="0"/>
              <a:t> </a:t>
            </a:r>
            <a:r>
              <a:rPr lang="en-GB" sz="1600" dirty="0" smtClean="0"/>
              <a:t>in KwaZulu-Natal </a:t>
            </a:r>
            <a:r>
              <a:rPr lang="en-GB" sz="1600" dirty="0" err="1" smtClean="0"/>
              <a:t>Drakensberg</a:t>
            </a:r>
            <a:endParaRPr lang="en-GB" sz="1600" dirty="0" smtClean="0"/>
          </a:p>
          <a:p>
            <a:r>
              <a:rPr lang="en-GB" sz="1200" dirty="0" smtClean="0"/>
              <a:t>(Wikipedia)</a:t>
            </a:r>
            <a:endParaRPr lang="en-GB" sz="1200" dirty="0"/>
          </a:p>
        </p:txBody>
      </p:sp>
      <p:sp>
        <p:nvSpPr>
          <p:cNvPr id="11" name="TextBox 10"/>
          <p:cNvSpPr txBox="1"/>
          <p:nvPr/>
        </p:nvSpPr>
        <p:spPr>
          <a:xfrm>
            <a:off x="467544" y="5013176"/>
            <a:ext cx="3312368" cy="769441"/>
          </a:xfrm>
          <a:prstGeom prst="rect">
            <a:avLst/>
          </a:prstGeom>
          <a:noFill/>
        </p:spPr>
        <p:txBody>
          <a:bodyPr wrap="square" rtlCol="0">
            <a:spAutoFit/>
          </a:bodyPr>
          <a:lstStyle/>
          <a:p>
            <a:r>
              <a:rPr lang="en-GB" sz="1600" i="1" dirty="0" err="1" smtClean="0"/>
              <a:t>Podocarpus</a:t>
            </a:r>
            <a:r>
              <a:rPr lang="en-GB" sz="1600" i="1" dirty="0" smtClean="0"/>
              <a:t> </a:t>
            </a:r>
            <a:r>
              <a:rPr lang="en-GB" sz="1600" i="1" dirty="0" err="1" smtClean="0"/>
              <a:t>latifolius</a:t>
            </a:r>
            <a:r>
              <a:rPr lang="en-GB" sz="1600" i="1" dirty="0" smtClean="0"/>
              <a:t> </a:t>
            </a:r>
            <a:r>
              <a:rPr lang="en-GB" sz="1600" dirty="0" smtClean="0"/>
              <a:t>(Real Yellowwood tree)</a:t>
            </a:r>
          </a:p>
          <a:p>
            <a:r>
              <a:rPr lang="en-GB" sz="1200" dirty="0" smtClean="0"/>
              <a:t>Wikimedia Commons (</a:t>
            </a:r>
            <a:r>
              <a:rPr lang="en-GB" sz="1200" dirty="0" err="1" smtClean="0"/>
              <a:t>Shawka</a:t>
            </a:r>
            <a:r>
              <a:rPr lang="en-GB" sz="1200" dirty="0" smtClean="0"/>
              <a:t>)</a:t>
            </a:r>
            <a:endParaRPr lang="en-GB" sz="1200" dirty="0"/>
          </a:p>
        </p:txBody>
      </p:sp>
      <p:pic>
        <p:nvPicPr>
          <p:cNvPr id="9222" name="Picture 6" descr="File:Podocarpus latifolius.jpg">
            <a:hlinkClick r:id="rId2"/>
          </p:cNvPr>
          <p:cNvPicPr>
            <a:picLocks noChangeAspect="1" noChangeArrowheads="1"/>
          </p:cNvPicPr>
          <p:nvPr/>
        </p:nvPicPr>
        <p:blipFill>
          <a:blip r:embed="rId3" cstate="print"/>
          <a:srcRect/>
          <a:stretch>
            <a:fillRect/>
          </a:stretch>
        </p:blipFill>
        <p:spPr bwMode="auto">
          <a:xfrm>
            <a:off x="4788024" y="1268760"/>
            <a:ext cx="3657600" cy="4876801"/>
          </a:xfrm>
          <a:prstGeom prst="rect">
            <a:avLst/>
          </a:prstGeom>
          <a:noFill/>
        </p:spPr>
      </p:pic>
      <p:pic>
        <p:nvPicPr>
          <p:cNvPr id="9224" name="Picture 8" descr="File:Podocarpus latifolius - Cape Town - 2.JPG">
            <a:hlinkClick r:id="rId4"/>
          </p:cNvPr>
          <p:cNvPicPr>
            <a:picLocks noChangeAspect="1" noChangeArrowheads="1"/>
          </p:cNvPicPr>
          <p:nvPr/>
        </p:nvPicPr>
        <p:blipFill>
          <a:blip r:embed="rId5" cstate="print"/>
          <a:srcRect/>
          <a:stretch>
            <a:fillRect/>
          </a:stretch>
        </p:blipFill>
        <p:spPr bwMode="auto">
          <a:xfrm>
            <a:off x="683568" y="1340768"/>
            <a:ext cx="2736304" cy="353242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nderson\Pictures\Mills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7812360" y="6488668"/>
            <a:ext cx="793807" cy="369332"/>
          </a:xfrm>
          <a:prstGeom prst="rect">
            <a:avLst/>
          </a:prstGeom>
          <a:noFill/>
        </p:spPr>
        <p:txBody>
          <a:bodyPr wrap="none" rtlCol="0">
            <a:spAutoFit/>
          </a:bodyPr>
          <a:lstStyle/>
          <a:p>
            <a:r>
              <a:rPr lang="en-GB" dirty="0" err="1" smtClean="0"/>
              <a:t>S.Mills</a:t>
            </a:r>
            <a:endParaRPr lang="en-GB" dirty="0"/>
          </a:p>
        </p:txBody>
      </p:sp>
      <p:sp>
        <p:nvSpPr>
          <p:cNvPr id="4" name="TextBox 3"/>
          <p:cNvSpPr txBox="1"/>
          <p:nvPr/>
        </p:nvSpPr>
        <p:spPr>
          <a:xfrm>
            <a:off x="179512" y="1196752"/>
            <a:ext cx="4962897" cy="369332"/>
          </a:xfrm>
          <a:prstGeom prst="rect">
            <a:avLst/>
          </a:prstGeom>
          <a:noFill/>
        </p:spPr>
        <p:txBody>
          <a:bodyPr wrap="none" rtlCol="0">
            <a:spAutoFit/>
          </a:bodyPr>
          <a:lstStyle/>
          <a:p>
            <a:r>
              <a:rPr lang="en-GB" b="1" dirty="0" smtClean="0">
                <a:solidFill>
                  <a:srgbClr val="FFFF00"/>
                </a:solidFill>
              </a:rPr>
              <a:t>High elevation: </a:t>
            </a:r>
            <a:r>
              <a:rPr lang="en-GB" b="1" dirty="0" err="1" smtClean="0">
                <a:solidFill>
                  <a:srgbClr val="FFFF00"/>
                </a:solidFill>
              </a:rPr>
              <a:t>alti-montane</a:t>
            </a:r>
            <a:r>
              <a:rPr lang="en-GB" b="1" dirty="0" smtClean="0">
                <a:solidFill>
                  <a:srgbClr val="FFFF00"/>
                </a:solidFill>
              </a:rPr>
              <a:t> shrub and grassland </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t>
            </a:r>
            <a:r>
              <a:rPr lang="en-GB" dirty="0" err="1" smtClean="0"/>
              <a:t>Drakensberg</a:t>
            </a:r>
            <a:r>
              <a:rPr lang="en-GB" dirty="0" smtClean="0"/>
              <a:t> (the ‘Dragon Mountains’ from Afrikaans)</a:t>
            </a:r>
            <a:endParaRPr lang="en-GB" dirty="0"/>
          </a:p>
        </p:txBody>
      </p:sp>
      <p:sp>
        <p:nvSpPr>
          <p:cNvPr id="3" name="Content Placeholder 2"/>
          <p:cNvSpPr>
            <a:spLocks noGrp="1"/>
          </p:cNvSpPr>
          <p:nvPr>
            <p:ph idx="1"/>
          </p:nvPr>
        </p:nvSpPr>
        <p:spPr>
          <a:xfrm>
            <a:off x="457200" y="1600201"/>
            <a:ext cx="8229600" cy="2908920"/>
          </a:xfrm>
        </p:spPr>
        <p:txBody>
          <a:bodyPr>
            <a:normAutofit lnSpcReduction="10000"/>
          </a:bodyPr>
          <a:lstStyle/>
          <a:p>
            <a:r>
              <a:rPr lang="en-GB" sz="2400" dirty="0" smtClean="0"/>
              <a:t>Highest mountains in southern Africa</a:t>
            </a:r>
          </a:p>
          <a:p>
            <a:r>
              <a:rPr lang="en-GB" sz="2400" dirty="0" smtClean="0"/>
              <a:t>Several peaks over 3,000 metres above </a:t>
            </a:r>
            <a:r>
              <a:rPr lang="en-GB" sz="2400" dirty="0" smtClean="0"/>
              <a:t>sea-level</a:t>
            </a:r>
            <a:endParaRPr lang="en-GB" sz="2400" dirty="0" smtClean="0"/>
          </a:p>
          <a:p>
            <a:r>
              <a:rPr lang="en-GB" sz="2400" dirty="0" smtClean="0"/>
              <a:t>Consists of basalt rock overlying sandstones</a:t>
            </a:r>
          </a:p>
          <a:p>
            <a:r>
              <a:rPr lang="en-GB" sz="2400" dirty="0" smtClean="0"/>
              <a:t>From 2,500m upwards, treeless landscape of ‘</a:t>
            </a:r>
            <a:r>
              <a:rPr lang="en-GB" sz="2400" dirty="0" err="1" smtClean="0"/>
              <a:t>alti-montane</a:t>
            </a:r>
            <a:r>
              <a:rPr lang="en-GB" sz="2400" dirty="0" smtClean="0"/>
              <a:t> grasslands’, mainly tussock grass and shrubs</a:t>
            </a:r>
          </a:p>
          <a:p>
            <a:r>
              <a:rPr lang="en-GB" sz="2400" dirty="0" smtClean="0"/>
              <a:t>From 1,800 up to 2,500m, landscape of ‘</a:t>
            </a:r>
            <a:r>
              <a:rPr lang="en-GB" sz="2400" dirty="0" err="1" smtClean="0"/>
              <a:t>montane</a:t>
            </a:r>
            <a:r>
              <a:rPr lang="en-GB" sz="2400" dirty="0" smtClean="0"/>
              <a:t> grassland and woodland’ with coniferous trees</a:t>
            </a:r>
          </a:p>
        </p:txBody>
      </p:sp>
      <p:pic>
        <p:nvPicPr>
          <p:cNvPr id="2050" name="Picture 2" descr="File:GiantsCastlePanoramaSmall.jpg">
            <a:hlinkClick r:id="rId2"/>
          </p:cNvPr>
          <p:cNvPicPr>
            <a:picLocks noChangeAspect="1" noChangeArrowheads="1"/>
          </p:cNvPicPr>
          <p:nvPr/>
        </p:nvPicPr>
        <p:blipFill>
          <a:blip r:embed="rId3" cstate="print"/>
          <a:srcRect/>
          <a:stretch>
            <a:fillRect/>
          </a:stretch>
        </p:blipFill>
        <p:spPr bwMode="auto">
          <a:xfrm>
            <a:off x="179512" y="4365104"/>
            <a:ext cx="8772128" cy="1206169"/>
          </a:xfrm>
          <a:prstGeom prst="rect">
            <a:avLst/>
          </a:prstGeom>
          <a:noFill/>
        </p:spPr>
      </p:pic>
      <p:sp>
        <p:nvSpPr>
          <p:cNvPr id="5" name="TextBox 4"/>
          <p:cNvSpPr txBox="1"/>
          <p:nvPr/>
        </p:nvSpPr>
        <p:spPr>
          <a:xfrm>
            <a:off x="971600" y="5877272"/>
            <a:ext cx="6149247" cy="523220"/>
          </a:xfrm>
          <a:prstGeom prst="rect">
            <a:avLst/>
          </a:prstGeom>
          <a:noFill/>
        </p:spPr>
        <p:txBody>
          <a:bodyPr wrap="none" rtlCol="0">
            <a:spAutoFit/>
          </a:bodyPr>
          <a:lstStyle/>
          <a:p>
            <a:r>
              <a:rPr lang="en-GB" dirty="0" smtClean="0"/>
              <a:t>Giant’s Castle region, </a:t>
            </a:r>
            <a:r>
              <a:rPr lang="en-GB" dirty="0" err="1" smtClean="0"/>
              <a:t>Drakensberg</a:t>
            </a:r>
            <a:r>
              <a:rPr lang="en-GB" dirty="0" smtClean="0"/>
              <a:t>, KwaZulu-Natal, South Africa</a:t>
            </a:r>
          </a:p>
          <a:p>
            <a:r>
              <a:rPr lang="en-GB" sz="1000" dirty="0" smtClean="0"/>
              <a:t>Wikimedia Commons (</a:t>
            </a:r>
            <a:r>
              <a:rPr lang="en-GB" sz="1000" dirty="0" err="1" smtClean="0"/>
              <a:t>KlausF</a:t>
            </a:r>
            <a:r>
              <a:rPr lang="en-GB" sz="1000" dirty="0" smtClean="0"/>
              <a:t>)</a:t>
            </a:r>
            <a:endParaRPr lang="en-GB"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Maluti.jpg">
            <a:hlinkClick r:id="rId2"/>
          </p:cNvPr>
          <p:cNvPicPr>
            <a:picLocks noChangeAspect="1" noChangeArrowheads="1"/>
          </p:cNvPicPr>
          <p:nvPr/>
        </p:nvPicPr>
        <p:blipFill>
          <a:blip r:embed="rId3" cstate="print"/>
          <a:srcRect/>
          <a:stretch>
            <a:fillRect/>
          </a:stretch>
        </p:blipFill>
        <p:spPr bwMode="auto">
          <a:xfrm>
            <a:off x="413627" y="836712"/>
            <a:ext cx="8220807" cy="5472608"/>
          </a:xfrm>
          <a:prstGeom prst="rect">
            <a:avLst/>
          </a:prstGeom>
          <a:noFill/>
        </p:spPr>
      </p:pic>
      <p:sp>
        <p:nvSpPr>
          <p:cNvPr id="5" name="Title 4"/>
          <p:cNvSpPr>
            <a:spLocks noGrp="1"/>
          </p:cNvSpPr>
          <p:nvPr>
            <p:ph type="title"/>
          </p:nvPr>
        </p:nvSpPr>
        <p:spPr>
          <a:xfrm>
            <a:off x="467544" y="188640"/>
            <a:ext cx="8229600" cy="850106"/>
          </a:xfrm>
        </p:spPr>
        <p:txBody>
          <a:bodyPr>
            <a:normAutofit/>
          </a:bodyPr>
          <a:lstStyle/>
          <a:p>
            <a:r>
              <a:rPr lang="en-GB" sz="3200" dirty="0" smtClean="0"/>
              <a:t>High </a:t>
            </a:r>
            <a:r>
              <a:rPr lang="en-GB" sz="3200" dirty="0" err="1" smtClean="0"/>
              <a:t>Drakensberg</a:t>
            </a:r>
            <a:endParaRPr lang="en-GB" sz="3200" dirty="0"/>
          </a:p>
        </p:txBody>
      </p:sp>
      <p:sp>
        <p:nvSpPr>
          <p:cNvPr id="7" name="Content Placeholder 6"/>
          <p:cNvSpPr>
            <a:spLocks noGrp="1"/>
          </p:cNvSpPr>
          <p:nvPr>
            <p:ph idx="1"/>
          </p:nvPr>
        </p:nvSpPr>
        <p:spPr>
          <a:xfrm>
            <a:off x="395536" y="980728"/>
            <a:ext cx="8229600" cy="532656"/>
          </a:xfrm>
        </p:spPr>
        <p:txBody>
          <a:bodyPr>
            <a:normAutofit fontScale="85000" lnSpcReduction="20000"/>
          </a:bodyPr>
          <a:lstStyle/>
          <a:p>
            <a:r>
              <a:rPr lang="en-GB" sz="2000" b="1" dirty="0"/>
              <a:t>C</a:t>
            </a:r>
            <a:r>
              <a:rPr lang="en-GB" sz="2000" b="1" dirty="0" smtClean="0"/>
              <a:t>ool climate at high altitudes: </a:t>
            </a:r>
            <a:r>
              <a:rPr lang="en-GB" sz="2000" b="1" dirty="0"/>
              <a:t>S</a:t>
            </a:r>
            <a:r>
              <a:rPr lang="en-GB" sz="2000" b="1" dirty="0" smtClean="0"/>
              <a:t>ome precipitation falls as snow</a:t>
            </a:r>
            <a:r>
              <a:rPr lang="en-GB" sz="2000" b="1" dirty="0"/>
              <a:t> </a:t>
            </a:r>
            <a:r>
              <a:rPr lang="en-GB" sz="2000" b="1" dirty="0" smtClean="0"/>
              <a:t>in winter, but summers are too warm for glaciers to form today.</a:t>
            </a:r>
          </a:p>
        </p:txBody>
      </p:sp>
      <p:sp>
        <p:nvSpPr>
          <p:cNvPr id="6" name="TextBox 5"/>
          <p:cNvSpPr txBox="1"/>
          <p:nvPr/>
        </p:nvSpPr>
        <p:spPr>
          <a:xfrm>
            <a:off x="7164288" y="6381328"/>
            <a:ext cx="1519968" cy="276999"/>
          </a:xfrm>
          <a:prstGeom prst="rect">
            <a:avLst/>
          </a:prstGeom>
          <a:noFill/>
        </p:spPr>
        <p:txBody>
          <a:bodyPr wrap="none" rtlCol="0">
            <a:spAutoFit/>
          </a:bodyPr>
          <a:lstStyle/>
          <a:p>
            <a:r>
              <a:rPr lang="en-GB" sz="1200" dirty="0" smtClean="0"/>
              <a:t>Wikimedia Commons</a:t>
            </a:r>
            <a:endParaRPr lang="en-GB" sz="1200" dirty="0"/>
          </a:p>
        </p:txBody>
      </p:sp>
      <p:sp>
        <p:nvSpPr>
          <p:cNvPr id="8" name="TextBox 7"/>
          <p:cNvSpPr txBox="1"/>
          <p:nvPr/>
        </p:nvSpPr>
        <p:spPr>
          <a:xfrm>
            <a:off x="395536" y="6488668"/>
            <a:ext cx="4215641" cy="369332"/>
          </a:xfrm>
          <a:prstGeom prst="rect">
            <a:avLst/>
          </a:prstGeom>
          <a:noFill/>
        </p:spPr>
        <p:txBody>
          <a:bodyPr wrap="none" rtlCol="0">
            <a:spAutoFit/>
          </a:bodyPr>
          <a:lstStyle/>
          <a:p>
            <a:r>
              <a:rPr lang="en-GB" dirty="0" smtClean="0"/>
              <a:t>Photo from </a:t>
            </a:r>
            <a:r>
              <a:rPr lang="en-GB" dirty="0" err="1" smtClean="0"/>
              <a:t>Ukhahlamba</a:t>
            </a:r>
            <a:r>
              <a:rPr lang="en-GB" dirty="0" smtClean="0"/>
              <a:t>/</a:t>
            </a:r>
            <a:r>
              <a:rPr lang="en-GB" dirty="0" err="1" smtClean="0"/>
              <a:t>Drakensberg</a:t>
            </a:r>
            <a:r>
              <a:rPr lang="en-GB" dirty="0" smtClean="0"/>
              <a:t> Park</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eoimages.gsfc.nasa.gov/images/imagerecords/0/765/modis_south_africa_lrg.jpg"/>
          <p:cNvPicPr>
            <a:picLocks noChangeAspect="1" noChangeArrowheads="1"/>
          </p:cNvPicPr>
          <p:nvPr/>
        </p:nvPicPr>
        <p:blipFill>
          <a:blip r:embed="rId2" cstate="print"/>
          <a:srcRect/>
          <a:stretch>
            <a:fillRect/>
          </a:stretch>
        </p:blipFill>
        <p:spPr bwMode="auto">
          <a:xfrm>
            <a:off x="323528" y="86784"/>
            <a:ext cx="8496944" cy="6572422"/>
          </a:xfrm>
          <a:prstGeom prst="rect">
            <a:avLst/>
          </a:prstGeom>
          <a:noFill/>
        </p:spPr>
      </p:pic>
      <p:sp>
        <p:nvSpPr>
          <p:cNvPr id="3" name="Rectangle 2"/>
          <p:cNvSpPr/>
          <p:nvPr/>
        </p:nvSpPr>
        <p:spPr>
          <a:xfrm>
            <a:off x="5220072" y="2276872"/>
            <a:ext cx="2286000" cy="923330"/>
          </a:xfrm>
          <a:prstGeom prst="rect">
            <a:avLst/>
          </a:prstGeom>
        </p:spPr>
        <p:txBody>
          <a:bodyPr wrap="square">
            <a:spAutoFit/>
          </a:bodyPr>
          <a:lstStyle/>
          <a:p>
            <a:r>
              <a:rPr lang="en-GB" b="1" dirty="0" err="1" smtClean="0">
                <a:solidFill>
                  <a:srgbClr val="FFFF00"/>
                </a:solidFill>
              </a:rPr>
              <a:t>Thabana</a:t>
            </a:r>
            <a:r>
              <a:rPr lang="en-GB" b="1" dirty="0" smtClean="0">
                <a:solidFill>
                  <a:srgbClr val="FFFF00"/>
                </a:solidFill>
              </a:rPr>
              <a:t> </a:t>
            </a:r>
            <a:r>
              <a:rPr lang="en-GB" b="1" dirty="0" err="1" smtClean="0">
                <a:solidFill>
                  <a:srgbClr val="FFFF00"/>
                </a:solidFill>
              </a:rPr>
              <a:t>Ntlenyana</a:t>
            </a:r>
            <a:endParaRPr lang="en-GB" b="1" dirty="0" smtClean="0">
              <a:solidFill>
                <a:srgbClr val="FFFF00"/>
              </a:solidFill>
            </a:endParaRPr>
          </a:p>
          <a:p>
            <a:r>
              <a:rPr lang="en-GB" b="1" dirty="0" smtClean="0">
                <a:solidFill>
                  <a:srgbClr val="FFFF00"/>
                </a:solidFill>
              </a:rPr>
              <a:t>highest point of</a:t>
            </a:r>
          </a:p>
          <a:p>
            <a:r>
              <a:rPr lang="en-GB" b="1" dirty="0" err="1" smtClean="0">
                <a:solidFill>
                  <a:srgbClr val="FFFF00"/>
                </a:solidFill>
              </a:rPr>
              <a:t>Drakensberg</a:t>
            </a:r>
            <a:endParaRPr lang="en-GB" b="1" dirty="0">
              <a:solidFill>
                <a:srgbClr val="FFFF00"/>
              </a:solidFill>
            </a:endParaRPr>
          </a:p>
        </p:txBody>
      </p:sp>
      <p:cxnSp>
        <p:nvCxnSpPr>
          <p:cNvPr id="6" name="Straight Arrow Connector 5"/>
          <p:cNvCxnSpPr/>
          <p:nvPr/>
        </p:nvCxnSpPr>
        <p:spPr>
          <a:xfrm>
            <a:off x="6516216" y="3284984"/>
            <a:ext cx="288032" cy="50405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Content Placeholder 5"/>
          <p:cNvSpPr txBox="1">
            <a:spLocks/>
          </p:cNvSpPr>
          <p:nvPr/>
        </p:nvSpPr>
        <p:spPr>
          <a:xfrm>
            <a:off x="467544" y="692696"/>
            <a:ext cx="8229600" cy="64807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1" i="0" u="none" strike="noStrike" kern="1200" cap="none" spc="0" normalizeH="0" baseline="0" noProof="0" dirty="0" smtClean="0">
                <a:ln>
                  <a:noFill/>
                </a:ln>
                <a:solidFill>
                  <a:srgbClr val="FFFF00"/>
                </a:solidFill>
                <a:effectLst/>
                <a:uLnTx/>
                <a:uFillTx/>
                <a:latin typeface="+mn-lt"/>
                <a:ea typeface="+mn-ea"/>
                <a:cs typeface="+mn-cs"/>
              </a:rPr>
              <a:t>The High </a:t>
            </a:r>
            <a:r>
              <a:rPr kumimoji="0" lang="en-GB" sz="1800" b="1" i="0" u="none" strike="noStrike" kern="1200" cap="none" spc="0" normalizeH="0" baseline="0" noProof="0" dirty="0" err="1" smtClean="0">
                <a:ln>
                  <a:noFill/>
                </a:ln>
                <a:solidFill>
                  <a:srgbClr val="FFFF00"/>
                </a:solidFill>
                <a:effectLst/>
                <a:uLnTx/>
                <a:uFillTx/>
                <a:latin typeface="+mn-lt"/>
                <a:ea typeface="+mn-ea"/>
                <a:cs typeface="+mn-cs"/>
              </a:rPr>
              <a:t>Drakensberg</a:t>
            </a:r>
            <a:r>
              <a:rPr kumimoji="0" lang="en-GB" sz="1800" b="1" i="0" u="none" strike="noStrike" kern="1200" cap="none" spc="0" normalizeH="0" baseline="0" noProof="0" dirty="0" smtClean="0">
                <a:ln>
                  <a:noFill/>
                </a:ln>
                <a:solidFill>
                  <a:srgbClr val="FFFF00"/>
                </a:solidFill>
                <a:effectLst/>
                <a:uLnTx/>
                <a:uFillTx/>
                <a:latin typeface="+mn-lt"/>
                <a:ea typeface="+mn-ea"/>
                <a:cs typeface="+mn-cs"/>
              </a:rPr>
              <a:t> form the eastern boundary between Lesotho and KwaZulu-Natal province of South Africa</a:t>
            </a:r>
            <a:endParaRPr kumimoji="0" lang="en-GB" sz="1800" b="1" i="0" u="none" strike="noStrike" kern="1200" cap="none" spc="0" normalizeH="0" baseline="0" noProof="0" dirty="0">
              <a:ln>
                <a:noFill/>
              </a:ln>
              <a:solidFill>
                <a:srgbClr val="FFFF00"/>
              </a:solidFill>
              <a:effectLst/>
              <a:uLnTx/>
              <a:uFillTx/>
              <a:latin typeface="+mn-lt"/>
              <a:ea typeface="+mn-ea"/>
              <a:cs typeface="+mn-cs"/>
            </a:endParaRPr>
          </a:p>
        </p:txBody>
      </p:sp>
      <p:sp>
        <p:nvSpPr>
          <p:cNvPr id="8" name="TextBox 7"/>
          <p:cNvSpPr txBox="1"/>
          <p:nvPr/>
        </p:nvSpPr>
        <p:spPr>
          <a:xfrm>
            <a:off x="5868144" y="3645024"/>
            <a:ext cx="939681" cy="369332"/>
          </a:xfrm>
          <a:prstGeom prst="rect">
            <a:avLst/>
          </a:prstGeom>
          <a:noFill/>
        </p:spPr>
        <p:txBody>
          <a:bodyPr wrap="none" rtlCol="0">
            <a:spAutoFit/>
          </a:bodyPr>
          <a:lstStyle/>
          <a:p>
            <a:r>
              <a:rPr lang="en-GB" b="1" dirty="0" smtClean="0">
                <a:solidFill>
                  <a:srgbClr val="FFFF00"/>
                </a:solidFill>
              </a:rPr>
              <a:t>Lesotho</a:t>
            </a:r>
            <a:endParaRPr lang="en-GB" b="1" dirty="0">
              <a:solidFill>
                <a:srgbClr val="FFFF00"/>
              </a:solidFill>
            </a:endParaRPr>
          </a:p>
        </p:txBody>
      </p:sp>
      <p:sp>
        <p:nvSpPr>
          <p:cNvPr id="9" name="TextBox 8"/>
          <p:cNvSpPr txBox="1"/>
          <p:nvPr/>
        </p:nvSpPr>
        <p:spPr>
          <a:xfrm>
            <a:off x="5364088" y="4653136"/>
            <a:ext cx="1421799" cy="369332"/>
          </a:xfrm>
          <a:prstGeom prst="rect">
            <a:avLst/>
          </a:prstGeom>
          <a:noFill/>
        </p:spPr>
        <p:txBody>
          <a:bodyPr wrap="none" rtlCol="0">
            <a:spAutoFit/>
          </a:bodyPr>
          <a:lstStyle/>
          <a:p>
            <a:r>
              <a:rPr lang="en-GB" b="1" dirty="0" smtClean="0">
                <a:solidFill>
                  <a:srgbClr val="FFFF00"/>
                </a:solidFill>
              </a:rPr>
              <a:t>Eastern Cape</a:t>
            </a:r>
            <a:endParaRPr lang="en-GB" b="1" dirty="0">
              <a:solidFill>
                <a:srgbClr val="FFFF00"/>
              </a:solidFill>
            </a:endParaRPr>
          </a:p>
        </p:txBody>
      </p:sp>
      <p:sp>
        <p:nvSpPr>
          <p:cNvPr id="10" name="TextBox 9"/>
          <p:cNvSpPr txBox="1"/>
          <p:nvPr/>
        </p:nvSpPr>
        <p:spPr>
          <a:xfrm>
            <a:off x="6804248" y="3212976"/>
            <a:ext cx="1068690" cy="646331"/>
          </a:xfrm>
          <a:prstGeom prst="rect">
            <a:avLst/>
          </a:prstGeom>
          <a:noFill/>
        </p:spPr>
        <p:txBody>
          <a:bodyPr wrap="none" rtlCol="0">
            <a:spAutoFit/>
          </a:bodyPr>
          <a:lstStyle/>
          <a:p>
            <a:r>
              <a:rPr lang="en-GB" b="1" dirty="0" err="1" smtClean="0">
                <a:solidFill>
                  <a:srgbClr val="FFFF00"/>
                </a:solidFill>
              </a:rPr>
              <a:t>KwaZulu</a:t>
            </a:r>
            <a:r>
              <a:rPr lang="en-GB" b="1" dirty="0" smtClean="0">
                <a:solidFill>
                  <a:srgbClr val="FFFF00"/>
                </a:solidFill>
              </a:rPr>
              <a:t>-</a:t>
            </a:r>
          </a:p>
          <a:p>
            <a:r>
              <a:rPr lang="en-GB" b="1" dirty="0" smtClean="0">
                <a:solidFill>
                  <a:srgbClr val="FFFF00"/>
                </a:solidFill>
              </a:rPr>
              <a:t>Natal</a:t>
            </a:r>
            <a:endParaRPr lang="en-GB" b="1" dirty="0">
              <a:solidFill>
                <a:srgbClr val="FFFF00"/>
              </a:solidFill>
            </a:endParaRPr>
          </a:p>
        </p:txBody>
      </p:sp>
      <p:sp>
        <p:nvSpPr>
          <p:cNvPr id="11" name="TextBox 10"/>
          <p:cNvSpPr txBox="1"/>
          <p:nvPr/>
        </p:nvSpPr>
        <p:spPr>
          <a:xfrm>
            <a:off x="7308304" y="6611779"/>
            <a:ext cx="1577676" cy="246221"/>
          </a:xfrm>
          <a:prstGeom prst="rect">
            <a:avLst/>
          </a:prstGeom>
          <a:noFill/>
        </p:spPr>
        <p:txBody>
          <a:bodyPr wrap="none" rtlCol="0">
            <a:spAutoFit/>
          </a:bodyPr>
          <a:lstStyle/>
          <a:p>
            <a:r>
              <a:rPr lang="en-GB" sz="1000" dirty="0" smtClean="0"/>
              <a:t>Earthobservatory.nasa.gov</a:t>
            </a:r>
            <a:endParaRPr lang="en-GB"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anderson\Pictures\Lesotho DEM_RGS.jpg"/>
          <p:cNvPicPr>
            <a:picLocks noChangeAspect="1" noChangeArrowheads="1"/>
          </p:cNvPicPr>
          <p:nvPr/>
        </p:nvPicPr>
        <p:blipFill>
          <a:blip r:embed="rId2" cstate="print"/>
          <a:srcRect/>
          <a:stretch>
            <a:fillRect/>
          </a:stretch>
        </p:blipFill>
        <p:spPr bwMode="auto">
          <a:xfrm>
            <a:off x="971600" y="0"/>
            <a:ext cx="6941715" cy="6430925"/>
          </a:xfrm>
          <a:prstGeom prst="rect">
            <a:avLst/>
          </a:prstGeom>
          <a:noFill/>
        </p:spPr>
      </p:pic>
      <p:sp>
        <p:nvSpPr>
          <p:cNvPr id="3" name="TextBox 2"/>
          <p:cNvSpPr txBox="1"/>
          <p:nvPr/>
        </p:nvSpPr>
        <p:spPr>
          <a:xfrm>
            <a:off x="4860032" y="6309320"/>
            <a:ext cx="3405676" cy="369332"/>
          </a:xfrm>
          <a:prstGeom prst="rect">
            <a:avLst/>
          </a:prstGeom>
          <a:noFill/>
        </p:spPr>
        <p:txBody>
          <a:bodyPr wrap="none" rtlCol="0">
            <a:spAutoFit/>
          </a:bodyPr>
          <a:lstStyle/>
          <a:p>
            <a:r>
              <a:rPr lang="en-GB" sz="1400" dirty="0" smtClean="0"/>
              <a:t>Elevation map of High </a:t>
            </a:r>
            <a:r>
              <a:rPr lang="en-GB" sz="1400" dirty="0" err="1" smtClean="0"/>
              <a:t>Drakensberg</a:t>
            </a:r>
            <a:r>
              <a:rPr lang="en-GB" sz="1400" dirty="0" smtClean="0"/>
              <a:t> (</a:t>
            </a:r>
            <a:r>
              <a:rPr lang="en-GB" sz="1400" dirty="0" err="1" smtClean="0"/>
              <a:t>S.Mills</a:t>
            </a:r>
            <a:r>
              <a:rPr lang="en-GB" dirty="0" smtClean="0"/>
              <a:t>)</a:t>
            </a:r>
            <a:endParaRPr lang="en-GB" dirty="0"/>
          </a:p>
        </p:txBody>
      </p:sp>
      <p:cxnSp>
        <p:nvCxnSpPr>
          <p:cNvPr id="5" name="Straight Arrow Connector 4"/>
          <p:cNvCxnSpPr/>
          <p:nvPr/>
        </p:nvCxnSpPr>
        <p:spPr>
          <a:xfrm flipV="1">
            <a:off x="827584" y="3789040"/>
            <a:ext cx="936104" cy="1440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3429000"/>
            <a:ext cx="1080745" cy="954107"/>
          </a:xfrm>
          <a:prstGeom prst="rect">
            <a:avLst/>
          </a:prstGeom>
          <a:noFill/>
        </p:spPr>
        <p:txBody>
          <a:bodyPr wrap="none" rtlCol="0">
            <a:spAutoFit/>
          </a:bodyPr>
          <a:lstStyle/>
          <a:p>
            <a:r>
              <a:rPr lang="en-GB" sz="1400" dirty="0" smtClean="0"/>
              <a:t>Border</a:t>
            </a:r>
          </a:p>
          <a:p>
            <a:r>
              <a:rPr lang="en-GB" sz="1400" dirty="0" smtClean="0"/>
              <a:t>between</a:t>
            </a:r>
          </a:p>
          <a:p>
            <a:r>
              <a:rPr lang="en-GB" sz="1400" dirty="0" smtClean="0"/>
              <a:t>Lesotho and</a:t>
            </a:r>
          </a:p>
          <a:p>
            <a:r>
              <a:rPr lang="en-GB" sz="1400" dirty="0" smtClean="0"/>
              <a:t>S.A.</a:t>
            </a:r>
            <a:endParaRPr lang="en-GB" sz="1400" dirty="0"/>
          </a:p>
        </p:txBody>
      </p:sp>
      <p:sp>
        <p:nvSpPr>
          <p:cNvPr id="7" name="TextBox 6"/>
          <p:cNvSpPr txBox="1"/>
          <p:nvPr/>
        </p:nvSpPr>
        <p:spPr>
          <a:xfrm>
            <a:off x="323528" y="6519446"/>
            <a:ext cx="4299062" cy="338554"/>
          </a:xfrm>
          <a:prstGeom prst="rect">
            <a:avLst/>
          </a:prstGeom>
          <a:noFill/>
        </p:spPr>
        <p:txBody>
          <a:bodyPr wrap="none" rtlCol="0">
            <a:spAutoFit/>
          </a:bodyPr>
          <a:lstStyle/>
          <a:p>
            <a:r>
              <a:rPr lang="en-GB" sz="1600" b="1" dirty="0" smtClean="0"/>
              <a:t>High areas between 28⁰ and 30⁰S, 28⁰ and 30⁰E  </a:t>
            </a:r>
            <a:endParaRPr lang="en-GB" sz="1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peakware.com/img.php?src=5664"/>
          <p:cNvPicPr>
            <a:picLocks noChangeAspect="1" noChangeArrowheads="1"/>
          </p:cNvPicPr>
          <p:nvPr/>
        </p:nvPicPr>
        <p:blipFill>
          <a:blip r:embed="rId2" cstate="print"/>
          <a:srcRect/>
          <a:stretch>
            <a:fillRect/>
          </a:stretch>
        </p:blipFill>
        <p:spPr bwMode="auto">
          <a:xfrm>
            <a:off x="899592" y="260648"/>
            <a:ext cx="7128792" cy="5346594"/>
          </a:xfrm>
          <a:prstGeom prst="rect">
            <a:avLst/>
          </a:prstGeom>
          <a:noFill/>
        </p:spPr>
      </p:pic>
      <p:sp>
        <p:nvSpPr>
          <p:cNvPr id="4" name="Rectangle 3"/>
          <p:cNvSpPr/>
          <p:nvPr/>
        </p:nvSpPr>
        <p:spPr>
          <a:xfrm>
            <a:off x="4067944" y="5661248"/>
            <a:ext cx="4572000" cy="461665"/>
          </a:xfrm>
          <a:prstGeom prst="rect">
            <a:avLst/>
          </a:prstGeom>
        </p:spPr>
        <p:txBody>
          <a:bodyPr>
            <a:spAutoFit/>
          </a:bodyPr>
          <a:lstStyle/>
          <a:p>
            <a:r>
              <a:rPr lang="en-GB" sz="1200" dirty="0" smtClean="0"/>
              <a:t>Source: </a:t>
            </a:r>
            <a:r>
              <a:rPr lang="en-GB" sz="1200" dirty="0" smtClean="0">
                <a:hlinkClick r:id="rId3"/>
              </a:rPr>
              <a:t>http://www.peakware.com/peaks.html?pk=2391</a:t>
            </a:r>
            <a:r>
              <a:rPr lang="en-GB" sz="1200" dirty="0" smtClean="0"/>
              <a:t> </a:t>
            </a:r>
          </a:p>
          <a:p>
            <a:r>
              <a:rPr lang="en-GB" sz="1200" dirty="0" err="1" smtClean="0"/>
              <a:t>Uploader</a:t>
            </a:r>
            <a:r>
              <a:rPr lang="en-GB" sz="1200" dirty="0" smtClean="0"/>
              <a:t>: Russell Shaw, Photographer: Lars </a:t>
            </a:r>
            <a:r>
              <a:rPr lang="en-GB" sz="1200" dirty="0" err="1" smtClean="0"/>
              <a:t>Lindblom</a:t>
            </a:r>
            <a:r>
              <a:rPr lang="en-GB" sz="1200" dirty="0" smtClean="0"/>
              <a:t> </a:t>
            </a:r>
            <a:endParaRPr lang="en-GB" sz="1200" dirty="0"/>
          </a:p>
        </p:txBody>
      </p:sp>
      <p:sp>
        <p:nvSpPr>
          <p:cNvPr id="5" name="Rectangle 4"/>
          <p:cNvSpPr/>
          <p:nvPr/>
        </p:nvSpPr>
        <p:spPr>
          <a:xfrm>
            <a:off x="4139952" y="6093296"/>
            <a:ext cx="4572000" cy="523220"/>
          </a:xfrm>
          <a:prstGeom prst="rect">
            <a:avLst/>
          </a:prstGeom>
        </p:spPr>
        <p:txBody>
          <a:bodyPr>
            <a:spAutoFit/>
          </a:bodyPr>
          <a:lstStyle/>
          <a:p>
            <a:r>
              <a:rPr lang="en-GB" sz="1400" dirty="0" smtClean="0">
                <a:hlinkClick r:id="rId4"/>
              </a:rPr>
              <a:t>http://www.youtube.com/watch?v=4aIG9Z1_XJ4&amp;feature=related</a:t>
            </a:r>
            <a:r>
              <a:rPr lang="en-GB" sz="1400" dirty="0" smtClean="0"/>
              <a:t> </a:t>
            </a:r>
            <a:endParaRPr lang="en-GB" sz="1400" dirty="0"/>
          </a:p>
        </p:txBody>
      </p:sp>
      <p:sp>
        <p:nvSpPr>
          <p:cNvPr id="6" name="TextBox 5"/>
          <p:cNvSpPr txBox="1"/>
          <p:nvPr/>
        </p:nvSpPr>
        <p:spPr>
          <a:xfrm>
            <a:off x="467544" y="5805264"/>
            <a:ext cx="3164456" cy="923330"/>
          </a:xfrm>
          <a:prstGeom prst="rect">
            <a:avLst/>
          </a:prstGeom>
          <a:noFill/>
        </p:spPr>
        <p:txBody>
          <a:bodyPr wrap="none" rtlCol="0">
            <a:spAutoFit/>
          </a:bodyPr>
          <a:lstStyle/>
          <a:p>
            <a:r>
              <a:rPr lang="en-GB" dirty="0" err="1" smtClean="0"/>
              <a:t>Thabana</a:t>
            </a:r>
            <a:r>
              <a:rPr lang="en-GB" dirty="0" smtClean="0"/>
              <a:t> </a:t>
            </a:r>
            <a:r>
              <a:rPr lang="en-GB" dirty="0" err="1" smtClean="0"/>
              <a:t>Ntlenyana</a:t>
            </a:r>
            <a:r>
              <a:rPr lang="en-GB" dirty="0" smtClean="0"/>
              <a:t>, Lesotho</a:t>
            </a:r>
          </a:p>
          <a:p>
            <a:r>
              <a:rPr lang="en-GB" dirty="0" smtClean="0"/>
              <a:t>Highest point in southern Africa</a:t>
            </a:r>
          </a:p>
          <a:p>
            <a:r>
              <a:rPr lang="en-GB" dirty="0"/>
              <a:t>a</a:t>
            </a:r>
            <a:r>
              <a:rPr lang="en-GB" dirty="0" smtClean="0"/>
              <a:t>t 3,482 metres</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d.anderson\Pictures\Mills3.jpg"/>
          <p:cNvPicPr>
            <a:picLocks noChangeAspect="1" noChangeArrowheads="1"/>
          </p:cNvPicPr>
          <p:nvPr/>
        </p:nvPicPr>
        <p:blipFill>
          <a:blip r:embed="rId2" cstate="print"/>
          <a:srcRect/>
          <a:stretch>
            <a:fillRect/>
          </a:stretch>
        </p:blipFill>
        <p:spPr bwMode="auto">
          <a:xfrm>
            <a:off x="323528" y="188640"/>
            <a:ext cx="8388424" cy="6291318"/>
          </a:xfrm>
          <a:prstGeom prst="rect">
            <a:avLst/>
          </a:prstGeom>
          <a:noFill/>
        </p:spPr>
      </p:pic>
      <p:sp>
        <p:nvSpPr>
          <p:cNvPr id="4" name="Rectangle 3"/>
          <p:cNvSpPr/>
          <p:nvPr/>
        </p:nvSpPr>
        <p:spPr>
          <a:xfrm>
            <a:off x="683568" y="6488668"/>
            <a:ext cx="2905411" cy="369332"/>
          </a:xfrm>
          <a:prstGeom prst="rect">
            <a:avLst/>
          </a:prstGeom>
        </p:spPr>
        <p:txBody>
          <a:bodyPr wrap="none">
            <a:spAutoFit/>
          </a:bodyPr>
          <a:lstStyle/>
          <a:p>
            <a:r>
              <a:rPr lang="en-GB" dirty="0" err="1" smtClean="0"/>
              <a:t>Drakensberg</a:t>
            </a:r>
            <a:r>
              <a:rPr lang="en-GB" dirty="0" smtClean="0"/>
              <a:t> – high elevation</a:t>
            </a:r>
            <a:endParaRPr lang="en-GB" dirty="0"/>
          </a:p>
        </p:txBody>
      </p:sp>
      <p:sp>
        <p:nvSpPr>
          <p:cNvPr id="5" name="TextBox 4"/>
          <p:cNvSpPr txBox="1"/>
          <p:nvPr/>
        </p:nvSpPr>
        <p:spPr>
          <a:xfrm>
            <a:off x="7884368" y="6550223"/>
            <a:ext cx="660758" cy="307777"/>
          </a:xfrm>
          <a:prstGeom prst="rect">
            <a:avLst/>
          </a:prstGeom>
          <a:noFill/>
        </p:spPr>
        <p:txBody>
          <a:bodyPr wrap="none" rtlCol="0">
            <a:spAutoFit/>
          </a:bodyPr>
          <a:lstStyle/>
          <a:p>
            <a:r>
              <a:rPr lang="en-GB" sz="1400" dirty="0" err="1" smtClean="0"/>
              <a:t>S.Mills</a:t>
            </a:r>
            <a:endParaRPr lang="en-GB"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anderson\Pictures\Mills4.jpg"/>
          <p:cNvPicPr>
            <a:picLocks noChangeAspect="1" noChangeArrowheads="1"/>
          </p:cNvPicPr>
          <p:nvPr/>
        </p:nvPicPr>
        <p:blipFill>
          <a:blip r:embed="rId2" cstate="print"/>
          <a:srcRect/>
          <a:stretch>
            <a:fillRect/>
          </a:stretch>
        </p:blipFill>
        <p:spPr bwMode="auto">
          <a:xfrm>
            <a:off x="251519" y="379511"/>
            <a:ext cx="8676561" cy="5787199"/>
          </a:xfrm>
          <a:prstGeom prst="rect">
            <a:avLst/>
          </a:prstGeom>
          <a:noFill/>
        </p:spPr>
      </p:pic>
      <p:sp>
        <p:nvSpPr>
          <p:cNvPr id="3" name="TextBox 2"/>
          <p:cNvSpPr txBox="1"/>
          <p:nvPr/>
        </p:nvSpPr>
        <p:spPr>
          <a:xfrm>
            <a:off x="8100392" y="6237312"/>
            <a:ext cx="679994" cy="369332"/>
          </a:xfrm>
          <a:prstGeom prst="rect">
            <a:avLst/>
          </a:prstGeom>
          <a:noFill/>
        </p:spPr>
        <p:txBody>
          <a:bodyPr wrap="none" rtlCol="0">
            <a:spAutoFit/>
          </a:bodyPr>
          <a:lstStyle/>
          <a:p>
            <a:r>
              <a:rPr lang="en-GB" sz="1400" dirty="0" err="1" smtClean="0"/>
              <a:t>S.Mill</a:t>
            </a:r>
            <a:r>
              <a:rPr lang="en-GB" dirty="0" err="1" smtClean="0"/>
              <a:t>s</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980</Words>
  <Application>Microsoft Office PowerPoint</Application>
  <PresentationFormat>On-screen Show (4:3)</PresentationFormat>
  <Paragraphs>113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Glaciation and past climate of the Drakensberg Mountains, southern Africa </vt:lpstr>
      <vt:lpstr>Slide 2</vt:lpstr>
      <vt:lpstr>The Drakensberg (the ‘Dragon Mountains’ from Afrikaans)</vt:lpstr>
      <vt:lpstr>High Drakensberg</vt:lpstr>
      <vt:lpstr>Slide 5</vt:lpstr>
      <vt:lpstr>Slide 6</vt:lpstr>
      <vt:lpstr>Slide 7</vt:lpstr>
      <vt:lpstr>Slide 8</vt:lpstr>
      <vt:lpstr>Slide 9</vt:lpstr>
      <vt:lpstr>Slide 10</vt:lpstr>
      <vt:lpstr>Slide 11</vt:lpstr>
      <vt:lpstr>Slide 12</vt:lpstr>
      <vt:lpstr>Slide 13</vt:lpstr>
      <vt:lpstr>Slide 14</vt:lpstr>
      <vt:lpstr>Geological history</vt:lpstr>
      <vt:lpstr>Climate</vt:lpstr>
      <vt:lpstr>Slide 17</vt:lpstr>
      <vt:lpstr>Climate graph for Ukhahlamba/Drakensberg Park (29⁰22’ S, 29⁰32’ E)</vt:lpstr>
      <vt:lpstr>World ocean currents summary</vt:lpstr>
      <vt:lpstr>Slide 20</vt:lpstr>
      <vt:lpstr>Slide 21</vt:lpstr>
      <vt:lpstr>Slide 22</vt:lpstr>
      <vt:lpstr>Slide 23</vt:lpstr>
      <vt:lpstr>Flora and fauna</vt:lpstr>
      <vt:lpstr>Podocarpus – the coniferous tree found in the lower slopes of the Drakensberg</vt:lpstr>
      <vt:lpstr>Slide 26</vt:lpstr>
    </vt:vector>
  </TitlesOfParts>
  <Company>Eton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Glaciation and past climate of the Drakensberg Mountains, southern Africa</dc:title>
  <dc:creator>d.anderson</dc:creator>
  <cp:lastModifiedBy>d.anderson</cp:lastModifiedBy>
  <cp:revision>76</cp:revision>
  <dcterms:created xsi:type="dcterms:W3CDTF">2011-09-05T09:01:42Z</dcterms:created>
  <dcterms:modified xsi:type="dcterms:W3CDTF">2011-11-24T16:00:57Z</dcterms:modified>
</cp:coreProperties>
</file>