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5"/>
  </p:notesMasterIdLst>
  <p:sldIdLst>
    <p:sldId id="299" r:id="rId2"/>
    <p:sldId id="292" r:id="rId3"/>
    <p:sldId id="300" r:id="rId4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Helvetica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9">
          <p15:clr>
            <a:srgbClr val="A4A3A4"/>
          </p15:clr>
        </p15:guide>
        <p15:guide id="2" pos="93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415B"/>
    <a:srgbClr val="99B3BD"/>
    <a:srgbClr val="CCD9DE"/>
    <a:srgbClr val="ABB033"/>
    <a:srgbClr val="33738D"/>
    <a:srgbClr val="979C1F"/>
    <a:srgbClr val="1F5F79"/>
    <a:srgbClr val="797E01"/>
    <a:srgbClr val="740160"/>
    <a:srgbClr val="B700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280" autoAdjust="0"/>
  </p:normalViewPr>
  <p:slideViewPr>
    <p:cSldViewPr>
      <p:cViewPr varScale="1">
        <p:scale>
          <a:sx n="69" d="100"/>
          <a:sy n="69" d="100"/>
        </p:scale>
        <p:origin x="1332" y="60"/>
      </p:cViewPr>
      <p:guideLst>
        <p:guide orient="horz" pos="119"/>
        <p:guide pos="930"/>
      </p:guideLst>
    </p:cSldViewPr>
  </p:slideViewPr>
  <p:notesTextViewPr>
    <p:cViewPr>
      <p:scale>
        <a:sx n="66" d="100"/>
        <a:sy n="66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1CED62-5C8C-4585-84D3-EBCBD3C31BCE}" type="datetimeFigureOut">
              <a:rPr lang="en-GB" smtClean="0"/>
              <a:t>18/03/2018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6F3412-E555-46F0-B4DB-EE5E8A1BC3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81825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6F3412-E555-46F0-B4DB-EE5E8A1BC3AE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63354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Low rainfall, </a:t>
            </a:r>
            <a:r>
              <a:rPr lang="en-GB"/>
              <a:t>high temperatures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6F3412-E555-46F0-B4DB-EE5E8A1BC3AE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63617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Low rainfall, </a:t>
            </a:r>
            <a:r>
              <a:rPr lang="en-GB"/>
              <a:t>high temperatures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6F3412-E555-46F0-B4DB-EE5E8A1BC3AE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42075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75656" y="188640"/>
            <a:ext cx="5542334" cy="1542033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A0D366B-4FA2-4690-929B-E6A06363AF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04C0299-B88E-4A8C-99F6-931AFC7B49D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A674640-DBB7-4B68-83DB-895B44D201A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3C5348-DD93-4000-9BE7-8D80C4D72BC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8149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5" descr="rgs">
            <a:extLst>
              <a:ext uri="{FF2B5EF4-FFF2-40B4-BE49-F238E27FC236}">
                <a16:creationId xmlns:a16="http://schemas.microsoft.com/office/drawing/2014/main" id="{01B7FB79-8713-4AB2-901D-431F5538FB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312738"/>
            <a:ext cx="1824038" cy="1316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6375" y="190501"/>
            <a:ext cx="5496272" cy="143829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BC0CB43-DB2D-422F-808C-EBEBF8D30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AE7CC99-E642-453A-BDDB-70F44BADE9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FDBE2EB-364B-4E3F-A249-EBBE4E7ED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CDCBF8-AC88-4841-8B73-9B64B504F5C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78191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5" descr="rgs">
            <a:extLst>
              <a:ext uri="{FF2B5EF4-FFF2-40B4-BE49-F238E27FC236}">
                <a16:creationId xmlns:a16="http://schemas.microsoft.com/office/drawing/2014/main" id="{67F5F25F-0A30-4237-A0CA-5E3FE06DB3C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312738"/>
            <a:ext cx="1824038" cy="1316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6375" y="190500"/>
            <a:ext cx="5424264" cy="14383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0" y="1844825"/>
            <a:ext cx="3429000" cy="417497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844825"/>
            <a:ext cx="3429000" cy="417497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8B7E2B10-DD5A-42A6-8646-BA04B8FB2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703676F4-32FD-4BCB-A86D-11976CA41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74210CB8-DB94-4B39-B8AF-171E81564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4CDCFB-C589-4398-94B7-2DC0252834D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76050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5" descr="rgs">
            <a:extLst>
              <a:ext uri="{FF2B5EF4-FFF2-40B4-BE49-F238E27FC236}">
                <a16:creationId xmlns:a16="http://schemas.microsoft.com/office/drawing/2014/main" id="{14E75266-A2A5-41EF-A730-6369010CAD4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312738"/>
            <a:ext cx="1824038" cy="1316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6375" y="188912"/>
            <a:ext cx="5472608" cy="1439887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2816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12578"/>
            <a:ext cx="4040188" cy="368071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72816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12578"/>
            <a:ext cx="4041775" cy="368071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Date Placeholder 6">
            <a:extLst>
              <a:ext uri="{FF2B5EF4-FFF2-40B4-BE49-F238E27FC236}">
                <a16:creationId xmlns:a16="http://schemas.microsoft.com/office/drawing/2014/main" id="{E907F787-B83D-4353-9E26-6B38AA5EF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Footer Placeholder 7">
            <a:extLst>
              <a:ext uri="{FF2B5EF4-FFF2-40B4-BE49-F238E27FC236}">
                <a16:creationId xmlns:a16="http://schemas.microsoft.com/office/drawing/2014/main" id="{42383E2D-7B7F-4E77-BA76-2B66BFB64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" name="Slide Number Placeholder 8">
            <a:extLst>
              <a:ext uri="{FF2B5EF4-FFF2-40B4-BE49-F238E27FC236}">
                <a16:creationId xmlns:a16="http://schemas.microsoft.com/office/drawing/2014/main" id="{FB30C37A-B354-4471-BAB8-74813A6D82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5B52F-4E06-4CE8-A293-9A6095A7108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36522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5" descr="rgs">
            <a:extLst>
              <a:ext uri="{FF2B5EF4-FFF2-40B4-BE49-F238E27FC236}">
                <a16:creationId xmlns:a16="http://schemas.microsoft.com/office/drawing/2014/main" id="{190A83A7-BA0E-48C5-B1D9-07210E134CC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312738"/>
            <a:ext cx="1824038" cy="1316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6375" y="206902"/>
            <a:ext cx="5424264" cy="1421898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4" name="Date Placeholder 2">
            <a:extLst>
              <a:ext uri="{FF2B5EF4-FFF2-40B4-BE49-F238E27FC236}">
                <a16:creationId xmlns:a16="http://schemas.microsoft.com/office/drawing/2014/main" id="{9EEABDEE-CA5C-4E58-AFE5-A8796406E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1F6DFB8B-266E-4BDA-A135-C511E80F4C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9F8A851B-BAAD-4234-8BBD-62A7AF9EE4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41AC89-A69F-4DCB-BFD3-C4F50EA950D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03318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E7D103B-4B0F-4EDB-A674-483DE115C9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197895-1CA5-4077-87D1-11A531A606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E90772F-2F0C-4A6A-9736-133D631663A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AEF529-E163-4CA8-AD51-102C27DFB4D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00007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7028184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88913"/>
            <a:ext cx="5227984" cy="453866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7028184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2C2940F-3A38-4197-9BB2-50169A57C21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839915A-EB7B-4EC8-9996-46933A2D7AE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91573B0-4D9E-457A-B996-038F2C6EC2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28C26B-1FDC-41D7-936B-7D8221AB554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77892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AD85E58-3FEA-49E1-9250-6A3899C23F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D62F150-350F-4D14-8CA1-3AD33638421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7291B3C-BD7F-46F6-86A1-6611B55FAE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0E288F-A74F-446C-A6D4-63CDF6DEB88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39648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6375" y="188913"/>
            <a:ext cx="5471889" cy="143988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485925" y="1844824"/>
            <a:ext cx="3429000" cy="41749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7325" y="1844824"/>
            <a:ext cx="3429000" cy="41749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EF9BBA4-D1B4-4947-863B-D8BAFD32B26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7FCCDF9-E871-4BD0-85A7-7C2DC29CE8C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96869F3-66BA-43E2-AE53-E46FEBECF2D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5642D6-648D-4EE5-8D97-D7B67604397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34952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E8EAE50-3785-4B94-A670-C842E2CC43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476375" y="188913"/>
            <a:ext cx="5472113" cy="1411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9D9D494-8F87-4791-8FC7-41EA2CDA28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2060575"/>
            <a:ext cx="7010400" cy="3959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6084" name="Rectangle 4">
            <a:extLst>
              <a:ext uri="{FF2B5EF4-FFF2-40B4-BE49-F238E27FC236}">
                <a16:creationId xmlns:a16="http://schemas.microsoft.com/office/drawing/2014/main" id="{61453485-22B7-470E-B513-4DA922AAC87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cs typeface="+mn-cs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6085" name="Rectangle 5">
            <a:extLst>
              <a:ext uri="{FF2B5EF4-FFF2-40B4-BE49-F238E27FC236}">
                <a16:creationId xmlns:a16="http://schemas.microsoft.com/office/drawing/2014/main" id="{CCB9F378-3F7E-4A94-9478-4E0A47873B9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cs typeface="+mn-cs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6086" name="Rectangle 6">
            <a:extLst>
              <a:ext uri="{FF2B5EF4-FFF2-40B4-BE49-F238E27FC236}">
                <a16:creationId xmlns:a16="http://schemas.microsoft.com/office/drawing/2014/main" id="{98D5647A-E185-4D1D-9439-BEFDDDAF339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24000" y="62484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fld id="{19FEE878-26B7-4679-AEAD-D307DC271F5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Line 7">
            <a:extLst>
              <a:ext uri="{FF2B5EF4-FFF2-40B4-BE49-F238E27FC236}">
                <a16:creationId xmlns:a16="http://schemas.microsoft.com/office/drawing/2014/main" id="{A803B3C9-D15C-466F-8E65-F18E2E41197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371600" y="304800"/>
            <a:ext cx="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32" name="Oval 8">
            <a:extLst>
              <a:ext uri="{FF2B5EF4-FFF2-40B4-BE49-F238E27FC236}">
                <a16:creationId xmlns:a16="http://schemas.microsoft.com/office/drawing/2014/main" id="{B30612CF-1FE0-4D38-9CD1-0562C8954C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838200"/>
            <a:ext cx="228600" cy="228600"/>
          </a:xfrm>
          <a:prstGeom prst="ellipse">
            <a:avLst/>
          </a:prstGeom>
          <a:solidFill>
            <a:srgbClr val="F54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033" name="Oval 9">
            <a:extLst>
              <a:ext uri="{FF2B5EF4-FFF2-40B4-BE49-F238E27FC236}">
                <a16:creationId xmlns:a16="http://schemas.microsoft.com/office/drawing/2014/main" id="{7E805BAB-0615-444C-A66D-3496F8ECB2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838200"/>
            <a:ext cx="228600" cy="228600"/>
          </a:xfrm>
          <a:prstGeom prst="ellipse">
            <a:avLst/>
          </a:prstGeom>
          <a:solidFill>
            <a:srgbClr val="01415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034" name="Oval 10">
            <a:extLst>
              <a:ext uri="{FF2B5EF4-FFF2-40B4-BE49-F238E27FC236}">
                <a16:creationId xmlns:a16="http://schemas.microsoft.com/office/drawing/2014/main" id="{A34F9782-C951-4B16-87E4-EB50A7BF58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7100" y="838200"/>
            <a:ext cx="228600" cy="228600"/>
          </a:xfrm>
          <a:prstGeom prst="ellipse">
            <a:avLst/>
          </a:prstGeom>
          <a:solidFill>
            <a:srgbClr val="B7000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Helvetica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pic>
        <p:nvPicPr>
          <p:cNvPr id="1035" name="Picture 15" descr="rgs">
            <a:extLst>
              <a:ext uri="{FF2B5EF4-FFF2-40B4-BE49-F238E27FC236}">
                <a16:creationId xmlns:a16="http://schemas.microsoft.com/office/drawing/2014/main" id="{3776E597-4035-4C44-863D-E25B0BA90F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312738"/>
            <a:ext cx="1824038" cy="1316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7" r:id="rId2"/>
    <p:sldLayoutId id="2147483698" r:id="rId3"/>
    <p:sldLayoutId id="2147483699" r:id="rId4"/>
    <p:sldLayoutId id="2147483700" r:id="rId5"/>
    <p:sldLayoutId id="2147483693" r:id="rId6"/>
    <p:sldLayoutId id="2147483694" r:id="rId7"/>
    <p:sldLayoutId id="2147483695" r:id="rId8"/>
    <p:sldLayoutId id="2147483696" r:id="rId9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Helvetic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Helvetic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Helvetic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Helvetic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Helvetic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Helvetic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Helvetic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6300">
          <a:solidFill>
            <a:schemeClr val="tx2"/>
          </a:solidFill>
          <a:latin typeface="Helvetic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54C00"/>
        </a:buClr>
        <a:buSzPct val="70000"/>
        <a:buFont typeface="Wingdings" panose="05000000000000000000" pitchFamily="2" charset="2"/>
        <a:buChar char="¢"/>
        <a:defRPr sz="30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1415B"/>
        </a:buClr>
        <a:buSzPct val="75000"/>
        <a:buFont typeface="Wingdings" panose="05000000000000000000" pitchFamily="2" charset="2"/>
        <a:buChar char="l"/>
        <a:defRPr sz="28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B70005"/>
        </a:buClr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797E01"/>
        </a:buClr>
        <a:buChar char="•"/>
        <a:defRPr sz="20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740160"/>
        </a:buClr>
        <a:buChar char="•"/>
        <a:defRPr sz="2000">
          <a:solidFill>
            <a:schemeClr val="tx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740160"/>
        </a:buClr>
        <a:buChar char="•"/>
        <a:defRPr sz="2000">
          <a:solidFill>
            <a:schemeClr val="tx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740160"/>
        </a:buClr>
        <a:buChar char="•"/>
        <a:defRPr sz="2000">
          <a:solidFill>
            <a:schemeClr val="tx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740160"/>
        </a:buClr>
        <a:buChar char="•"/>
        <a:defRPr sz="2000">
          <a:solidFill>
            <a:schemeClr val="tx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740160"/>
        </a:buClr>
        <a:buChar char="•"/>
        <a:defRPr sz="20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0B0F35F1-D9A2-4639-BBE0-7A4626B8A5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76375" y="188913"/>
            <a:ext cx="5472113" cy="1439862"/>
          </a:xfrm>
        </p:spPr>
        <p:txBody>
          <a:bodyPr/>
          <a:lstStyle/>
          <a:p>
            <a:pPr eaLnBrk="1" hangingPunct="1"/>
            <a:endParaRPr lang="en-US" altLang="en-US" sz="3200" b="1" dirty="0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9B8DD23C-B289-458B-BEA8-A687D1D2DDD2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485900" y="1844675"/>
            <a:ext cx="3429000" cy="4175125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GB" altLang="en-US" sz="2600"/>
              <a:t> </a:t>
            </a:r>
            <a:endParaRPr lang="en-US" altLang="en-US" sz="2600"/>
          </a:p>
        </p:txBody>
      </p:sp>
      <p:sp>
        <p:nvSpPr>
          <p:cNvPr id="6148" name="Oval 6">
            <a:extLst>
              <a:ext uri="{FF2B5EF4-FFF2-40B4-BE49-F238E27FC236}">
                <a16:creationId xmlns:a16="http://schemas.microsoft.com/office/drawing/2014/main" id="{EA763A54-7D71-45BE-BAE3-A579D84AC0E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966118" y="1536123"/>
            <a:ext cx="4982370" cy="4792230"/>
          </a:xfrm>
          <a:prstGeom prst="ellipse">
            <a:avLst/>
          </a:prstGeom>
          <a:solidFill>
            <a:srgbClr val="01415B"/>
          </a:solidFill>
          <a:ln>
            <a:noFill/>
          </a:ln>
          <a:extLst/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F54C00"/>
              </a:buClr>
              <a:buSzPct val="70000"/>
              <a:buFont typeface="Wingdings" panose="05000000000000000000" pitchFamily="2" charset="2"/>
              <a:buChar char="¢"/>
              <a:defRPr sz="3000">
                <a:solidFill>
                  <a:schemeClr val="tx2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1415B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2"/>
                </a:solidFill>
                <a:latin typeface="Helvetica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70005"/>
              </a:buClr>
              <a:buChar char="•"/>
              <a:defRPr sz="2400">
                <a:solidFill>
                  <a:schemeClr val="tx2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797E01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schemeClr val="tx1"/>
              </a:solidFill>
            </a:endParaRPr>
          </a:p>
        </p:txBody>
      </p:sp>
      <p:sp>
        <p:nvSpPr>
          <p:cNvPr id="6149" name="Text Box 10">
            <a:extLst>
              <a:ext uri="{FF2B5EF4-FFF2-40B4-BE49-F238E27FC236}">
                <a16:creationId xmlns:a16="http://schemas.microsoft.com/office/drawing/2014/main" id="{7C5A710A-7FAC-4CA3-BCAE-3AF2AAD639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3663" y="3932238"/>
            <a:ext cx="21605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F54C00"/>
              </a:buClr>
              <a:buSzPct val="70000"/>
              <a:buFont typeface="Wingdings" panose="05000000000000000000" pitchFamily="2" charset="2"/>
              <a:buChar char="¢"/>
              <a:defRPr sz="3000">
                <a:solidFill>
                  <a:schemeClr val="tx2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1415B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2"/>
                </a:solidFill>
                <a:latin typeface="Helvetica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70005"/>
              </a:buClr>
              <a:buChar char="•"/>
              <a:defRPr sz="2400">
                <a:solidFill>
                  <a:schemeClr val="tx2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797E01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US" altLang="en-US" sz="18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150" name="Text Box 13">
            <a:extLst>
              <a:ext uri="{FF2B5EF4-FFF2-40B4-BE49-F238E27FC236}">
                <a16:creationId xmlns:a16="http://schemas.microsoft.com/office/drawing/2014/main" id="{F0E332B6-F84B-4442-B7E8-E5C207F32E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22865" y="3101401"/>
            <a:ext cx="4608736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F54C00"/>
              </a:buClr>
              <a:buSzPct val="70000"/>
              <a:buFont typeface="Wingdings" panose="05000000000000000000" pitchFamily="2" charset="2"/>
              <a:buChar char="¢"/>
              <a:defRPr sz="3000">
                <a:solidFill>
                  <a:schemeClr val="tx2"/>
                </a:solidFill>
                <a:latin typeface="Helvetica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1415B"/>
              </a:buClr>
              <a:buSzPct val="75000"/>
              <a:buFont typeface="Wingdings" panose="05000000000000000000" pitchFamily="2" charset="2"/>
              <a:buChar char="l"/>
              <a:defRPr sz="2800">
                <a:solidFill>
                  <a:schemeClr val="tx2"/>
                </a:solidFill>
                <a:latin typeface="Helvetica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B70005"/>
              </a:buClr>
              <a:buChar char="•"/>
              <a:defRPr sz="2400">
                <a:solidFill>
                  <a:schemeClr val="tx2"/>
                </a:solidFill>
                <a:latin typeface="Helvetica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797E01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40160"/>
              </a:buClr>
              <a:buChar char="•"/>
              <a:defRPr sz="2000">
                <a:solidFill>
                  <a:schemeClr val="tx2"/>
                </a:solidFill>
                <a:latin typeface="Helvetica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3600" b="1" dirty="0">
                <a:solidFill>
                  <a:schemeClr val="bg1"/>
                </a:solidFill>
              </a:rPr>
              <a:t>Oman’s employment structure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9CE34AC8-72CA-4090-A5FF-79505C4626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76375" y="300038"/>
            <a:ext cx="5422900" cy="1319212"/>
          </a:xfrm>
          <a:solidFill>
            <a:srgbClr val="01415B"/>
          </a:solidFill>
        </p:spPr>
        <p:txBody>
          <a:bodyPr anchor="ctr"/>
          <a:lstStyle/>
          <a:p>
            <a:pPr eaLnBrk="1" hangingPunct="1"/>
            <a:r>
              <a:rPr lang="en-GB" altLang="en-US" sz="3200" b="1" dirty="0">
                <a:solidFill>
                  <a:schemeClr val="bg1"/>
                </a:solidFill>
              </a:rPr>
              <a:t> </a:t>
            </a:r>
            <a:r>
              <a:rPr lang="en-GB" altLang="en-US" sz="2800" b="1" dirty="0">
                <a:solidFill>
                  <a:schemeClr val="bg1"/>
                </a:solidFill>
              </a:rPr>
              <a:t>Oman’s </a:t>
            </a:r>
            <a:r>
              <a:rPr lang="en-GB" altLang="en-US" sz="2800" b="1">
                <a:solidFill>
                  <a:schemeClr val="bg1"/>
                </a:solidFill>
              </a:rPr>
              <a:t>Employment   </a:t>
            </a:r>
            <a:br>
              <a:rPr lang="en-GB" altLang="en-US" sz="2800" b="1">
                <a:solidFill>
                  <a:schemeClr val="bg1"/>
                </a:solidFill>
              </a:rPr>
            </a:br>
            <a:r>
              <a:rPr lang="en-GB" altLang="en-US" sz="2800" b="1">
                <a:solidFill>
                  <a:schemeClr val="bg1"/>
                </a:solidFill>
              </a:rPr>
              <a:t> Structure</a:t>
            </a:r>
            <a:endParaRPr lang="en-GB" altLang="en-US" sz="3200" b="1" dirty="0">
              <a:solidFill>
                <a:schemeClr val="bg1"/>
              </a:solidFill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A1C24AD6-1C41-43CB-ACE0-4F8DA785D2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3094150"/>
              </p:ext>
            </p:extLst>
          </p:nvPr>
        </p:nvGraphicFramePr>
        <p:xfrm>
          <a:off x="1187624" y="2132856"/>
          <a:ext cx="6912768" cy="41764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6">
                  <a:extLst>
                    <a:ext uri="{9D8B030D-6E8A-4147-A177-3AD203B41FA5}">
                      <a16:colId xmlns:a16="http://schemas.microsoft.com/office/drawing/2014/main" val="4021150573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2365152792"/>
                    </a:ext>
                  </a:extLst>
                </a:gridCol>
                <a:gridCol w="2448272">
                  <a:extLst>
                    <a:ext uri="{9D8B030D-6E8A-4147-A177-3AD203B41FA5}">
                      <a16:colId xmlns:a16="http://schemas.microsoft.com/office/drawing/2014/main" val="3084846428"/>
                    </a:ext>
                  </a:extLst>
                </a:gridCol>
              </a:tblGrid>
              <a:tr h="711497">
                <a:tc>
                  <a:txBody>
                    <a:bodyPr/>
                    <a:lstStyle/>
                    <a:p>
                      <a:pPr algn="ctr"/>
                      <a:endParaRPr lang="en-GB" dirty="0">
                        <a:solidFill>
                          <a:srgbClr val="01415B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B3B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1415B"/>
                          </a:solidFill>
                        </a:rPr>
                        <a:t>1990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9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solidFill>
                            <a:srgbClr val="01415B"/>
                          </a:solidFill>
                        </a:rPr>
                        <a:t>2017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9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9138502"/>
                  </a:ext>
                </a:extLst>
              </a:tr>
              <a:tr h="1154989"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rgbClr val="01415B"/>
                          </a:solidFill>
                        </a:rPr>
                        <a:t>Primary Industry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9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01415B"/>
                          </a:solidFill>
                        </a:rPr>
                        <a:t>9.5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01415B"/>
                          </a:solidFill>
                        </a:rPr>
                        <a:t>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9586022"/>
                  </a:ext>
                </a:extLst>
              </a:tr>
              <a:tr h="1154989"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rgbClr val="01415B"/>
                          </a:solidFill>
                        </a:rPr>
                        <a:t>Secondary Industry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9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01415B"/>
                          </a:solidFill>
                        </a:rPr>
                        <a:t>7.3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01415B"/>
                          </a:solidFill>
                        </a:rPr>
                        <a:t>39.6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7683003"/>
                  </a:ext>
                </a:extLst>
              </a:tr>
              <a:tr h="1154989">
                <a:tc>
                  <a:txBody>
                    <a:bodyPr/>
                    <a:lstStyle/>
                    <a:p>
                      <a:pPr algn="ctr"/>
                      <a:r>
                        <a:rPr lang="en-GB" b="1" dirty="0">
                          <a:solidFill>
                            <a:srgbClr val="01415B"/>
                          </a:solidFill>
                        </a:rPr>
                        <a:t>Tertiary Industry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9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01415B"/>
                          </a:solidFill>
                        </a:rPr>
                        <a:t>83.5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solidFill>
                            <a:srgbClr val="01415B"/>
                          </a:solidFill>
                        </a:rPr>
                        <a:t>55.4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1284114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9CE34AC8-72CA-4090-A5FF-79505C4626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76375" y="300038"/>
            <a:ext cx="5422900" cy="1319212"/>
          </a:xfrm>
          <a:solidFill>
            <a:srgbClr val="01415B"/>
          </a:solidFill>
        </p:spPr>
        <p:txBody>
          <a:bodyPr anchor="ctr"/>
          <a:lstStyle/>
          <a:p>
            <a:pPr eaLnBrk="1" hangingPunct="1"/>
            <a:r>
              <a:rPr lang="en-GB" altLang="en-US" sz="3200" b="1" dirty="0">
                <a:solidFill>
                  <a:schemeClr val="bg1"/>
                </a:solidFill>
              </a:rPr>
              <a:t> </a:t>
            </a:r>
            <a:r>
              <a:rPr lang="en-GB" altLang="en-US" sz="2800" b="1" dirty="0">
                <a:solidFill>
                  <a:schemeClr val="bg1"/>
                </a:solidFill>
              </a:rPr>
              <a:t>Oman’s </a:t>
            </a:r>
            <a:r>
              <a:rPr lang="en-GB" altLang="en-US" sz="2800" b="1">
                <a:solidFill>
                  <a:schemeClr val="bg1"/>
                </a:solidFill>
              </a:rPr>
              <a:t>Employment   </a:t>
            </a:r>
            <a:br>
              <a:rPr lang="en-GB" altLang="en-US" sz="2800" b="1">
                <a:solidFill>
                  <a:schemeClr val="bg1"/>
                </a:solidFill>
              </a:rPr>
            </a:br>
            <a:r>
              <a:rPr lang="en-GB" altLang="en-US" sz="2800" b="1">
                <a:solidFill>
                  <a:schemeClr val="bg1"/>
                </a:solidFill>
              </a:rPr>
              <a:t> Structure</a:t>
            </a:r>
            <a:endParaRPr lang="en-GB" altLang="en-US" sz="3200" b="1" dirty="0">
              <a:solidFill>
                <a:schemeClr val="bg1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72E14AA-E882-4C49-8C98-B909B4DE9F5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10493"/>
          <a:stretch/>
        </p:blipFill>
        <p:spPr>
          <a:xfrm>
            <a:off x="323528" y="2393839"/>
            <a:ext cx="7403729" cy="416412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D5A56AF-563C-4734-B3CA-E6066C746E1A}"/>
              </a:ext>
            </a:extLst>
          </p:cNvPr>
          <p:cNvSpPr txBox="1"/>
          <p:nvPr/>
        </p:nvSpPr>
        <p:spPr>
          <a:xfrm>
            <a:off x="3009713" y="1775712"/>
            <a:ext cx="31245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solidFill>
                  <a:srgbClr val="01415B"/>
                </a:solidFill>
              </a:rPr>
              <a:t>Clark - Fisher Model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8082924-B564-477F-9814-00885CED639C}"/>
              </a:ext>
            </a:extLst>
          </p:cNvPr>
          <p:cNvSpPr txBox="1"/>
          <p:nvPr/>
        </p:nvSpPr>
        <p:spPr>
          <a:xfrm>
            <a:off x="7864483" y="4653136"/>
            <a:ext cx="1279517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GB" sz="1600" b="1" dirty="0">
                <a:solidFill>
                  <a:srgbClr val="00B050"/>
                </a:solidFill>
              </a:rPr>
              <a:t>Primary</a:t>
            </a:r>
          </a:p>
          <a:p>
            <a:pPr>
              <a:lnSpc>
                <a:spcPct val="200000"/>
              </a:lnSpc>
            </a:pPr>
            <a:r>
              <a:rPr lang="en-GB" sz="1600" b="1" dirty="0">
                <a:solidFill>
                  <a:srgbClr val="C00000"/>
                </a:solidFill>
              </a:rPr>
              <a:t>Secondary</a:t>
            </a:r>
          </a:p>
          <a:p>
            <a:pPr>
              <a:lnSpc>
                <a:spcPct val="200000"/>
              </a:lnSpc>
            </a:pPr>
            <a:r>
              <a:rPr lang="en-GB" sz="1600" b="1" dirty="0">
                <a:solidFill>
                  <a:srgbClr val="FFC000"/>
                </a:solidFill>
              </a:rPr>
              <a:t>Tertiary</a:t>
            </a:r>
          </a:p>
          <a:p>
            <a:pPr>
              <a:lnSpc>
                <a:spcPct val="200000"/>
              </a:lnSpc>
            </a:pPr>
            <a:r>
              <a:rPr lang="en-GB" sz="1600" b="1" dirty="0">
                <a:solidFill>
                  <a:srgbClr val="0070C0"/>
                </a:solidFill>
              </a:rPr>
              <a:t>Quaternary</a:t>
            </a:r>
          </a:p>
        </p:txBody>
      </p:sp>
    </p:spTree>
    <p:extLst>
      <p:ext uri="{BB962C8B-B14F-4D97-AF65-F5344CB8AC3E}">
        <p14:creationId xmlns:p14="http://schemas.microsoft.com/office/powerpoint/2010/main" val="665351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RGS-IBG Powerpoint template">
  <a:themeElements>
    <a:clrScheme name="RGS-IBG master slide 8">
      <a:dk1>
        <a:srgbClr val="000000"/>
      </a:dk1>
      <a:lt1>
        <a:srgbClr val="FFFFFF"/>
      </a:lt1>
      <a:dk2>
        <a:srgbClr val="000000"/>
      </a:dk2>
      <a:lt2>
        <a:srgbClr val="666699"/>
      </a:lt2>
      <a:accent1>
        <a:srgbClr val="FF9900"/>
      </a:accent1>
      <a:accent2>
        <a:srgbClr val="FF0000"/>
      </a:accent2>
      <a:accent3>
        <a:srgbClr val="FFFFFF"/>
      </a:accent3>
      <a:accent4>
        <a:srgbClr val="000000"/>
      </a:accent4>
      <a:accent5>
        <a:srgbClr val="FFCAAA"/>
      </a:accent5>
      <a:accent6>
        <a:srgbClr val="E70000"/>
      </a:accent6>
      <a:hlink>
        <a:srgbClr val="336699"/>
      </a:hlink>
      <a:folHlink>
        <a:srgbClr val="808080"/>
      </a:folHlink>
    </a:clrScheme>
    <a:fontScheme name="RGS-IBG master slide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GS-IBG master slide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GS-IBG master slide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GS-IBG master slide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GS-IBG master slide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GS-IBG master slide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GS-IBG master slide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GS-IBG master slide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GS-IBG master slide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GS-IBG master slide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GS-IBG master slide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RGS-IBG Powerpoint template</Template>
  <TotalTime>121</TotalTime>
  <Words>45</Words>
  <Application>Microsoft Office PowerPoint</Application>
  <PresentationFormat>On-screen Show (4:3)</PresentationFormat>
  <Paragraphs>25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Helvetica</vt:lpstr>
      <vt:lpstr>Times New Roman</vt:lpstr>
      <vt:lpstr>Wingdings</vt:lpstr>
      <vt:lpstr>RGS-IBG Powerpoint template</vt:lpstr>
      <vt:lpstr>PowerPoint Presentation</vt:lpstr>
      <vt:lpstr> Oman’s Employment     Structure</vt:lpstr>
      <vt:lpstr> Oman’s Employment     Structure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Chloe Searl</dc:creator>
  <cp:lastModifiedBy>Chloe Searl</cp:lastModifiedBy>
  <cp:revision>26</cp:revision>
  <dcterms:created xsi:type="dcterms:W3CDTF">2014-09-17T13:27:11Z</dcterms:created>
  <dcterms:modified xsi:type="dcterms:W3CDTF">2018-03-18T10:38:32Z</dcterms:modified>
</cp:coreProperties>
</file>