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2"/>
  </p:notesMasterIdLst>
  <p:sldIdLst>
    <p:sldId id="299" r:id="rId2"/>
    <p:sldId id="292" r:id="rId3"/>
    <p:sldId id="289" r:id="rId4"/>
    <p:sldId id="282" r:id="rId5"/>
    <p:sldId id="281" r:id="rId6"/>
    <p:sldId id="288" r:id="rId7"/>
    <p:sldId id="302" r:id="rId8"/>
    <p:sldId id="301" r:id="rId9"/>
    <p:sldId id="303" r:id="rId10"/>
    <p:sldId id="304" r:id="rId11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19">
          <p15:clr>
            <a:srgbClr val="A4A3A4"/>
          </p15:clr>
        </p15:guide>
        <p15:guide id="2" pos="93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0160"/>
    <a:srgbClr val="797E01"/>
    <a:srgbClr val="B70005"/>
    <a:srgbClr val="01415B"/>
    <a:srgbClr val="D6621A"/>
    <a:srgbClr val="CE5300"/>
    <a:srgbClr val="D65700"/>
    <a:srgbClr val="F54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68" autoAdjust="0"/>
    <p:restoredTop sz="94660"/>
  </p:normalViewPr>
  <p:slideViewPr>
    <p:cSldViewPr showGuides="1">
      <p:cViewPr varScale="1">
        <p:scale>
          <a:sx n="71" d="100"/>
          <a:sy n="71" d="100"/>
        </p:scale>
        <p:origin x="-474" y="-108"/>
      </p:cViewPr>
      <p:guideLst>
        <p:guide orient="horz" pos="119"/>
        <p:guide pos="93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63ED29-B747-4C3E-AA8F-C4D92E376AF1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A7BAE7-0961-4F6E-88B6-0CC6A6168B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2948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898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A7BAE7-0961-4F6E-88B6-0CC6A6168B2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8424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75656" y="188640"/>
            <a:ext cx="5542334" cy="1542033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6D574-CA4E-41EC-BFB7-1A202831826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69885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1"/>
            <a:ext cx="5496272" cy="1438299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9D9BD6-16DF-460D-8818-BAFF0451FD4D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7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05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90500"/>
            <a:ext cx="5424264" cy="1438300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0" y="1844825"/>
            <a:ext cx="3429000" cy="417497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4E1A6E-B03C-4BA9-BCC3-75FC69A50594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8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20226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2"/>
            <a:ext cx="5472608" cy="1439887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2816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12578"/>
            <a:ext cx="4040188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72816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12578"/>
            <a:ext cx="4041775" cy="368071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BC778C-4985-4B87-A566-26D203ABF273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7481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206902"/>
            <a:ext cx="5424264" cy="1421898"/>
          </a:xfrm>
        </p:spPr>
        <p:txBody>
          <a:bodyPr anchor="t"/>
          <a:lstStyle>
            <a:lvl1pPr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47EEAF-DD4E-4CF4-BBA0-EAA76F911A92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6" name="Picture 15" descr="rg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5173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D577BE-B60F-4443-89BA-AC6850FF3B7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43641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7028184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88913"/>
            <a:ext cx="5227984" cy="45386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7028184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CE6AA-BD4D-4B50-801E-5FC26DDB2F1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15214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00CBFF-0372-4B6D-9726-814647025C5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90232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4859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67325" y="1844824"/>
            <a:ext cx="3429000" cy="41749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99EC163C-451A-4E6F-ACF7-668EB386970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43726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476375" y="188640"/>
            <a:ext cx="5471889" cy="1411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dirty="0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0" y="2060575"/>
            <a:ext cx="7010400" cy="395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dirty="0" smtClean="0"/>
          </a:p>
        </p:txBody>
      </p:sp>
      <p:sp>
        <p:nvSpPr>
          <p:cNvPr id="460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6294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endParaRPr lang="en-GB" altLang="en-US"/>
          </a:p>
        </p:txBody>
      </p:sp>
      <p:sp>
        <p:nvSpPr>
          <p:cNvPr id="460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66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GB" altLang="en-US"/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524000" y="6248400"/>
            <a:ext cx="1295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03FE48AF-ABF3-40F6-B23F-7A4E1289867F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46087" name="Line 7"/>
          <p:cNvSpPr>
            <a:spLocks noChangeShapeType="1"/>
          </p:cNvSpPr>
          <p:nvPr/>
        </p:nvSpPr>
        <p:spPr bwMode="auto">
          <a:xfrm flipV="1">
            <a:off x="1371600" y="304800"/>
            <a:ext cx="0" cy="12954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/>
          </a:p>
        </p:txBody>
      </p:sp>
      <p:sp>
        <p:nvSpPr>
          <p:cNvPr id="46088" name="Oval 8"/>
          <p:cNvSpPr>
            <a:spLocks noChangeArrowheads="1"/>
          </p:cNvSpPr>
          <p:nvPr/>
        </p:nvSpPr>
        <p:spPr bwMode="auto">
          <a:xfrm>
            <a:off x="152400" y="838200"/>
            <a:ext cx="228600" cy="228600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89" name="Oval 9"/>
          <p:cNvSpPr>
            <a:spLocks noChangeArrowheads="1"/>
          </p:cNvSpPr>
          <p:nvPr/>
        </p:nvSpPr>
        <p:spPr bwMode="auto">
          <a:xfrm>
            <a:off x="539750" y="838200"/>
            <a:ext cx="228600" cy="228600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sp>
        <p:nvSpPr>
          <p:cNvPr id="46090" name="Oval 10"/>
          <p:cNvSpPr>
            <a:spLocks noChangeArrowheads="1"/>
          </p:cNvSpPr>
          <p:nvPr/>
        </p:nvSpPr>
        <p:spPr bwMode="auto">
          <a:xfrm>
            <a:off x="927100" y="838200"/>
            <a:ext cx="228600" cy="228600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2400">
              <a:latin typeface="Times New Roman" pitchFamily="18" charset="0"/>
            </a:endParaRPr>
          </a:p>
        </p:txBody>
      </p:sp>
      <p:pic>
        <p:nvPicPr>
          <p:cNvPr id="23" name="Picture 15" descr="rg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13264"/>
            <a:ext cx="1824451" cy="1315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8" r:id="rId7"/>
    <p:sldLayoutId id="2147483659" r:id="rId8"/>
    <p:sldLayoutId id="2147483661" r:id="rId9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Helvetic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54C00"/>
        </a:buClr>
        <a:buSzPct val="70000"/>
        <a:buFont typeface="Wingdings" pitchFamily="2" charset="2"/>
        <a:buChar char="¢"/>
        <a:defRPr sz="30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1415B"/>
        </a:buClr>
        <a:buSzPct val="75000"/>
        <a:buFont typeface="Wingdings" pitchFamily="2" charset="2"/>
        <a:buChar char="l"/>
        <a:defRPr sz="2800">
          <a:solidFill>
            <a:schemeClr val="tx2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B70005"/>
        </a:buClr>
        <a:buChar char="•"/>
        <a:defRPr sz="2400">
          <a:solidFill>
            <a:schemeClr val="tx2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797E01"/>
        </a:buClr>
        <a:buChar char="•"/>
        <a:defRPr sz="2000">
          <a:solidFill>
            <a:schemeClr val="tx2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740160"/>
        </a:buClr>
        <a:buChar char="•"/>
        <a:defRPr sz="2000">
          <a:solidFill>
            <a:schemeClr val="tx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1476375" y="188913"/>
            <a:ext cx="5471889" cy="1439887"/>
          </a:xfrm>
        </p:spPr>
        <p:txBody>
          <a:bodyPr anchor="t"/>
          <a:lstStyle/>
          <a:p>
            <a:r>
              <a:rPr lang="en-GB" altLang="en-US" b="1" dirty="0" smtClean="0"/>
              <a:t>Lesson One:</a:t>
            </a:r>
            <a:br>
              <a:rPr lang="en-GB" altLang="en-US" b="1" dirty="0" smtClean="0"/>
            </a:br>
            <a:r>
              <a:rPr lang="en-GB" altLang="en-US" b="1" dirty="0" smtClean="0"/>
              <a:t>Journey of a River</a:t>
            </a:r>
            <a:endParaRPr lang="en-US" altLang="en-US" b="1" dirty="0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GB" altLang="en-US" sz="2600" dirty="0"/>
              <a:t> </a:t>
            </a:r>
            <a:endParaRPr lang="en-US" altLang="en-US" sz="2600" dirty="0"/>
          </a:p>
        </p:txBody>
      </p:sp>
      <p:sp>
        <p:nvSpPr>
          <p:cNvPr id="69636" name="Oval 4"/>
          <p:cNvSpPr>
            <a:spLocks noChangeArrowheads="1"/>
          </p:cNvSpPr>
          <p:nvPr/>
        </p:nvSpPr>
        <p:spPr bwMode="auto">
          <a:xfrm>
            <a:off x="250825" y="2924944"/>
            <a:ext cx="2665413" cy="2663825"/>
          </a:xfrm>
          <a:prstGeom prst="ellipse">
            <a:avLst/>
          </a:prstGeom>
          <a:solidFill>
            <a:srgbClr val="F54C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37" name="Oval 5"/>
          <p:cNvSpPr>
            <a:spLocks noChangeArrowheads="1"/>
          </p:cNvSpPr>
          <p:nvPr/>
        </p:nvSpPr>
        <p:spPr bwMode="auto">
          <a:xfrm>
            <a:off x="3276600" y="2924944"/>
            <a:ext cx="2592388" cy="2663825"/>
          </a:xfrm>
          <a:prstGeom prst="ellipse">
            <a:avLst/>
          </a:prstGeom>
          <a:solidFill>
            <a:srgbClr val="01415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en-US">
              <a:solidFill>
                <a:srgbClr val="336699"/>
              </a:solidFill>
              <a:latin typeface="Arial" charset="0"/>
            </a:endParaRPr>
          </a:p>
        </p:txBody>
      </p:sp>
      <p:sp>
        <p:nvSpPr>
          <p:cNvPr id="69638" name="Oval 6"/>
          <p:cNvSpPr>
            <a:spLocks noChangeArrowheads="1"/>
          </p:cNvSpPr>
          <p:nvPr/>
        </p:nvSpPr>
        <p:spPr bwMode="auto">
          <a:xfrm>
            <a:off x="6227763" y="2924944"/>
            <a:ext cx="2627312" cy="2663825"/>
          </a:xfrm>
          <a:prstGeom prst="ellipse">
            <a:avLst/>
          </a:prstGeom>
          <a:solidFill>
            <a:srgbClr val="B7000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69642" name="Text Box 10"/>
          <p:cNvSpPr txBox="1">
            <a:spLocks noChangeArrowheads="1"/>
          </p:cNvSpPr>
          <p:nvPr/>
        </p:nvSpPr>
        <p:spPr bwMode="auto">
          <a:xfrm>
            <a:off x="6443663" y="3933007"/>
            <a:ext cx="21605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en-US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Journey of a River  </a:t>
            </a:r>
          </a:p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pic>
        <p:nvPicPr>
          <p:cNvPr id="7" name="Picture 6" descr="O:\EOL\Lauren\Rediscovering London's Geography\Resources\KS2 Rivers Anna Brace\Rivers\Lesson 1\Downloads\IMG_3949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94" t="4708" r="9963" b="20655"/>
          <a:stretch/>
        </p:blipFill>
        <p:spPr bwMode="auto">
          <a:xfrm>
            <a:off x="2458591" y="1700808"/>
            <a:ext cx="3553569" cy="5060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222407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Asking Geographical </a:t>
            </a:r>
            <a:r>
              <a:rPr lang="en-GB" altLang="en-US" b="1" dirty="0">
                <a:solidFill>
                  <a:schemeClr val="bg1"/>
                </a:solidFill>
              </a:rPr>
              <a:t>Q</a:t>
            </a:r>
            <a:r>
              <a:rPr lang="en-GB" altLang="en-US" b="1" dirty="0" smtClean="0">
                <a:solidFill>
                  <a:schemeClr val="bg1"/>
                </a:solidFill>
              </a:rPr>
              <a:t>uestions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780419" y="6218851"/>
            <a:ext cx="14291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A stream at </a:t>
            </a:r>
            <a:r>
              <a:rPr lang="en-GB" sz="800" dirty="0" err="1" smtClean="0"/>
              <a:t>Fual</a:t>
            </a:r>
            <a:r>
              <a:rPr lang="en-GB" sz="800" dirty="0" smtClean="0"/>
              <a:t> </a:t>
            </a:r>
            <a:r>
              <a:rPr lang="en-GB" sz="800" dirty="0" err="1" smtClean="0"/>
              <a:t>Pani</a:t>
            </a:r>
            <a:r>
              <a:rPr lang="en-GB" sz="800" dirty="0" smtClean="0"/>
              <a:t> I © Wikipedia Commons</a:t>
            </a:r>
          </a:p>
          <a:p>
            <a:endParaRPr lang="en-GB" sz="800" dirty="0"/>
          </a:p>
        </p:txBody>
      </p:sp>
      <p:sp>
        <p:nvSpPr>
          <p:cNvPr id="8" name="TextBox 7"/>
          <p:cNvSpPr txBox="1"/>
          <p:nvPr/>
        </p:nvSpPr>
        <p:spPr>
          <a:xfrm>
            <a:off x="7812360" y="2060848"/>
            <a:ext cx="1224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7308305" y="3685910"/>
            <a:ext cx="1751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Wellesley College, Leica M8 and </a:t>
            </a:r>
            <a:r>
              <a:rPr lang="en-US" sz="800" dirty="0" err="1"/>
              <a:t>Voigtlander</a:t>
            </a:r>
            <a:r>
              <a:rPr lang="en-US" sz="800" dirty="0"/>
              <a:t> 15 f/4.5 LTM </a:t>
            </a:r>
            <a:r>
              <a:rPr lang="en-US" sz="800" dirty="0" smtClean="0"/>
              <a:t>lens © </a:t>
            </a:r>
            <a:r>
              <a:rPr lang="en-US" sz="800" dirty="0" err="1" smtClean="0"/>
              <a:t>Soe</a:t>
            </a:r>
            <a:r>
              <a:rPr lang="en-US" sz="800" dirty="0" smtClean="0"/>
              <a:t> Lin, Flickr</a:t>
            </a:r>
            <a:endParaRPr lang="en-GB" sz="800" dirty="0"/>
          </a:p>
        </p:txBody>
      </p:sp>
      <p:sp>
        <p:nvSpPr>
          <p:cNvPr id="11" name="TextBox 10"/>
          <p:cNvSpPr txBox="1"/>
          <p:nvPr/>
        </p:nvSpPr>
        <p:spPr>
          <a:xfrm>
            <a:off x="7027167" y="6449683"/>
            <a:ext cx="1224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00" dirty="0" smtClean="0"/>
              <a:t>Humber Bridge © Alex </a:t>
            </a:r>
            <a:r>
              <a:rPr lang="en-GB" sz="800" dirty="0" err="1" smtClean="0"/>
              <a:t>Liivet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1026" name="Picture 2" descr="File:A stream at Fual Pani I IMG 684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940785"/>
            <a:ext cx="2829760" cy="4248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/>
          <p:cNvPicPr/>
          <p:nvPr/>
        </p:nvPicPr>
        <p:blipFill rotWithShape="1">
          <a:blip r:embed="rId4"/>
          <a:srcRect l="23105" t="17819" r="23870" b="26064"/>
          <a:stretch/>
        </p:blipFill>
        <p:spPr bwMode="auto">
          <a:xfrm>
            <a:off x="3347865" y="1826719"/>
            <a:ext cx="3960440" cy="220079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8" name="Picture 4" descr="C:\Users\laura.price\Downloads\20551333355_55cab32b32_m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919" y="4256801"/>
            <a:ext cx="3375248" cy="2531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The Upper Course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3528" y="4155410"/>
            <a:ext cx="46085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Peru - Cusco Sacred Valley &amp; Incan Ruins 153 - steep-sided </a:t>
            </a:r>
            <a:r>
              <a:rPr lang="en-US" sz="800" dirty="0" err="1"/>
              <a:t>Urubama</a:t>
            </a:r>
            <a:r>
              <a:rPr lang="en-US" sz="800" dirty="0"/>
              <a:t> </a:t>
            </a:r>
            <a:r>
              <a:rPr lang="en-US" sz="800" dirty="0" smtClean="0"/>
              <a:t>valley ©  McKay Savage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2813884" y="6649646"/>
            <a:ext cx="21494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Little </a:t>
            </a:r>
            <a:r>
              <a:rPr lang="en-US" sz="800" dirty="0" err="1"/>
              <a:t>Luckiamute</a:t>
            </a:r>
            <a:r>
              <a:rPr lang="en-US" sz="800" dirty="0"/>
              <a:t> </a:t>
            </a:r>
            <a:r>
              <a:rPr lang="en-US" sz="800" dirty="0" smtClean="0"/>
              <a:t>River © Ian Sane, Flickr</a:t>
            </a:r>
            <a:endParaRPr lang="en-GB" sz="800" dirty="0"/>
          </a:p>
        </p:txBody>
      </p:sp>
      <p:pic>
        <p:nvPicPr>
          <p:cNvPr id="2051" name="Picture 3" descr="C:\Users\laura.price\Downloads\4385953497_819953b3e5_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125417"/>
            <a:ext cx="4139951" cy="2759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laura.price\Downloads\6997273576_2e0f16881b_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677812"/>
            <a:ext cx="6220437" cy="2471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High Force Waterfall</a:t>
            </a:r>
          </a:p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The River Tees 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08105" y="6519446"/>
            <a:ext cx="2283396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High Force Waterfall © Lincoln Eye, Flickr</a:t>
            </a:r>
            <a:endParaRPr lang="en-GB" sz="8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50715"/>
            <a:ext cx="68199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97E01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The Middle Course  </a:t>
            </a:r>
            <a:endParaRPr lang="en-GB" altLang="en-US" sz="2800" b="1" kern="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93768" y="6237312"/>
            <a:ext cx="22860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 smtClean="0"/>
              <a:t>Thames Path © Gabriella </a:t>
            </a:r>
            <a:r>
              <a:rPr lang="en-GB" sz="800" dirty="0" err="1" smtClean="0"/>
              <a:t>Szekely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82191"/>
            <a:ext cx="4629481" cy="2510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2195736" y="4283333"/>
            <a:ext cx="252028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800" dirty="0" smtClean="0"/>
              <a:t>Cuckmere Meander © Dave </a:t>
            </a:r>
            <a:r>
              <a:rPr lang="en-GB" sz="800" dirty="0" err="1" smtClean="0"/>
              <a:t>Moyes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400873"/>
            <a:ext cx="4363752" cy="2836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 rotWithShape="1">
          <a:blip r:embed="rId2"/>
          <a:srcRect l="38176" t="68389" r="39103" b="13916"/>
          <a:stretch/>
        </p:blipFill>
        <p:spPr bwMode="auto">
          <a:xfrm>
            <a:off x="2339752" y="4464496"/>
            <a:ext cx="3846736" cy="22048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740160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Erosion and Deposition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34432" t="16729" r="34940" b="45656"/>
          <a:stretch/>
        </p:blipFill>
        <p:spPr bwMode="auto">
          <a:xfrm>
            <a:off x="1979712" y="1628800"/>
            <a:ext cx="4509665" cy="300437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/>
          <p:cNvSpPr/>
          <p:nvPr/>
        </p:nvSpPr>
        <p:spPr>
          <a:xfrm>
            <a:off x="5432757" y="6657746"/>
            <a:ext cx="753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 smtClean="0"/>
              <a:t>Anna </a:t>
            </a:r>
            <a:r>
              <a:rPr lang="en-GB" sz="800" dirty="0"/>
              <a:t>Brace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7504" y="23488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View from above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274169" y="5197596"/>
            <a:ext cx="1582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Cross section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4" descr="https://farm5.staticflickr.com/4044/4389746192_14e154536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16475"/>
            <a:ext cx="37719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299348"/>
            <a:ext cx="5424264" cy="1320660"/>
          </a:xfrm>
          <a:solidFill>
            <a:srgbClr val="F54C00"/>
          </a:solidFill>
        </p:spPr>
        <p:txBody>
          <a:bodyPr/>
          <a:lstStyle/>
          <a:p>
            <a:pPr algn="ctr"/>
            <a:r>
              <a:rPr lang="en-GB" altLang="en-US" b="1" dirty="0" smtClean="0">
                <a:solidFill>
                  <a:schemeClr val="bg1"/>
                </a:solidFill>
              </a:rPr>
              <a:t>Oxbow Lakes</a:t>
            </a:r>
            <a:endParaRPr lang="en-GB" altLang="en-US" b="1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51520" y="6474822"/>
            <a:ext cx="377190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/>
              <a:t>Meandering River through the flat fields of Northwest </a:t>
            </a:r>
            <a:r>
              <a:rPr lang="en-US" sz="800" dirty="0" smtClean="0"/>
              <a:t>Scotland © </a:t>
            </a:r>
            <a:r>
              <a:rPr lang="en-GB" sz="800" dirty="0" smtClean="0"/>
              <a:t>Ben-Benjamin</a:t>
            </a:r>
            <a:endParaRPr lang="en-GB" sz="800" dirty="0"/>
          </a:p>
        </p:txBody>
      </p:sp>
      <p:sp>
        <p:nvSpPr>
          <p:cNvPr id="3" name="Rectangle 2"/>
          <p:cNvSpPr/>
          <p:nvPr/>
        </p:nvSpPr>
        <p:spPr>
          <a:xfrm>
            <a:off x="7044275" y="5787739"/>
            <a:ext cx="2016224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Oxbow Lakes </a:t>
            </a:r>
            <a:r>
              <a:rPr lang="en-US" sz="800" dirty="0" smtClean="0"/>
              <a:t>© Molly Stevens, Flickr</a:t>
            </a:r>
            <a:r>
              <a:rPr lang="en-GB" sz="800" dirty="0" smtClean="0"/>
              <a:t> </a:t>
            </a:r>
            <a:endParaRPr lang="en-GB" sz="800" dirty="0"/>
          </a:p>
        </p:txBody>
      </p:sp>
      <p:pic>
        <p:nvPicPr>
          <p:cNvPr id="5122" name="Picture 2" descr="https://farm4.staticflickr.com/3472/3397960888_8ba9e274d1_o_d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5" y="2060848"/>
            <a:ext cx="499255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804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16924" y="3637922"/>
            <a:ext cx="1719982" cy="2454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05064"/>
            <a:ext cx="222597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896" y="1785458"/>
            <a:ext cx="2554160" cy="1787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4058" y="1412776"/>
            <a:ext cx="2691842" cy="255167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4048" y="2132856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1) The river meanders.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5004048" y="2949082"/>
            <a:ext cx="37381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2) With continued erosion and deposition, the meander becomes more pronounced.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004048" y="4437112"/>
            <a:ext cx="3773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3) The river takes a straighter more efficient course. 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004048" y="5453172"/>
            <a:ext cx="37332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4) The loop is abandoned and an oxbow lake is formed. Eventually the oxbow lake will dry out. </a:t>
            </a:r>
            <a:endParaRPr lang="en-GB" dirty="0"/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 bwMode="auto">
          <a:xfrm>
            <a:off x="1475656" y="299348"/>
            <a:ext cx="5424264" cy="1320660"/>
          </a:xfrm>
          <a:prstGeom prst="rect">
            <a:avLst/>
          </a:prstGeom>
          <a:solidFill>
            <a:srgbClr val="01415B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The Formation of Oxbow Lakes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7504" y="177281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583322" y="1781364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627784" y="3850996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0480" y="386609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3759532" y="5725046"/>
            <a:ext cx="75373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GB" sz="800" dirty="0" smtClean="0"/>
              <a:t>Anna </a:t>
            </a:r>
            <a:r>
              <a:rPr lang="en-GB" sz="800" dirty="0"/>
              <a:t>Brace </a:t>
            </a:r>
          </a:p>
        </p:txBody>
      </p:sp>
    </p:spTree>
    <p:extLst>
      <p:ext uri="{BB962C8B-B14F-4D97-AF65-F5344CB8AC3E}">
        <p14:creationId xmlns:p14="http://schemas.microsoft.com/office/powerpoint/2010/main" val="3191759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 txBox="1">
            <a:spLocks noGrp="1" noChangeArrowheads="1"/>
          </p:cNvSpPr>
          <p:nvPr>
            <p:ph type="title"/>
          </p:nvPr>
        </p:nvSpPr>
        <p:spPr bwMode="auto">
          <a:prstGeom prst="rect">
            <a:avLst/>
          </a:prstGeom>
          <a:solidFill>
            <a:srgbClr val="B70005"/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6300">
                <a:solidFill>
                  <a:schemeClr val="tx2"/>
                </a:solidFill>
                <a:latin typeface="Helvetica" pitchFamily="34" charset="0"/>
              </a:defRPr>
            </a:lvl9pPr>
          </a:lstStyle>
          <a:p>
            <a:pPr algn="ctr"/>
            <a:r>
              <a:rPr lang="en-GB" altLang="en-US" b="1" kern="0" dirty="0" smtClean="0">
                <a:solidFill>
                  <a:schemeClr val="bg1"/>
                </a:solidFill>
              </a:rPr>
              <a:t>The </a:t>
            </a:r>
            <a:r>
              <a:rPr lang="en-GB" altLang="en-US" b="1" kern="0" smtClean="0">
                <a:solidFill>
                  <a:schemeClr val="bg1"/>
                </a:solidFill>
              </a:rPr>
              <a:t>Thames Estuary </a:t>
            </a:r>
            <a:endParaRPr lang="en-GB" altLang="en-US" b="1" kern="0" dirty="0">
              <a:solidFill>
                <a:schemeClr val="bg1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376501" y="6381328"/>
            <a:ext cx="208823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800" dirty="0" smtClean="0"/>
              <a:t>Thames Estuary © </a:t>
            </a:r>
            <a:r>
              <a:rPr lang="en-GB" sz="800" dirty="0" err="1" smtClean="0"/>
              <a:t>Quietloner</a:t>
            </a:r>
            <a:r>
              <a:rPr lang="en-GB" sz="800" dirty="0" smtClean="0"/>
              <a:t>, Flickr</a:t>
            </a:r>
            <a:endParaRPr lang="en-GB" sz="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2515"/>
            <a:ext cx="6277109" cy="4698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6713465"/>
      </p:ext>
    </p:extLst>
  </p:cSld>
  <p:clrMapOvr>
    <a:masterClrMapping/>
  </p:clrMapOvr>
</p:sld>
</file>

<file path=ppt/theme/theme1.xml><?xml version="1.0" encoding="utf-8"?>
<a:theme xmlns:a="http://schemas.openxmlformats.org/drawingml/2006/main" name="RGS-IBG Powerpoint template">
  <a:themeElements>
    <a:clrScheme name="RGS-IBG master slide 8">
      <a:dk1>
        <a:srgbClr val="000000"/>
      </a:dk1>
      <a:lt1>
        <a:srgbClr val="FFFFFF"/>
      </a:lt1>
      <a:dk2>
        <a:srgbClr val="000000"/>
      </a:dk2>
      <a:lt2>
        <a:srgbClr val="666699"/>
      </a:lt2>
      <a:accent1>
        <a:srgbClr val="FF9900"/>
      </a:accent1>
      <a:accent2>
        <a:srgbClr val="FF0000"/>
      </a:accent2>
      <a:accent3>
        <a:srgbClr val="FFFFFF"/>
      </a:accent3>
      <a:accent4>
        <a:srgbClr val="000000"/>
      </a:accent4>
      <a:accent5>
        <a:srgbClr val="FFCAAA"/>
      </a:accent5>
      <a:accent6>
        <a:srgbClr val="E70000"/>
      </a:accent6>
      <a:hlink>
        <a:srgbClr val="336699"/>
      </a:hlink>
      <a:folHlink>
        <a:srgbClr val="808080"/>
      </a:folHlink>
    </a:clrScheme>
    <a:fontScheme name="RGS-IBG master slide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RGS-IBG master slide 1">
        <a:dk1>
          <a:srgbClr val="25252F"/>
        </a:dk1>
        <a:lt1>
          <a:srgbClr val="9999FF"/>
        </a:lt1>
        <a:dk2>
          <a:srgbClr val="000000"/>
        </a:dk2>
        <a:lt2>
          <a:srgbClr val="FFFFFF"/>
        </a:lt2>
        <a:accent1>
          <a:srgbClr val="3366FF"/>
        </a:accent1>
        <a:accent2>
          <a:srgbClr val="003399"/>
        </a:accent2>
        <a:accent3>
          <a:srgbClr val="AAAAAA"/>
        </a:accent3>
        <a:accent4>
          <a:srgbClr val="8282DA"/>
        </a:accent4>
        <a:accent5>
          <a:srgbClr val="ADB8FF"/>
        </a:accent5>
        <a:accent6>
          <a:srgbClr val="002D8A"/>
        </a:accent6>
        <a:hlink>
          <a:srgbClr val="0099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2">
        <a:dk1>
          <a:srgbClr val="314183"/>
        </a:dk1>
        <a:lt1>
          <a:srgbClr val="FFFFFF"/>
        </a:lt1>
        <a:dk2>
          <a:srgbClr val="0B1E45"/>
        </a:dk2>
        <a:lt2>
          <a:srgbClr val="FFFFFF"/>
        </a:lt2>
        <a:accent1>
          <a:srgbClr val="6666FF"/>
        </a:accent1>
        <a:accent2>
          <a:srgbClr val="0066FF"/>
        </a:accent2>
        <a:accent3>
          <a:srgbClr val="AAABB0"/>
        </a:accent3>
        <a:accent4>
          <a:srgbClr val="DADADA"/>
        </a:accent4>
        <a:accent5>
          <a:srgbClr val="B8B8FF"/>
        </a:accent5>
        <a:accent6>
          <a:srgbClr val="005CE7"/>
        </a:accent6>
        <a:hlink>
          <a:srgbClr val="006699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3">
        <a:dk1>
          <a:srgbClr val="194349"/>
        </a:dk1>
        <a:lt1>
          <a:srgbClr val="FFFFCC"/>
        </a:lt1>
        <a:dk2>
          <a:srgbClr val="006666"/>
        </a:dk2>
        <a:lt2>
          <a:srgbClr val="FFFFFF"/>
        </a:lt2>
        <a:accent1>
          <a:srgbClr val="99CC00"/>
        </a:accent1>
        <a:accent2>
          <a:srgbClr val="00B6B2"/>
        </a:accent2>
        <a:accent3>
          <a:srgbClr val="AAB8B8"/>
        </a:accent3>
        <a:accent4>
          <a:srgbClr val="DADAAE"/>
        </a:accent4>
        <a:accent5>
          <a:srgbClr val="CAE2AA"/>
        </a:accent5>
        <a:accent6>
          <a:srgbClr val="00A5A1"/>
        </a:accent6>
        <a:hlink>
          <a:srgbClr val="669900"/>
        </a:hlink>
        <a:folHlink>
          <a:srgbClr val="66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4">
        <a:dk1>
          <a:srgbClr val="194349"/>
        </a:dk1>
        <a:lt1>
          <a:srgbClr val="FFFFCC"/>
        </a:lt1>
        <a:dk2>
          <a:srgbClr val="0000FF"/>
        </a:dk2>
        <a:lt2>
          <a:srgbClr val="FFFFFF"/>
        </a:lt2>
        <a:accent1>
          <a:srgbClr val="0099FF"/>
        </a:accent1>
        <a:accent2>
          <a:srgbClr val="33CC33"/>
        </a:accent2>
        <a:accent3>
          <a:srgbClr val="AAAAFF"/>
        </a:accent3>
        <a:accent4>
          <a:srgbClr val="DADAAE"/>
        </a:accent4>
        <a:accent5>
          <a:srgbClr val="AACAFF"/>
        </a:accent5>
        <a:accent6>
          <a:srgbClr val="2DB92D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5">
        <a:dk1>
          <a:srgbClr val="194349"/>
        </a:dk1>
        <a:lt1>
          <a:srgbClr val="FFFFCC"/>
        </a:lt1>
        <a:dk2>
          <a:srgbClr val="72A497"/>
        </a:dk2>
        <a:lt2>
          <a:srgbClr val="000000"/>
        </a:lt2>
        <a:accent1>
          <a:srgbClr val="805D32"/>
        </a:accent1>
        <a:accent2>
          <a:srgbClr val="7D2F3C"/>
        </a:accent2>
        <a:accent3>
          <a:srgbClr val="BCCFC9"/>
        </a:accent3>
        <a:accent4>
          <a:srgbClr val="DADAAE"/>
        </a:accent4>
        <a:accent5>
          <a:srgbClr val="C0B6AD"/>
        </a:accent5>
        <a:accent6>
          <a:srgbClr val="712A35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6">
        <a:dk1>
          <a:srgbClr val="1C1C1C"/>
        </a:dk1>
        <a:lt1>
          <a:srgbClr val="FFFFFF"/>
        </a:lt1>
        <a:dk2>
          <a:srgbClr val="710F0F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BB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666699"/>
        </a:hlink>
        <a:folHlink>
          <a:srgbClr val="99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GS-IBG master slide 7">
        <a:dk1>
          <a:srgbClr val="336666"/>
        </a:dk1>
        <a:lt1>
          <a:srgbClr val="FFFFFF"/>
        </a:lt1>
        <a:dk2>
          <a:srgbClr val="000000"/>
        </a:dk2>
        <a:lt2>
          <a:srgbClr val="666699"/>
        </a:lt2>
        <a:accent1>
          <a:srgbClr val="99CCCC"/>
        </a:accent1>
        <a:accent2>
          <a:srgbClr val="CCCCCC"/>
        </a:accent2>
        <a:accent3>
          <a:srgbClr val="FFFFFF"/>
        </a:accent3>
        <a:accent4>
          <a:srgbClr val="2A5656"/>
        </a:accent4>
        <a:accent5>
          <a:srgbClr val="CAE2E2"/>
        </a:accent5>
        <a:accent6>
          <a:srgbClr val="B9B9B9"/>
        </a:accent6>
        <a:hlink>
          <a:srgbClr val="006666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8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FF9900"/>
        </a:accent1>
        <a:accent2>
          <a:srgbClr val="FF0000"/>
        </a:accent2>
        <a:accent3>
          <a:srgbClr val="FFFFFF"/>
        </a:accent3>
        <a:accent4>
          <a:srgbClr val="000000"/>
        </a:accent4>
        <a:accent5>
          <a:srgbClr val="FFCAAA"/>
        </a:accent5>
        <a:accent6>
          <a:srgbClr val="E70000"/>
        </a:accent6>
        <a:hlink>
          <a:srgbClr val="336699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9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CC33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B98A00"/>
        </a:accent6>
        <a:hlink>
          <a:srgbClr val="CC66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GS-IBG master slide 10">
        <a:dk1>
          <a:srgbClr val="000000"/>
        </a:dk1>
        <a:lt1>
          <a:srgbClr val="FFFFFF"/>
        </a:lt1>
        <a:dk2>
          <a:srgbClr val="000000"/>
        </a:dk2>
        <a:lt2>
          <a:srgbClr val="666699"/>
        </a:lt2>
        <a:accent1>
          <a:srgbClr val="666699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B8B8CA"/>
        </a:accent5>
        <a:accent6>
          <a:srgbClr val="8A8AE7"/>
        </a:accent6>
        <a:hlink>
          <a:srgbClr val="3366FF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RGS-IBG Powerpoint template</Template>
  <TotalTime>980</TotalTime>
  <Words>210</Words>
  <Application>Microsoft Office PowerPoint</Application>
  <PresentationFormat>On-screen Show (4:3)</PresentationFormat>
  <Paragraphs>38</Paragraphs>
  <Slides>10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RGS-IBG Powerpoint template</vt:lpstr>
      <vt:lpstr>Lesson One: Journey of a River</vt:lpstr>
      <vt:lpstr>Asking Geographical Questions</vt:lpstr>
      <vt:lpstr>PowerPoint Presentation</vt:lpstr>
      <vt:lpstr>PowerPoint Presentation</vt:lpstr>
      <vt:lpstr>PowerPoint Presentation</vt:lpstr>
      <vt:lpstr>PowerPoint Presentation</vt:lpstr>
      <vt:lpstr>Oxbow Lakes</vt:lpstr>
      <vt:lpstr>PowerPoint Presentation</vt:lpstr>
      <vt:lpstr>The Thames Estuary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Bryony Collins</dc:creator>
  <cp:lastModifiedBy>Olivia Russell</cp:lastModifiedBy>
  <cp:revision>55</cp:revision>
  <dcterms:created xsi:type="dcterms:W3CDTF">2015-02-19T09:33:17Z</dcterms:created>
  <dcterms:modified xsi:type="dcterms:W3CDTF">2016-05-19T13:37:06Z</dcterms:modified>
</cp:coreProperties>
</file>