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65" r:id="rId3"/>
    <p:sldId id="257" r:id="rId4"/>
    <p:sldId id="263" r:id="rId5"/>
    <p:sldId id="260" r:id="rId6"/>
    <p:sldId id="261" r:id="rId7"/>
    <p:sldId id="262" r:id="rId8"/>
    <p:sldId id="259" r:id="rId9"/>
    <p:sldId id="258" r:id="rId10"/>
    <p:sldId id="264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569785-461E-4685-AC18-B4C54A7DEF41}" type="datetimeFigureOut">
              <a:rPr lang="en-GB" smtClean="0"/>
              <a:t>21/02/2020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EA51CE-D74D-4562-872C-D265DF02B6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82691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D3223-929E-4133-A4FE-51172F016869}" type="datetimeFigureOut">
              <a:rPr lang="en-GB" smtClean="0"/>
              <a:pPr/>
              <a:t>21/02/2020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00C7-46CE-48BF-AD34-09D30A0727D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D3223-929E-4133-A4FE-51172F016869}" type="datetimeFigureOut">
              <a:rPr lang="en-GB" smtClean="0"/>
              <a:pPr/>
              <a:t>21/02/2020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00C7-46CE-48BF-AD34-09D30A0727D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D3223-929E-4133-A4FE-51172F016869}" type="datetimeFigureOut">
              <a:rPr lang="en-GB" smtClean="0"/>
              <a:pPr/>
              <a:t>21/02/2020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00C7-46CE-48BF-AD34-09D30A0727D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D3223-929E-4133-A4FE-51172F016869}" type="datetimeFigureOut">
              <a:rPr lang="en-GB" smtClean="0"/>
              <a:pPr/>
              <a:t>21/02/2020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00C7-46CE-48BF-AD34-09D30A0727D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D3223-929E-4133-A4FE-51172F016869}" type="datetimeFigureOut">
              <a:rPr lang="en-GB" smtClean="0"/>
              <a:pPr/>
              <a:t>21/02/2020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00C7-46CE-48BF-AD34-09D30A0727D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D3223-929E-4133-A4FE-51172F016869}" type="datetimeFigureOut">
              <a:rPr lang="en-GB" smtClean="0"/>
              <a:pPr/>
              <a:t>21/02/2020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00C7-46CE-48BF-AD34-09D30A0727D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D3223-929E-4133-A4FE-51172F016869}" type="datetimeFigureOut">
              <a:rPr lang="en-GB" smtClean="0"/>
              <a:pPr/>
              <a:t>21/02/2020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00C7-46CE-48BF-AD34-09D30A0727D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D3223-929E-4133-A4FE-51172F016869}" type="datetimeFigureOut">
              <a:rPr lang="en-GB" smtClean="0"/>
              <a:pPr/>
              <a:t>21/02/2020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00C7-46CE-48BF-AD34-09D30A0727D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D3223-929E-4133-A4FE-51172F016869}" type="datetimeFigureOut">
              <a:rPr lang="en-GB" smtClean="0"/>
              <a:pPr/>
              <a:t>21/02/2020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00C7-46CE-48BF-AD34-09D30A0727D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D3223-929E-4133-A4FE-51172F016869}" type="datetimeFigureOut">
              <a:rPr lang="en-GB" smtClean="0"/>
              <a:pPr/>
              <a:t>21/02/2020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00C7-46CE-48BF-AD34-09D30A0727D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D3223-929E-4133-A4FE-51172F016869}" type="datetimeFigureOut">
              <a:rPr lang="en-GB" smtClean="0"/>
              <a:pPr/>
              <a:t>21/02/2020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00C7-46CE-48BF-AD34-09D30A0727D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DD3223-929E-4133-A4FE-51172F016869}" type="datetimeFigureOut">
              <a:rPr lang="en-GB" smtClean="0"/>
              <a:pPr/>
              <a:t>21/02/2020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B100C7-46CE-48BF-AD34-09D30A0727D2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eneziainvela.com/it/articoli/laguna-il-sistema-acqua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My Pictures\Venice\Fish farm 1 compress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9568" y="40466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GB" sz="3200" b="1" dirty="0" smtClean="0">
                <a:solidFill>
                  <a:srgbClr val="FFFF00"/>
                </a:solidFill>
              </a:rPr>
              <a:t>Venice images 4, illustrating aspects of management and sustainable use of the Lagoon of Venice </a:t>
            </a:r>
            <a:endParaRPr lang="en-GB" sz="3200" b="1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385470"/>
            <a:ext cx="6400800" cy="1114995"/>
          </a:xfrm>
        </p:spPr>
        <p:txBody>
          <a:bodyPr>
            <a:normAutofit/>
          </a:bodyPr>
          <a:lstStyle/>
          <a:p>
            <a:r>
              <a:rPr lang="en-GB" sz="2500" b="1" i="1" dirty="0" smtClean="0">
                <a:solidFill>
                  <a:srgbClr val="FFFF00"/>
                </a:solidFill>
              </a:rPr>
              <a:t>lesson 3: </a:t>
            </a:r>
            <a:r>
              <a:rPr lang="en-GB" sz="2500" b="1" i="1" dirty="0" smtClean="0">
                <a:solidFill>
                  <a:srgbClr val="FFFF00"/>
                </a:solidFill>
              </a:rPr>
              <a:t>the </a:t>
            </a:r>
            <a:r>
              <a:rPr lang="en-GB" sz="2500" b="1" i="1" dirty="0" smtClean="0">
                <a:solidFill>
                  <a:srgbClr val="FFFF00"/>
                </a:solidFill>
              </a:rPr>
              <a:t>lagoon ecosystem and sustainable use</a:t>
            </a:r>
            <a:r>
              <a:rPr lang="en-GB" sz="2500" b="1" i="1" dirty="0" smtClean="0">
                <a:solidFill>
                  <a:schemeClr val="tx1"/>
                </a:solidFill>
              </a:rPr>
              <a:t> </a:t>
            </a:r>
            <a:endParaRPr lang="en-GB" sz="2500" b="1" i="1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56176" y="6525344"/>
            <a:ext cx="29232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>
                <a:solidFill>
                  <a:schemeClr val="bg1"/>
                </a:solidFill>
              </a:rPr>
              <a:t>Lagoon in Venice © David Anderson</a:t>
            </a:r>
            <a:endParaRPr lang="en-GB" sz="1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04761"/>
            <a:ext cx="8229600" cy="922114"/>
          </a:xfrm>
        </p:spPr>
        <p:txBody>
          <a:bodyPr>
            <a:normAutofit/>
          </a:bodyPr>
          <a:lstStyle/>
          <a:p>
            <a:r>
              <a:rPr lang="en-GB" sz="3200" dirty="0" smtClean="0"/>
              <a:t>A larger scale example of </a:t>
            </a:r>
            <a:r>
              <a:rPr lang="en-GB" sz="3200" dirty="0" err="1" smtClean="0"/>
              <a:t>valle</a:t>
            </a:r>
            <a:r>
              <a:rPr lang="en-GB" sz="3200" dirty="0" smtClean="0"/>
              <a:t> da </a:t>
            </a:r>
            <a:r>
              <a:rPr lang="en-GB" sz="3200" dirty="0" err="1" smtClean="0"/>
              <a:t>pesca</a:t>
            </a:r>
            <a:endParaRPr lang="en-GB" sz="3200" dirty="0"/>
          </a:p>
        </p:txBody>
      </p:sp>
      <p:pic>
        <p:nvPicPr>
          <p:cNvPr id="5" name="Picture 4" descr="File:Valli di Comacchio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68760"/>
            <a:ext cx="8136904" cy="446449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4572000" y="5777444"/>
            <a:ext cx="39604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/>
              <a:t>Fishing valley © Dion Marsan, Wikimedia Commons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235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850115" y="404664"/>
            <a:ext cx="7272808" cy="6507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800" dirty="0" smtClean="0"/>
              <a:t>Locations of some </a:t>
            </a:r>
            <a:r>
              <a:rPr lang="en-GB" sz="1800" dirty="0" err="1" smtClean="0"/>
              <a:t>valle</a:t>
            </a:r>
            <a:r>
              <a:rPr lang="en-GB" sz="1800" dirty="0" smtClean="0"/>
              <a:t> da </a:t>
            </a:r>
            <a:r>
              <a:rPr lang="en-GB" sz="1800" dirty="0" err="1" smtClean="0"/>
              <a:t>pesca</a:t>
            </a:r>
            <a:r>
              <a:rPr lang="en-GB" sz="1800" dirty="0" smtClean="0"/>
              <a:t> north and south of Venice</a:t>
            </a:r>
            <a:endParaRPr lang="en-GB" sz="1800" dirty="0"/>
          </a:p>
        </p:txBody>
      </p:sp>
      <p:pic>
        <p:nvPicPr>
          <p:cNvPr id="1026" name="Picture 2" descr="C:\Users\laura.price\Downloads\Venice (6)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22" t="9630" r="11852" b="9630"/>
          <a:stretch/>
        </p:blipFill>
        <p:spPr bwMode="auto">
          <a:xfrm>
            <a:off x="827584" y="895648"/>
            <a:ext cx="6942667" cy="553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7293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www.veneziainvela.com/wp-content/uploads/2016/01/ambienti-lagunar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25" y="1484784"/>
            <a:ext cx="9006188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11560" y="5949280"/>
            <a:ext cx="67687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3"/>
              </a:rPr>
              <a:t>https://www.veneziainvela.com/it/articoli/laguna-il-sistema-acqua</a:t>
            </a:r>
            <a:r>
              <a:rPr lang="en-GB" dirty="0" smtClean="0">
                <a:hlinkClick r:id="rId3"/>
              </a:rPr>
              <a:t>/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2400" dirty="0" smtClean="0"/>
              <a:t>Biodiversity of the lagoon is related to habitat diversity as illustrated here. Erosion, deepening, and flattening of the lagoon bed (related to shipping) reduces habitat diversity.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498180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ea wall &amp; rip-rap south of Dawlish Warr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92696"/>
            <a:ext cx="7272808" cy="453650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5570214" y="5301208"/>
            <a:ext cx="26741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Rip rap © N. Chadwick, Geograph</a:t>
            </a:r>
            <a:endParaRPr lang="en-GB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971600" y="4705980"/>
            <a:ext cx="41658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FFFF66"/>
                </a:solidFill>
              </a:rPr>
              <a:t>Rip rap to combat erosion</a:t>
            </a:r>
            <a:endParaRPr lang="en-GB" sz="2800" b="1" dirty="0">
              <a:solidFill>
                <a:srgbClr val="FFFF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633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:\My Pictures\Venice\Saltmarsh vi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856984" cy="6642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544" y="359077"/>
            <a:ext cx="467980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>
                <a:solidFill>
                  <a:srgbClr val="FFFF00"/>
                </a:solidFill>
              </a:rPr>
              <a:t>Mudflat and salt marsh in the </a:t>
            </a:r>
          </a:p>
          <a:p>
            <a:r>
              <a:rPr lang="en-GB" sz="2800" b="1" dirty="0" smtClean="0">
                <a:solidFill>
                  <a:srgbClr val="FFFF00"/>
                </a:solidFill>
              </a:rPr>
              <a:t>northern part of the lagoon </a:t>
            </a:r>
            <a:endParaRPr lang="en-GB" sz="2800" b="1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80112" y="6433591"/>
            <a:ext cx="33553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chemeClr val="bg1"/>
                </a:solidFill>
              </a:rPr>
              <a:t>Mudflat and salt marsh © David Anderson</a:t>
            </a:r>
            <a:endParaRPr lang="en-GB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389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:\My Pictures\Venice\Saltmarsh protection 2 compress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676456" cy="6507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544" y="4207160"/>
            <a:ext cx="21247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>
                <a:solidFill>
                  <a:srgbClr val="FFFF00"/>
                </a:solidFill>
              </a:rPr>
              <a:t>Bank erosion</a:t>
            </a:r>
            <a:endParaRPr lang="en-GB" sz="2800" b="1" dirty="0">
              <a:solidFill>
                <a:srgbClr val="FFFF00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2123728" y="3645024"/>
            <a:ext cx="720080" cy="562136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940152" y="4510066"/>
            <a:ext cx="24558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>
                <a:solidFill>
                  <a:srgbClr val="FFFF00"/>
                </a:solidFill>
              </a:rPr>
              <a:t>Protected bank</a:t>
            </a:r>
            <a:endParaRPr lang="en-GB" sz="2800" b="1" dirty="0">
              <a:solidFill>
                <a:srgbClr val="FFFF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6372200" y="3557275"/>
            <a:ext cx="936104" cy="911495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361761" y="6352675"/>
            <a:ext cx="25662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 smtClean="0">
                <a:solidFill>
                  <a:schemeClr val="bg1"/>
                </a:solidFill>
              </a:rPr>
              <a:t>Bank erosion © David Anderson</a:t>
            </a:r>
            <a:endParaRPr lang="en-GB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647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:\My Pictures\Venice\Saltmarsh protection 3 compress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604448" cy="6453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00539" y="4437112"/>
            <a:ext cx="483055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>
                <a:solidFill>
                  <a:srgbClr val="FFFF00"/>
                </a:solidFill>
              </a:rPr>
              <a:t>Wood posts preventing erosion</a:t>
            </a:r>
          </a:p>
          <a:p>
            <a:r>
              <a:rPr lang="en-GB" sz="2800" b="1" dirty="0">
                <a:solidFill>
                  <a:srgbClr val="FFFF00"/>
                </a:solidFill>
              </a:rPr>
              <a:t>f</a:t>
            </a:r>
            <a:r>
              <a:rPr lang="en-GB" sz="2800" b="1" dirty="0" smtClean="0">
                <a:solidFill>
                  <a:srgbClr val="FFFF00"/>
                </a:solidFill>
              </a:rPr>
              <a:t>rom the wash of boats</a:t>
            </a:r>
            <a:endParaRPr lang="en-GB" sz="2800" b="1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64966" y="6334199"/>
            <a:ext cx="38910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 smtClean="0">
                <a:solidFill>
                  <a:schemeClr val="bg1"/>
                </a:solidFill>
              </a:rPr>
              <a:t>Wood posts to prevent erosion © David Anderson</a:t>
            </a:r>
            <a:endParaRPr lang="en-GB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580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:\My Pictures\Venice\Saltmarsh protection 1 compress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820472" cy="6615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25754" y="404033"/>
            <a:ext cx="69279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>
                <a:solidFill>
                  <a:srgbClr val="FFFF00"/>
                </a:solidFill>
              </a:rPr>
              <a:t>Cement protecting against salt marsh erosion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36125" y="6406152"/>
            <a:ext cx="49638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 smtClean="0">
                <a:solidFill>
                  <a:schemeClr val="bg1"/>
                </a:solidFill>
              </a:rPr>
              <a:t>Cement protecting against salt marsh erosion © David Anderson</a:t>
            </a:r>
            <a:endParaRPr lang="en-GB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14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:\My Pictures\Venice\fish farm 2 compress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48464" cy="6561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9512" y="6433591"/>
            <a:ext cx="54587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chemeClr val="bg1"/>
                </a:solidFill>
              </a:rPr>
              <a:t>Gates to control the movement of fish in the lagoon © David Anderson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3328" y="3912096"/>
            <a:ext cx="499995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>
                <a:solidFill>
                  <a:srgbClr val="FFFF00"/>
                </a:solidFill>
              </a:rPr>
              <a:t>A </a:t>
            </a:r>
            <a:r>
              <a:rPr lang="en-GB" sz="2800" b="1" dirty="0" err="1" smtClean="0">
                <a:solidFill>
                  <a:srgbClr val="FFFF00"/>
                </a:solidFill>
              </a:rPr>
              <a:t>valle</a:t>
            </a:r>
            <a:r>
              <a:rPr lang="en-GB" sz="2800" b="1" dirty="0" smtClean="0">
                <a:solidFill>
                  <a:srgbClr val="FFFF00"/>
                </a:solidFill>
              </a:rPr>
              <a:t> da </a:t>
            </a:r>
            <a:r>
              <a:rPr lang="en-GB" sz="2800" b="1" dirty="0" err="1" smtClean="0">
                <a:solidFill>
                  <a:srgbClr val="FFFF00"/>
                </a:solidFill>
              </a:rPr>
              <a:t>pesca</a:t>
            </a:r>
            <a:r>
              <a:rPr lang="en-GB" sz="2800" b="1" dirty="0" smtClean="0">
                <a:solidFill>
                  <a:srgbClr val="FFFF00"/>
                </a:solidFill>
              </a:rPr>
              <a:t> with gates</a:t>
            </a:r>
          </a:p>
          <a:p>
            <a:r>
              <a:rPr lang="en-GB" sz="2800" b="1" dirty="0">
                <a:solidFill>
                  <a:srgbClr val="FFFF00"/>
                </a:solidFill>
              </a:rPr>
              <a:t>f</a:t>
            </a:r>
            <a:r>
              <a:rPr lang="en-GB" sz="2800" b="1" dirty="0" smtClean="0">
                <a:solidFill>
                  <a:srgbClr val="FFFF00"/>
                </a:solidFill>
              </a:rPr>
              <a:t>or controlling movement of fish</a:t>
            </a:r>
          </a:p>
        </p:txBody>
      </p:sp>
    </p:spTree>
    <p:extLst>
      <p:ext uri="{BB962C8B-B14F-4D97-AF65-F5344CB8AC3E}">
        <p14:creationId xmlns:p14="http://schemas.microsoft.com/office/powerpoint/2010/main" val="819769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:\My Pictures\Venice\Fishing 1 compress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70" y="692696"/>
            <a:ext cx="2970330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H:\My Pictures\Venice\Fishing 2 compresse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648" y="692697"/>
            <a:ext cx="2970330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:\My Pictures\Venice\Fishing 3 compresse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310" y="690883"/>
            <a:ext cx="2971690" cy="3962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611326" y="6423085"/>
            <a:ext cx="24020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 smtClean="0"/>
              <a:t>Net fishing © David Anderson</a:t>
            </a:r>
            <a:endParaRPr lang="en-GB" sz="1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013" y="486916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sz="3600" dirty="0" smtClean="0"/>
              <a:t>Netting fish at a </a:t>
            </a:r>
            <a:r>
              <a:rPr lang="en-GB" sz="3600" dirty="0" err="1" smtClean="0"/>
              <a:t>valle</a:t>
            </a:r>
            <a:r>
              <a:rPr lang="en-GB" sz="3600" dirty="0" smtClean="0"/>
              <a:t> da </a:t>
            </a:r>
            <a:r>
              <a:rPr lang="en-GB" sz="3600" dirty="0" err="1" smtClean="0"/>
              <a:t>pesca</a:t>
            </a:r>
            <a:r>
              <a:rPr lang="en-GB" sz="3600" dirty="0" smtClean="0"/>
              <a:t> in the northern Lagoon of Venice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963663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2523</TotalTime>
  <Words>208</Words>
  <Application>Microsoft Office PowerPoint</Application>
  <PresentationFormat>On-screen Show (4:3)</PresentationFormat>
  <Paragraphs>26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Venice images 4, illustrating aspects of management and sustainable use of the Lagoon of Venice </vt:lpstr>
      <vt:lpstr>Biodiversity of the lagoon is related to habitat diversity as illustrated here. Erosion, deepening, and flattening of the lagoon bed (related to shipping) reduces habitat diversity.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Netting fish at a valle da pesca in the northern Lagoon of Venice</vt:lpstr>
      <vt:lpstr>A larger scale example of valle da pesca</vt:lpstr>
      <vt:lpstr>PowerPoint Presentation</vt:lpstr>
    </vt:vector>
  </TitlesOfParts>
  <Company>Eton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Climatic hazards</dc:title>
  <dc:creator>d.anderson</dc:creator>
  <cp:lastModifiedBy>Harrison Hegarty</cp:lastModifiedBy>
  <cp:revision>171</cp:revision>
  <dcterms:created xsi:type="dcterms:W3CDTF">2012-01-04T14:14:15Z</dcterms:created>
  <dcterms:modified xsi:type="dcterms:W3CDTF">2020-02-21T14:49:46Z</dcterms:modified>
</cp:coreProperties>
</file>