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4"/>
  </p:notesMasterIdLst>
  <p:sldIdLst>
    <p:sldId id="299" r:id="rId2"/>
    <p:sldId id="318" r:id="rId3"/>
    <p:sldId id="319" r:id="rId4"/>
    <p:sldId id="282" r:id="rId5"/>
    <p:sldId id="320" r:id="rId6"/>
    <p:sldId id="289" r:id="rId7"/>
    <p:sldId id="322" r:id="rId8"/>
    <p:sldId id="321" r:id="rId9"/>
    <p:sldId id="281" r:id="rId10"/>
    <p:sldId id="323" r:id="rId11"/>
    <p:sldId id="324" r:id="rId12"/>
    <p:sldId id="325" r:id="rId13"/>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Helvetica" pitchFamily="34" charset="0"/>
        <a:ea typeface="+mn-ea"/>
        <a:cs typeface="+mn-cs"/>
      </a:defRPr>
    </a:lvl1pPr>
    <a:lvl2pPr marL="457200" algn="l" rtl="0" fontAlgn="base">
      <a:spcBef>
        <a:spcPct val="0"/>
      </a:spcBef>
      <a:spcAft>
        <a:spcPct val="0"/>
      </a:spcAft>
      <a:defRPr kern="1200">
        <a:solidFill>
          <a:schemeClr val="tx1"/>
        </a:solidFill>
        <a:latin typeface="Helvetica" pitchFamily="34" charset="0"/>
        <a:ea typeface="+mn-ea"/>
        <a:cs typeface="+mn-cs"/>
      </a:defRPr>
    </a:lvl2pPr>
    <a:lvl3pPr marL="914400" algn="l" rtl="0" fontAlgn="base">
      <a:spcBef>
        <a:spcPct val="0"/>
      </a:spcBef>
      <a:spcAft>
        <a:spcPct val="0"/>
      </a:spcAft>
      <a:defRPr kern="1200">
        <a:solidFill>
          <a:schemeClr val="tx1"/>
        </a:solidFill>
        <a:latin typeface="Helvetica" pitchFamily="34" charset="0"/>
        <a:ea typeface="+mn-ea"/>
        <a:cs typeface="+mn-cs"/>
      </a:defRPr>
    </a:lvl3pPr>
    <a:lvl4pPr marL="1371600" algn="l" rtl="0" fontAlgn="base">
      <a:spcBef>
        <a:spcPct val="0"/>
      </a:spcBef>
      <a:spcAft>
        <a:spcPct val="0"/>
      </a:spcAft>
      <a:defRPr kern="1200">
        <a:solidFill>
          <a:schemeClr val="tx1"/>
        </a:solidFill>
        <a:latin typeface="Helvetica" pitchFamily="34" charset="0"/>
        <a:ea typeface="+mn-ea"/>
        <a:cs typeface="+mn-cs"/>
      </a:defRPr>
    </a:lvl4pPr>
    <a:lvl5pPr marL="1828800" algn="l" rtl="0" fontAlgn="base">
      <a:spcBef>
        <a:spcPct val="0"/>
      </a:spcBef>
      <a:spcAft>
        <a:spcPct val="0"/>
      </a:spcAft>
      <a:defRPr kern="1200">
        <a:solidFill>
          <a:schemeClr val="tx1"/>
        </a:solidFill>
        <a:latin typeface="Helvetica" pitchFamily="34" charset="0"/>
        <a:ea typeface="+mn-ea"/>
        <a:cs typeface="+mn-cs"/>
      </a:defRPr>
    </a:lvl5pPr>
    <a:lvl6pPr marL="2286000" algn="l" defTabSz="914400" rtl="0" eaLnBrk="1" latinLnBrk="0" hangingPunct="1">
      <a:defRPr kern="1200">
        <a:solidFill>
          <a:schemeClr val="tx1"/>
        </a:solidFill>
        <a:latin typeface="Helvetica" pitchFamily="34" charset="0"/>
        <a:ea typeface="+mn-ea"/>
        <a:cs typeface="+mn-cs"/>
      </a:defRPr>
    </a:lvl6pPr>
    <a:lvl7pPr marL="2743200" algn="l" defTabSz="914400" rtl="0" eaLnBrk="1" latinLnBrk="0" hangingPunct="1">
      <a:defRPr kern="1200">
        <a:solidFill>
          <a:schemeClr val="tx1"/>
        </a:solidFill>
        <a:latin typeface="Helvetica" pitchFamily="34" charset="0"/>
        <a:ea typeface="+mn-ea"/>
        <a:cs typeface="+mn-cs"/>
      </a:defRPr>
    </a:lvl7pPr>
    <a:lvl8pPr marL="3200400" algn="l" defTabSz="914400" rtl="0" eaLnBrk="1" latinLnBrk="0" hangingPunct="1">
      <a:defRPr kern="1200">
        <a:solidFill>
          <a:schemeClr val="tx1"/>
        </a:solidFill>
        <a:latin typeface="Helvetica" pitchFamily="34" charset="0"/>
        <a:ea typeface="+mn-ea"/>
        <a:cs typeface="+mn-cs"/>
      </a:defRPr>
    </a:lvl8pPr>
    <a:lvl9pPr marL="3657600" algn="l" defTabSz="914400" rtl="0" eaLnBrk="1" latinLnBrk="0" hangingPunct="1">
      <a:defRPr kern="1200">
        <a:solidFill>
          <a:schemeClr val="tx1"/>
        </a:solidFill>
        <a:latin typeface="Helvetica" pitchFamily="34" charset="0"/>
        <a:ea typeface="+mn-ea"/>
        <a:cs typeface="+mn-cs"/>
      </a:defRPr>
    </a:lvl9pPr>
  </p:defaultTextStyle>
  <p:extLst>
    <p:ext uri="{EFAFB233-063F-42B5-8137-9DF3F51BA10A}">
      <p15:sldGuideLst xmlns:p15="http://schemas.microsoft.com/office/powerpoint/2012/main">
        <p15:guide id="1" orient="horz" pos="119">
          <p15:clr>
            <a:srgbClr val="A4A3A4"/>
          </p15:clr>
        </p15:guide>
        <p15:guide id="2" pos="9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621A"/>
    <a:srgbClr val="B70005"/>
    <a:srgbClr val="F54C00"/>
    <a:srgbClr val="CE5300"/>
    <a:srgbClr val="797E01"/>
    <a:srgbClr val="740160"/>
    <a:srgbClr val="01415B"/>
    <a:srgbClr val="D65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078" autoAdjust="0"/>
  </p:normalViewPr>
  <p:slideViewPr>
    <p:cSldViewPr showGuides="1">
      <p:cViewPr varScale="1">
        <p:scale>
          <a:sx n="70" d="100"/>
          <a:sy n="70" d="100"/>
        </p:scale>
        <p:origin x="1838" y="48"/>
      </p:cViewPr>
      <p:guideLst>
        <p:guide orient="horz" pos="119"/>
        <p:guide pos="93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27B494-3926-4B69-9235-F3FB590C5672}"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4F7A764F-E4A0-41A2-ACE2-AEC0A8AD1BD3}">
      <dgm:prSet phldrT="[Text]"/>
      <dgm:spPr/>
      <dgm:t>
        <a:bodyPr/>
        <a:lstStyle/>
        <a:p>
          <a:r>
            <a:rPr lang="en-GB" dirty="0"/>
            <a:t>Social</a:t>
          </a:r>
        </a:p>
      </dgm:t>
    </dgm:pt>
    <dgm:pt modelId="{2A3AD769-0742-49BE-A181-F172AF415928}" type="parTrans" cxnId="{E5F873BA-E7FC-49CD-BC9D-E89BFCFA3845}">
      <dgm:prSet/>
      <dgm:spPr/>
      <dgm:t>
        <a:bodyPr/>
        <a:lstStyle/>
        <a:p>
          <a:endParaRPr lang="en-GB"/>
        </a:p>
      </dgm:t>
    </dgm:pt>
    <dgm:pt modelId="{800D5A8F-1B73-4424-BCFD-F994C2116F29}" type="sibTrans" cxnId="{E5F873BA-E7FC-49CD-BC9D-E89BFCFA3845}">
      <dgm:prSet/>
      <dgm:spPr/>
      <dgm:t>
        <a:bodyPr/>
        <a:lstStyle/>
        <a:p>
          <a:endParaRPr lang="en-GB"/>
        </a:p>
      </dgm:t>
    </dgm:pt>
    <dgm:pt modelId="{96E6AD3D-5580-487E-B3DE-A52FA9CF7763}">
      <dgm:prSet phldrT="[Text]"/>
      <dgm:spPr/>
      <dgm:t>
        <a:bodyPr/>
        <a:lstStyle/>
        <a:p>
          <a:endParaRPr lang="en-GB" dirty="0"/>
        </a:p>
        <a:p>
          <a:r>
            <a:rPr lang="en-GB" dirty="0"/>
            <a:t>Economic</a:t>
          </a:r>
        </a:p>
      </dgm:t>
    </dgm:pt>
    <dgm:pt modelId="{98161206-4733-4B3E-8343-8516B39BADE6}" type="parTrans" cxnId="{B00E5C52-45BD-42CD-BAC3-023F297A1080}">
      <dgm:prSet/>
      <dgm:spPr/>
      <dgm:t>
        <a:bodyPr/>
        <a:lstStyle/>
        <a:p>
          <a:endParaRPr lang="en-GB"/>
        </a:p>
      </dgm:t>
    </dgm:pt>
    <dgm:pt modelId="{AE25B890-33FD-420C-9AF1-7A88281A24D8}" type="sibTrans" cxnId="{B00E5C52-45BD-42CD-BAC3-023F297A1080}">
      <dgm:prSet/>
      <dgm:spPr/>
      <dgm:t>
        <a:bodyPr/>
        <a:lstStyle/>
        <a:p>
          <a:endParaRPr lang="en-GB"/>
        </a:p>
      </dgm:t>
    </dgm:pt>
    <dgm:pt modelId="{4AD5EA24-15B7-4E7D-83E9-4FA9F8F0B482}">
      <dgm:prSet phldrT="[Text]"/>
      <dgm:spPr/>
      <dgm:t>
        <a:bodyPr/>
        <a:lstStyle/>
        <a:p>
          <a:r>
            <a:rPr lang="en-GB" dirty="0"/>
            <a:t>Environmental</a:t>
          </a:r>
        </a:p>
      </dgm:t>
    </dgm:pt>
    <dgm:pt modelId="{9BA5E4B2-BD04-4DEE-8E63-AFC92686679C}" type="parTrans" cxnId="{A27A801D-F099-47C8-B690-81C35FAD7DF7}">
      <dgm:prSet/>
      <dgm:spPr/>
      <dgm:t>
        <a:bodyPr/>
        <a:lstStyle/>
        <a:p>
          <a:endParaRPr lang="en-GB"/>
        </a:p>
      </dgm:t>
    </dgm:pt>
    <dgm:pt modelId="{28316BC7-B443-4C9B-8FFE-CA195636015C}" type="sibTrans" cxnId="{A27A801D-F099-47C8-B690-81C35FAD7DF7}">
      <dgm:prSet/>
      <dgm:spPr/>
      <dgm:t>
        <a:bodyPr/>
        <a:lstStyle/>
        <a:p>
          <a:endParaRPr lang="en-GB"/>
        </a:p>
      </dgm:t>
    </dgm:pt>
    <dgm:pt modelId="{D5B15141-61AE-4CD3-9979-47FD60B290AE}" type="pres">
      <dgm:prSet presAssocID="{B427B494-3926-4B69-9235-F3FB590C5672}" presName="Name0" presStyleCnt="0">
        <dgm:presLayoutVars>
          <dgm:chMax val="7"/>
          <dgm:dir/>
          <dgm:resizeHandles val="exact"/>
        </dgm:presLayoutVars>
      </dgm:prSet>
      <dgm:spPr/>
    </dgm:pt>
    <dgm:pt modelId="{259DA2BF-0A94-4D5C-B5FD-3AA698CA007D}" type="pres">
      <dgm:prSet presAssocID="{B427B494-3926-4B69-9235-F3FB590C5672}" presName="ellipse1" presStyleLbl="vennNode1" presStyleIdx="0" presStyleCnt="3" custLinFactNeighborX="28589" custLinFactNeighborY="10366">
        <dgm:presLayoutVars>
          <dgm:bulletEnabled val="1"/>
        </dgm:presLayoutVars>
      </dgm:prSet>
      <dgm:spPr/>
    </dgm:pt>
    <dgm:pt modelId="{193589D2-4681-4141-A626-F44628DDE740}" type="pres">
      <dgm:prSet presAssocID="{B427B494-3926-4B69-9235-F3FB590C5672}" presName="ellipse2" presStyleLbl="vennNode1" presStyleIdx="1" presStyleCnt="3" custLinFactNeighborX="8620" custLinFactNeighborY="1885">
        <dgm:presLayoutVars>
          <dgm:bulletEnabled val="1"/>
        </dgm:presLayoutVars>
      </dgm:prSet>
      <dgm:spPr/>
    </dgm:pt>
    <dgm:pt modelId="{35E21F22-5D16-4192-AA61-CBAA79F25DC7}" type="pres">
      <dgm:prSet presAssocID="{B427B494-3926-4B69-9235-F3FB590C5672}" presName="ellipse3" presStyleLbl="vennNode1" presStyleIdx="2" presStyleCnt="3" custLinFactNeighborX="327" custLinFactNeighborY="10366">
        <dgm:presLayoutVars>
          <dgm:bulletEnabled val="1"/>
        </dgm:presLayoutVars>
      </dgm:prSet>
      <dgm:spPr/>
    </dgm:pt>
  </dgm:ptLst>
  <dgm:cxnLst>
    <dgm:cxn modelId="{EA8C4509-1B92-476B-B580-2D90522CDE64}" type="presOf" srcId="{4F7A764F-E4A0-41A2-ACE2-AEC0A8AD1BD3}" destId="{259DA2BF-0A94-4D5C-B5FD-3AA698CA007D}" srcOrd="0" destOrd="0" presId="urn:microsoft.com/office/officeart/2005/8/layout/rings+Icon"/>
    <dgm:cxn modelId="{A27A801D-F099-47C8-B690-81C35FAD7DF7}" srcId="{B427B494-3926-4B69-9235-F3FB590C5672}" destId="{4AD5EA24-15B7-4E7D-83E9-4FA9F8F0B482}" srcOrd="2" destOrd="0" parTransId="{9BA5E4B2-BD04-4DEE-8E63-AFC92686679C}" sibTransId="{28316BC7-B443-4C9B-8FFE-CA195636015C}"/>
    <dgm:cxn modelId="{67B93860-6C51-4E7A-9C29-1DAB7778CE8D}" type="presOf" srcId="{4AD5EA24-15B7-4E7D-83E9-4FA9F8F0B482}" destId="{35E21F22-5D16-4192-AA61-CBAA79F25DC7}" srcOrd="0" destOrd="0" presId="urn:microsoft.com/office/officeart/2005/8/layout/rings+Icon"/>
    <dgm:cxn modelId="{B00E5C52-45BD-42CD-BAC3-023F297A1080}" srcId="{B427B494-3926-4B69-9235-F3FB590C5672}" destId="{96E6AD3D-5580-487E-B3DE-A52FA9CF7763}" srcOrd="1" destOrd="0" parTransId="{98161206-4733-4B3E-8343-8516B39BADE6}" sibTransId="{AE25B890-33FD-420C-9AF1-7A88281A24D8}"/>
    <dgm:cxn modelId="{FAA9A47E-5B5F-4A8A-BABB-C5B6D1A97C5D}" type="presOf" srcId="{B427B494-3926-4B69-9235-F3FB590C5672}" destId="{D5B15141-61AE-4CD3-9979-47FD60B290AE}" srcOrd="0" destOrd="0" presId="urn:microsoft.com/office/officeart/2005/8/layout/rings+Icon"/>
    <dgm:cxn modelId="{16B3838D-5E3C-4530-8F90-BB542351EEDE}" type="presOf" srcId="{96E6AD3D-5580-487E-B3DE-A52FA9CF7763}" destId="{193589D2-4681-4141-A626-F44628DDE740}" srcOrd="0" destOrd="0" presId="urn:microsoft.com/office/officeart/2005/8/layout/rings+Icon"/>
    <dgm:cxn modelId="{E5F873BA-E7FC-49CD-BC9D-E89BFCFA3845}" srcId="{B427B494-3926-4B69-9235-F3FB590C5672}" destId="{4F7A764F-E4A0-41A2-ACE2-AEC0A8AD1BD3}" srcOrd="0" destOrd="0" parTransId="{2A3AD769-0742-49BE-A181-F172AF415928}" sibTransId="{800D5A8F-1B73-4424-BCFD-F994C2116F29}"/>
    <dgm:cxn modelId="{9818BEED-C9AC-400E-BEA0-574BFBB82045}" type="presParOf" srcId="{D5B15141-61AE-4CD3-9979-47FD60B290AE}" destId="{259DA2BF-0A94-4D5C-B5FD-3AA698CA007D}" srcOrd="0" destOrd="0" presId="urn:microsoft.com/office/officeart/2005/8/layout/rings+Icon"/>
    <dgm:cxn modelId="{FBBEEE98-C06F-44E3-B9D2-9A089AD5E597}" type="presParOf" srcId="{D5B15141-61AE-4CD3-9979-47FD60B290AE}" destId="{193589D2-4681-4141-A626-F44628DDE740}" srcOrd="1" destOrd="0" presId="urn:microsoft.com/office/officeart/2005/8/layout/rings+Icon"/>
    <dgm:cxn modelId="{CD7655F0-9EC7-42F5-B936-AB2961BAA552}" type="presParOf" srcId="{D5B15141-61AE-4CD3-9979-47FD60B290AE}" destId="{35E21F22-5D16-4192-AA61-CBAA79F25DC7}"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DA2BF-0A94-4D5C-B5FD-3AA698CA007D}">
      <dsp:nvSpPr>
        <dsp:cNvPr id="0" name=""/>
        <dsp:cNvSpPr/>
      </dsp:nvSpPr>
      <dsp:spPr>
        <a:xfrm>
          <a:off x="1271860" y="252722"/>
          <a:ext cx="2438028" cy="243799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Social</a:t>
          </a:r>
        </a:p>
      </dsp:txBody>
      <dsp:txXfrm>
        <a:off x="1628901" y="609758"/>
        <a:ext cx="1723946" cy="1723921"/>
      </dsp:txXfrm>
    </dsp:sp>
    <dsp:sp modelId="{193589D2-4681-4141-A626-F44628DDE740}">
      <dsp:nvSpPr>
        <dsp:cNvPr id="0" name=""/>
        <dsp:cNvSpPr/>
      </dsp:nvSpPr>
      <dsp:spPr>
        <a:xfrm>
          <a:off x="2039885" y="1626006"/>
          <a:ext cx="2438028" cy="243799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en-GB" sz="1900" kern="1200" dirty="0"/>
        </a:p>
        <a:p>
          <a:pPr marL="0" lvl="0" indent="0" algn="ctr" defTabSz="844550">
            <a:lnSpc>
              <a:spcPct val="90000"/>
            </a:lnSpc>
            <a:spcBef>
              <a:spcPct val="0"/>
            </a:spcBef>
            <a:spcAft>
              <a:spcPct val="35000"/>
            </a:spcAft>
            <a:buNone/>
          </a:pPr>
          <a:r>
            <a:rPr lang="en-GB" sz="1900" kern="1200" dirty="0"/>
            <a:t>Economic</a:t>
          </a:r>
        </a:p>
      </dsp:txBody>
      <dsp:txXfrm>
        <a:off x="2396926" y="1983042"/>
        <a:ext cx="1723946" cy="1723921"/>
      </dsp:txXfrm>
    </dsp:sp>
    <dsp:sp modelId="{35E21F22-5D16-4192-AA61-CBAA79F25DC7}">
      <dsp:nvSpPr>
        <dsp:cNvPr id="0" name=""/>
        <dsp:cNvSpPr/>
      </dsp:nvSpPr>
      <dsp:spPr>
        <a:xfrm>
          <a:off x="3091091" y="252722"/>
          <a:ext cx="2438028" cy="243799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Environmental</a:t>
          </a:r>
        </a:p>
      </dsp:txBody>
      <dsp:txXfrm>
        <a:off x="3448132" y="609758"/>
        <a:ext cx="1723946" cy="1723921"/>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9710E3-2A62-482E-BD50-E2E5B0B3FD4F}" type="datetimeFigureOut">
              <a:rPr lang="en-GB" smtClean="0"/>
              <a:t>19/02/2020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DD2B0-21D0-43CE-B68B-94E31B1A02E5}" type="slidenum">
              <a:rPr lang="en-GB" smtClean="0"/>
              <a:t>‹#›</a:t>
            </a:fld>
            <a:endParaRPr lang="en-GB"/>
          </a:p>
        </p:txBody>
      </p:sp>
    </p:spTree>
    <p:extLst>
      <p:ext uri="{BB962C8B-B14F-4D97-AF65-F5344CB8AC3E}">
        <p14:creationId xmlns:p14="http://schemas.microsoft.com/office/powerpoint/2010/main" val="598546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7DD2B0-21D0-43CE-B68B-94E31B1A02E5}" type="slidenum">
              <a:rPr lang="en-GB" smtClean="0"/>
              <a:t>7</a:t>
            </a:fld>
            <a:endParaRPr lang="en-GB"/>
          </a:p>
        </p:txBody>
      </p:sp>
    </p:spTree>
    <p:extLst>
      <p:ext uri="{BB962C8B-B14F-4D97-AF65-F5344CB8AC3E}">
        <p14:creationId xmlns:p14="http://schemas.microsoft.com/office/powerpoint/2010/main" val="2395801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7DD2B0-21D0-43CE-B68B-94E31B1A02E5}" type="slidenum">
              <a:rPr lang="en-GB" smtClean="0"/>
              <a:t>12</a:t>
            </a:fld>
            <a:endParaRPr lang="en-GB"/>
          </a:p>
        </p:txBody>
      </p:sp>
    </p:spTree>
    <p:extLst>
      <p:ext uri="{BB962C8B-B14F-4D97-AF65-F5344CB8AC3E}">
        <p14:creationId xmlns:p14="http://schemas.microsoft.com/office/powerpoint/2010/main" val="779053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8640"/>
            <a:ext cx="5542334" cy="1542033"/>
          </a:xfrm>
        </p:spPr>
        <p:txBody>
          <a:bodyPr anchor="t"/>
          <a:lstStyle>
            <a:lvl1pPr>
              <a:defRPr sz="4000"/>
            </a:lvl1p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3566D574-CA4E-41EC-BFB7-1A2028318263}" type="slidenum">
              <a:rPr lang="en-GB" altLang="en-US"/>
              <a:pPr/>
              <a:t>‹#›</a:t>
            </a:fld>
            <a:endParaRPr lang="en-GB" altLang="en-US"/>
          </a:p>
        </p:txBody>
      </p:sp>
    </p:spTree>
    <p:extLst>
      <p:ext uri="{BB962C8B-B14F-4D97-AF65-F5344CB8AC3E}">
        <p14:creationId xmlns:p14="http://schemas.microsoft.com/office/powerpoint/2010/main" val="4269885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190501"/>
            <a:ext cx="5496272" cy="1438299"/>
          </a:xfrm>
        </p:spPr>
        <p:txBody>
          <a:bodyPr anchor="t"/>
          <a:lstStyle>
            <a:lvl1pPr>
              <a:defRPr sz="4000"/>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39D9BD6-16DF-460D-8818-BAFF0451FD4D}" type="slidenum">
              <a:rPr lang="en-GB" altLang="en-US"/>
              <a:pPr/>
              <a:t>‹#›</a:t>
            </a:fld>
            <a:endParaRPr lang="en-GB" altLang="en-US"/>
          </a:p>
        </p:txBody>
      </p:sp>
      <p:pic>
        <p:nvPicPr>
          <p:cNvPr id="7" name="Picture 15" descr="rg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97057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190500"/>
            <a:ext cx="5424264" cy="1438300"/>
          </a:xfrm>
        </p:spPr>
        <p:txBody>
          <a:bodyPr anchor="t"/>
          <a:lstStyle>
            <a:lvl1pPr>
              <a:defRPr sz="4000"/>
            </a:lvl1pPr>
          </a:lstStyle>
          <a:p>
            <a:r>
              <a:rPr lang="en-US"/>
              <a:t>Click to edit Master title style</a:t>
            </a:r>
            <a:endParaRPr lang="en-GB" dirty="0"/>
          </a:p>
        </p:txBody>
      </p:sp>
      <p:sp>
        <p:nvSpPr>
          <p:cNvPr id="3" name="Content Placeholder 2"/>
          <p:cNvSpPr>
            <a:spLocks noGrp="1"/>
          </p:cNvSpPr>
          <p:nvPr>
            <p:ph sz="half" idx="1"/>
          </p:nvPr>
        </p:nvSpPr>
        <p:spPr>
          <a:xfrm>
            <a:off x="1524000" y="1844825"/>
            <a:ext cx="3429000" cy="4174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105400" y="1844825"/>
            <a:ext cx="3429000" cy="4174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94E1A6E-B03C-4BA9-BCC3-75FC69A50594}" type="slidenum">
              <a:rPr lang="en-GB" altLang="en-US"/>
              <a:pPr/>
              <a:t>‹#›</a:t>
            </a:fld>
            <a:endParaRPr lang="en-GB" altLang="en-US"/>
          </a:p>
        </p:txBody>
      </p:sp>
      <p:pic>
        <p:nvPicPr>
          <p:cNvPr id="8" name="Picture 15" descr="rg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20226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6375" y="188912"/>
            <a:ext cx="5472608" cy="1439887"/>
          </a:xfrm>
        </p:spPr>
        <p:txBody>
          <a:bodyPr anchor="t"/>
          <a:lstStyle>
            <a:lvl1pPr>
              <a:defRPr sz="4000"/>
            </a:lvl1pPr>
          </a:lstStyle>
          <a:p>
            <a:r>
              <a:rPr lang="en-US"/>
              <a:t>Click to edit Master title style</a:t>
            </a:r>
            <a:endParaRPr lang="en-GB" dirty="0"/>
          </a:p>
        </p:txBody>
      </p:sp>
      <p:sp>
        <p:nvSpPr>
          <p:cNvPr id="3" name="Text Placeholder 2"/>
          <p:cNvSpPr>
            <a:spLocks noGrp="1"/>
          </p:cNvSpPr>
          <p:nvPr>
            <p:ph type="body" idx="1"/>
          </p:nvPr>
        </p:nvSpPr>
        <p:spPr>
          <a:xfrm>
            <a:off x="457200" y="17728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12578"/>
            <a:ext cx="4040188"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7728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412578"/>
            <a:ext cx="4041775"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77BC778C-4985-4B87-A566-26D203ABF273}" type="slidenum">
              <a:rPr lang="en-GB" altLang="en-US"/>
              <a:pPr/>
              <a:t>‹#›</a:t>
            </a:fld>
            <a:endParaRPr lang="en-GB" altLang="en-US"/>
          </a:p>
        </p:txBody>
      </p:sp>
      <p:pic>
        <p:nvPicPr>
          <p:cNvPr id="10" name="Picture 15" descr="rg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87481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76375" y="206902"/>
            <a:ext cx="5424264" cy="1421898"/>
          </a:xfrm>
        </p:spPr>
        <p:txBody>
          <a:bodyPr anchor="t"/>
          <a:lstStyle>
            <a:lvl1pPr>
              <a:defRPr sz="4000"/>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1147EEAF-DD4E-4CF4-BBA0-EAA76F911A92}" type="slidenum">
              <a:rPr lang="en-GB" altLang="en-US"/>
              <a:pPr/>
              <a:t>‹#›</a:t>
            </a:fld>
            <a:endParaRPr lang="en-GB" altLang="en-US"/>
          </a:p>
        </p:txBody>
      </p:sp>
      <p:pic>
        <p:nvPicPr>
          <p:cNvPr id="6" name="Picture 15" descr="rg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2517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C3D577BE-B60F-4443-89BA-AC6850FF3B72}" type="slidenum">
              <a:rPr lang="en-GB" altLang="en-US"/>
              <a:pPr/>
              <a:t>‹#›</a:t>
            </a:fld>
            <a:endParaRPr lang="en-GB" altLang="en-US"/>
          </a:p>
        </p:txBody>
      </p:sp>
    </p:spTree>
    <p:extLst>
      <p:ext uri="{BB962C8B-B14F-4D97-AF65-F5344CB8AC3E}">
        <p14:creationId xmlns:p14="http://schemas.microsoft.com/office/powerpoint/2010/main" val="184364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7028184"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88913"/>
            <a:ext cx="5227984" cy="45386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702818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094CE6AA-BD4D-4B50-801E-5FC26DDB2F13}" type="slidenum">
              <a:rPr lang="en-GB" altLang="en-US"/>
              <a:pPr/>
              <a:t>‹#›</a:t>
            </a:fld>
            <a:endParaRPr lang="en-GB" altLang="en-US"/>
          </a:p>
        </p:txBody>
      </p:sp>
    </p:spTree>
    <p:extLst>
      <p:ext uri="{BB962C8B-B14F-4D97-AF65-F5344CB8AC3E}">
        <p14:creationId xmlns:p14="http://schemas.microsoft.com/office/powerpoint/2010/main" val="2915214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A00CBFF-0372-4B6D-9726-814647025C50}" type="slidenum">
              <a:rPr lang="en-GB" altLang="en-US"/>
              <a:pPr/>
              <a:t>‹#›</a:t>
            </a:fld>
            <a:endParaRPr lang="en-GB" altLang="en-US"/>
          </a:p>
        </p:txBody>
      </p:sp>
    </p:spTree>
    <p:extLst>
      <p:ext uri="{BB962C8B-B14F-4D97-AF65-F5344CB8AC3E}">
        <p14:creationId xmlns:p14="http://schemas.microsoft.com/office/powerpoint/2010/main" val="3090232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188913"/>
            <a:ext cx="5471889" cy="1439887"/>
          </a:xfrm>
        </p:spPr>
        <p:txBody>
          <a:bodyPr/>
          <a:lstStyle/>
          <a:p>
            <a:r>
              <a:rPr lang="en-US"/>
              <a:t>Click to edit Master title style</a:t>
            </a:r>
            <a:endParaRPr lang="en-GB" dirty="0"/>
          </a:p>
        </p:txBody>
      </p:sp>
      <p:sp>
        <p:nvSpPr>
          <p:cNvPr id="3" name="Text Placeholder 2"/>
          <p:cNvSpPr>
            <a:spLocks noGrp="1"/>
          </p:cNvSpPr>
          <p:nvPr>
            <p:ph type="body" sz="half" idx="1"/>
          </p:nvPr>
        </p:nvSpPr>
        <p:spPr>
          <a:xfrm>
            <a:off x="1485925" y="1844824"/>
            <a:ext cx="3429000" cy="4174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067325" y="1844824"/>
            <a:ext cx="3429000" cy="4174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629400" y="6248400"/>
            <a:ext cx="1905000" cy="457200"/>
          </a:xfrm>
        </p:spPr>
        <p:txBody>
          <a:bodyPr/>
          <a:lstStyle>
            <a:lvl1pPr>
              <a:defRPr/>
            </a:lvl1pPr>
          </a:lstStyle>
          <a:p>
            <a:endParaRPr lang="en-GB" altLang="en-US"/>
          </a:p>
        </p:txBody>
      </p:sp>
      <p:sp>
        <p:nvSpPr>
          <p:cNvPr id="6" name="Footer Placeholder 5"/>
          <p:cNvSpPr>
            <a:spLocks noGrp="1"/>
          </p:cNvSpPr>
          <p:nvPr>
            <p:ph type="ftr" sz="quarter" idx="11"/>
          </p:nvPr>
        </p:nvSpPr>
        <p:spPr>
          <a:xfrm>
            <a:off x="3276600" y="6248400"/>
            <a:ext cx="2895600" cy="457200"/>
          </a:xfrm>
        </p:spPr>
        <p:txBody>
          <a:bodyPr/>
          <a:lstStyle>
            <a:lvl1pPr>
              <a:defRPr/>
            </a:lvl1pPr>
          </a:lstStyle>
          <a:p>
            <a:endParaRPr lang="en-GB" altLang="en-US"/>
          </a:p>
        </p:txBody>
      </p:sp>
      <p:sp>
        <p:nvSpPr>
          <p:cNvPr id="7" name="Slide Number Placeholder 6"/>
          <p:cNvSpPr>
            <a:spLocks noGrp="1"/>
          </p:cNvSpPr>
          <p:nvPr>
            <p:ph type="sldNum" sz="quarter" idx="12"/>
          </p:nvPr>
        </p:nvSpPr>
        <p:spPr>
          <a:xfrm>
            <a:off x="1524000" y="6248400"/>
            <a:ext cx="1295400" cy="457200"/>
          </a:xfrm>
        </p:spPr>
        <p:txBody>
          <a:bodyPr/>
          <a:lstStyle>
            <a:lvl1pPr>
              <a:defRPr/>
            </a:lvl1pPr>
          </a:lstStyle>
          <a:p>
            <a:fld id="{99EC163C-451A-4E6F-ACF7-668EB3869707}" type="slidenum">
              <a:rPr lang="en-GB" altLang="en-US"/>
              <a:pPr/>
              <a:t>‹#›</a:t>
            </a:fld>
            <a:endParaRPr lang="en-GB" altLang="en-US"/>
          </a:p>
        </p:txBody>
      </p:sp>
    </p:spTree>
    <p:extLst>
      <p:ext uri="{BB962C8B-B14F-4D97-AF65-F5344CB8AC3E}">
        <p14:creationId xmlns:p14="http://schemas.microsoft.com/office/powerpoint/2010/main" val="3643726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1476375" y="188640"/>
            <a:ext cx="5471889" cy="141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GB" altLang="en-US" dirty="0"/>
          </a:p>
        </p:txBody>
      </p:sp>
      <p:sp>
        <p:nvSpPr>
          <p:cNvPr id="46083" name="Rectangle 3"/>
          <p:cNvSpPr>
            <a:spLocks noGrp="1" noChangeArrowheads="1"/>
          </p:cNvSpPr>
          <p:nvPr>
            <p:ph type="body" idx="1"/>
          </p:nvPr>
        </p:nvSpPr>
        <p:spPr bwMode="auto">
          <a:xfrm>
            <a:off x="1524000" y="2060575"/>
            <a:ext cx="7010400"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6084" name="Rectangle 4"/>
          <p:cNvSpPr>
            <a:spLocks noGrp="1" noChangeArrowheads="1"/>
          </p:cNvSpPr>
          <p:nvPr>
            <p:ph type="dt" sz="half" idx="2"/>
          </p:nvPr>
        </p:nvSpPr>
        <p:spPr bwMode="auto">
          <a:xfrm>
            <a:off x="6629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endParaRPr lang="en-GB" altLang="en-US"/>
          </a:p>
        </p:txBody>
      </p:sp>
      <p:sp>
        <p:nvSpPr>
          <p:cNvPr id="46085" name="Rectangle 5"/>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GB" altLang="en-US"/>
          </a:p>
        </p:txBody>
      </p:sp>
      <p:sp>
        <p:nvSpPr>
          <p:cNvPr id="46086" name="Rectangle 6"/>
          <p:cNvSpPr>
            <a:spLocks noGrp="1" noChangeArrowheads="1"/>
          </p:cNvSpPr>
          <p:nvPr>
            <p:ph type="sldNum" sz="quarter" idx="4"/>
          </p:nvPr>
        </p:nvSpPr>
        <p:spPr bwMode="auto">
          <a:xfrm>
            <a:off x="1524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03FE48AF-ABF3-40F6-B23F-7A4E1289867F}" type="slidenum">
              <a:rPr lang="en-GB" altLang="en-US"/>
              <a:pPr/>
              <a:t>‹#›</a:t>
            </a:fld>
            <a:endParaRPr lang="en-GB" altLang="en-US"/>
          </a:p>
        </p:txBody>
      </p:sp>
      <p:sp>
        <p:nvSpPr>
          <p:cNvPr id="46087" name="Line 7"/>
          <p:cNvSpPr>
            <a:spLocks noChangeShapeType="1"/>
          </p:cNvSpPr>
          <p:nvPr userDrawn="1"/>
        </p:nvSpPr>
        <p:spPr bwMode="auto">
          <a:xfrm flipV="1">
            <a:off x="13716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088" name="Oval 8"/>
          <p:cNvSpPr>
            <a:spLocks noChangeArrowheads="1"/>
          </p:cNvSpPr>
          <p:nvPr userDrawn="1"/>
        </p:nvSpPr>
        <p:spPr bwMode="auto">
          <a:xfrm>
            <a:off x="152400" y="838200"/>
            <a:ext cx="228600" cy="228600"/>
          </a:xfrm>
          <a:prstGeom prst="ellipse">
            <a:avLst/>
          </a:prstGeom>
          <a:solidFill>
            <a:srgbClr val="F54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46089" name="Oval 9"/>
          <p:cNvSpPr>
            <a:spLocks noChangeArrowheads="1"/>
          </p:cNvSpPr>
          <p:nvPr userDrawn="1"/>
        </p:nvSpPr>
        <p:spPr bwMode="auto">
          <a:xfrm>
            <a:off x="539750" y="838200"/>
            <a:ext cx="228600" cy="228600"/>
          </a:xfrm>
          <a:prstGeom prst="ellipse">
            <a:avLst/>
          </a:prstGeom>
          <a:solidFill>
            <a:srgbClr val="01415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46090" name="Oval 10"/>
          <p:cNvSpPr>
            <a:spLocks noChangeArrowheads="1"/>
          </p:cNvSpPr>
          <p:nvPr userDrawn="1"/>
        </p:nvSpPr>
        <p:spPr bwMode="auto">
          <a:xfrm>
            <a:off x="927100" y="838200"/>
            <a:ext cx="228600" cy="228600"/>
          </a:xfrm>
          <a:prstGeom prst="ellipse">
            <a:avLst/>
          </a:prstGeom>
          <a:solidFill>
            <a:srgbClr val="B7000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pic>
        <p:nvPicPr>
          <p:cNvPr id="23" name="Picture 15" descr="rgs"/>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 id="2147483655" r:id="rId5"/>
    <p:sldLayoutId id="2147483656" r:id="rId6"/>
    <p:sldLayoutId id="2147483658" r:id="rId7"/>
    <p:sldLayoutId id="2147483659" r:id="rId8"/>
    <p:sldLayoutId id="2147483661" r:id="rId9"/>
  </p:sldLayoutIdLst>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6300">
          <a:solidFill>
            <a:schemeClr val="tx2"/>
          </a:solidFill>
          <a:latin typeface="Helvetica" pitchFamily="34" charset="0"/>
        </a:defRPr>
      </a:lvl2pPr>
      <a:lvl3pPr algn="l" rtl="0" eaLnBrk="1" fontAlgn="base" hangingPunct="1">
        <a:spcBef>
          <a:spcPct val="0"/>
        </a:spcBef>
        <a:spcAft>
          <a:spcPct val="0"/>
        </a:spcAft>
        <a:defRPr sz="6300">
          <a:solidFill>
            <a:schemeClr val="tx2"/>
          </a:solidFill>
          <a:latin typeface="Helvetica" pitchFamily="34" charset="0"/>
        </a:defRPr>
      </a:lvl3pPr>
      <a:lvl4pPr algn="l" rtl="0" eaLnBrk="1" fontAlgn="base" hangingPunct="1">
        <a:spcBef>
          <a:spcPct val="0"/>
        </a:spcBef>
        <a:spcAft>
          <a:spcPct val="0"/>
        </a:spcAft>
        <a:defRPr sz="6300">
          <a:solidFill>
            <a:schemeClr val="tx2"/>
          </a:solidFill>
          <a:latin typeface="Helvetica" pitchFamily="34" charset="0"/>
        </a:defRPr>
      </a:lvl4pPr>
      <a:lvl5pPr algn="l" rtl="0" eaLnBrk="1" fontAlgn="base" hangingPunct="1">
        <a:spcBef>
          <a:spcPct val="0"/>
        </a:spcBef>
        <a:spcAft>
          <a:spcPct val="0"/>
        </a:spcAft>
        <a:defRPr sz="6300">
          <a:solidFill>
            <a:schemeClr val="tx2"/>
          </a:solidFill>
          <a:latin typeface="Helvetica" pitchFamily="34" charset="0"/>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p:titleStyle>
    <p:bodyStyle>
      <a:lvl1pPr marL="342900" indent="-342900" algn="l" rtl="0" eaLnBrk="1" fontAlgn="base" hangingPunct="1">
        <a:spcBef>
          <a:spcPct val="20000"/>
        </a:spcBef>
        <a:spcAft>
          <a:spcPct val="0"/>
        </a:spcAft>
        <a:buClr>
          <a:srgbClr val="F54C00"/>
        </a:buClr>
        <a:buSzPct val="70000"/>
        <a:buFont typeface="Wingdings" pitchFamily="2" charset="2"/>
        <a:buChar char="¢"/>
        <a:defRPr sz="3000">
          <a:solidFill>
            <a:schemeClr val="tx2"/>
          </a:solidFill>
          <a:latin typeface="+mn-lt"/>
          <a:ea typeface="+mn-ea"/>
          <a:cs typeface="+mn-cs"/>
        </a:defRPr>
      </a:lvl1pPr>
      <a:lvl2pPr marL="742950" indent="-285750" algn="l" rtl="0" eaLnBrk="1" fontAlgn="base" hangingPunct="1">
        <a:spcBef>
          <a:spcPct val="20000"/>
        </a:spcBef>
        <a:spcAft>
          <a:spcPct val="0"/>
        </a:spcAft>
        <a:buClr>
          <a:srgbClr val="01415B"/>
        </a:buClr>
        <a:buSzPct val="75000"/>
        <a:buFont typeface="Wingdings" pitchFamily="2" charset="2"/>
        <a:buChar char="l"/>
        <a:defRPr sz="2800">
          <a:solidFill>
            <a:schemeClr val="tx2"/>
          </a:solidFill>
          <a:latin typeface="+mn-lt"/>
        </a:defRPr>
      </a:lvl2pPr>
      <a:lvl3pPr marL="1143000" indent="-228600" algn="l" rtl="0" eaLnBrk="1" fontAlgn="base" hangingPunct="1">
        <a:spcBef>
          <a:spcPct val="20000"/>
        </a:spcBef>
        <a:spcAft>
          <a:spcPct val="0"/>
        </a:spcAft>
        <a:buClr>
          <a:srgbClr val="B70005"/>
        </a:buClr>
        <a:buChar char="•"/>
        <a:defRPr sz="2400">
          <a:solidFill>
            <a:schemeClr val="tx2"/>
          </a:solidFill>
          <a:latin typeface="+mn-lt"/>
        </a:defRPr>
      </a:lvl3pPr>
      <a:lvl4pPr marL="1600200" indent="-228600" algn="l" rtl="0" eaLnBrk="1" fontAlgn="base" hangingPunct="1">
        <a:spcBef>
          <a:spcPct val="20000"/>
        </a:spcBef>
        <a:spcAft>
          <a:spcPct val="0"/>
        </a:spcAft>
        <a:buClr>
          <a:srgbClr val="797E01"/>
        </a:buClr>
        <a:buChar char="•"/>
        <a:defRPr sz="2000">
          <a:solidFill>
            <a:schemeClr val="tx2"/>
          </a:solidFill>
          <a:latin typeface="+mn-lt"/>
        </a:defRPr>
      </a:lvl4pPr>
      <a:lvl5pPr marL="2057400" indent="-228600" algn="l" rtl="0" eaLnBrk="1" fontAlgn="base" hangingPunct="1">
        <a:spcBef>
          <a:spcPct val="20000"/>
        </a:spcBef>
        <a:spcAft>
          <a:spcPct val="0"/>
        </a:spcAft>
        <a:buClr>
          <a:srgbClr val="740160"/>
        </a:buClr>
        <a:buChar char="•"/>
        <a:defRPr sz="2000">
          <a:solidFill>
            <a:schemeClr val="tx2"/>
          </a:solidFill>
          <a:latin typeface="+mn-lt"/>
        </a:defRPr>
      </a:lvl5pPr>
      <a:lvl6pPr marL="2514600" indent="-228600" algn="l" rtl="0" eaLnBrk="1" fontAlgn="base" hangingPunct="1">
        <a:spcBef>
          <a:spcPct val="20000"/>
        </a:spcBef>
        <a:spcAft>
          <a:spcPct val="0"/>
        </a:spcAft>
        <a:buClr>
          <a:srgbClr val="740160"/>
        </a:buClr>
        <a:buChar char="•"/>
        <a:defRPr sz="2000">
          <a:solidFill>
            <a:schemeClr val="tx2"/>
          </a:solidFill>
          <a:latin typeface="+mn-lt"/>
        </a:defRPr>
      </a:lvl6pPr>
      <a:lvl7pPr marL="2971800" indent="-228600" algn="l" rtl="0" eaLnBrk="1" fontAlgn="base" hangingPunct="1">
        <a:spcBef>
          <a:spcPct val="20000"/>
        </a:spcBef>
        <a:spcAft>
          <a:spcPct val="0"/>
        </a:spcAft>
        <a:buClr>
          <a:srgbClr val="740160"/>
        </a:buClr>
        <a:buChar char="•"/>
        <a:defRPr sz="2000">
          <a:solidFill>
            <a:schemeClr val="tx2"/>
          </a:solidFill>
          <a:latin typeface="+mn-lt"/>
        </a:defRPr>
      </a:lvl7pPr>
      <a:lvl8pPr marL="3429000" indent="-228600" algn="l" rtl="0" eaLnBrk="1" fontAlgn="base" hangingPunct="1">
        <a:spcBef>
          <a:spcPct val="20000"/>
        </a:spcBef>
        <a:spcAft>
          <a:spcPct val="0"/>
        </a:spcAft>
        <a:buClr>
          <a:srgbClr val="740160"/>
        </a:buClr>
        <a:buChar char="•"/>
        <a:defRPr sz="2000">
          <a:solidFill>
            <a:schemeClr val="tx2"/>
          </a:solidFill>
          <a:latin typeface="+mn-lt"/>
        </a:defRPr>
      </a:lvl8pPr>
      <a:lvl9pPr marL="3886200" indent="-228600" algn="l" rtl="0" eaLnBrk="1" fontAlgn="base" hangingPunct="1">
        <a:spcBef>
          <a:spcPct val="20000"/>
        </a:spcBef>
        <a:spcAft>
          <a:spcPct val="0"/>
        </a:spcAft>
        <a:buClr>
          <a:srgbClr val="740160"/>
        </a:buClr>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colouringlondon.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hyperlink" Target="https://www.pages.colouring.london/demolitions" TargetMode="External"/><Relationship Id="rId2" Type="http://schemas.openxmlformats.org/officeDocument/2006/relationships/hyperlink" Target="https://colouringlondon.org/edit/type/" TargetMode="External"/><Relationship Id="rId1" Type="http://schemas.openxmlformats.org/officeDocument/2006/relationships/slideLayout" Target="../slideLayouts/slideLayout2.xml"/><Relationship Id="rId4" Type="http://schemas.openxmlformats.org/officeDocument/2006/relationships/hyperlink" Target="https://www.pages.colouring.london/streetscap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maps.cdrc.ac.uk/#/geodemographics/imde2019/default/" TargetMode="External"/><Relationship Id="rId2" Type="http://schemas.openxmlformats.org/officeDocument/2006/relationships/hyperlink" Target="https://datashine.org.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maps.cdrc.ac.uk/#/geodemographics/imde2019/default" TargetMode="External"/><Relationship Id="rId2" Type="http://schemas.openxmlformats.org/officeDocument/2006/relationships/hyperlink" Target="https://maps.cdrc.ac.uk/#/geodemographics/imde2019/defaul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olouringlondon.org/edit/use/261848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80F2F6-9045-41E2-9F27-46F852B6E9BA}"/>
              </a:ext>
            </a:extLst>
          </p:cNvPr>
          <p:cNvPicPr>
            <a:picLocks noChangeAspect="1"/>
          </p:cNvPicPr>
          <p:nvPr/>
        </p:nvPicPr>
        <p:blipFill>
          <a:blip r:embed="rId2"/>
          <a:stretch>
            <a:fillRect/>
          </a:stretch>
        </p:blipFill>
        <p:spPr>
          <a:xfrm>
            <a:off x="0" y="3832200"/>
            <a:ext cx="9144000" cy="3101064"/>
          </a:xfrm>
          <a:prstGeom prst="rect">
            <a:avLst/>
          </a:prstGeom>
        </p:spPr>
      </p:pic>
      <p:sp>
        <p:nvSpPr>
          <p:cNvPr id="69634" name="Rectangle 2"/>
          <p:cNvSpPr>
            <a:spLocks noGrp="1" noChangeArrowheads="1"/>
          </p:cNvSpPr>
          <p:nvPr>
            <p:ph type="title"/>
          </p:nvPr>
        </p:nvSpPr>
        <p:spPr>
          <a:xfrm>
            <a:off x="1476375" y="188913"/>
            <a:ext cx="5471889" cy="1439887"/>
          </a:xfrm>
        </p:spPr>
        <p:txBody>
          <a:bodyPr anchor="t"/>
          <a:lstStyle/>
          <a:p>
            <a:r>
              <a:rPr lang="en-GB" altLang="en-US" b="1" dirty="0"/>
              <a:t>Colouring London</a:t>
            </a:r>
            <a:endParaRPr lang="en-US" altLang="en-US" b="1" dirty="0"/>
          </a:p>
        </p:txBody>
      </p:sp>
      <p:sp>
        <p:nvSpPr>
          <p:cNvPr id="69635" name="Rectangle 3"/>
          <p:cNvSpPr>
            <a:spLocks noGrp="1" noChangeArrowheads="1"/>
          </p:cNvSpPr>
          <p:nvPr>
            <p:ph type="body" sz="half" idx="1"/>
          </p:nvPr>
        </p:nvSpPr>
        <p:spPr/>
        <p:txBody>
          <a:bodyPr/>
          <a:lstStyle/>
          <a:p>
            <a:pPr>
              <a:buFont typeface="Wingdings" pitchFamily="2" charset="2"/>
              <a:buNone/>
            </a:pPr>
            <a:r>
              <a:rPr lang="en-GB" altLang="en-US" sz="2600"/>
              <a:t> </a:t>
            </a:r>
            <a:endParaRPr lang="en-US" altLang="en-US" sz="2600"/>
          </a:p>
        </p:txBody>
      </p:sp>
      <p:sp>
        <p:nvSpPr>
          <p:cNvPr id="69636" name="Oval 4"/>
          <p:cNvSpPr>
            <a:spLocks noChangeArrowheads="1"/>
          </p:cNvSpPr>
          <p:nvPr/>
        </p:nvSpPr>
        <p:spPr bwMode="auto">
          <a:xfrm>
            <a:off x="360979" y="1628800"/>
            <a:ext cx="2279503" cy="2160240"/>
          </a:xfrm>
          <a:prstGeom prst="ellipse">
            <a:avLst/>
          </a:prstGeom>
          <a:solidFill>
            <a:srgbClr val="F54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637" name="Oval 5"/>
          <p:cNvSpPr>
            <a:spLocks noChangeArrowheads="1"/>
          </p:cNvSpPr>
          <p:nvPr/>
        </p:nvSpPr>
        <p:spPr bwMode="auto">
          <a:xfrm>
            <a:off x="3351100" y="1556792"/>
            <a:ext cx="2492835" cy="2275408"/>
          </a:xfrm>
          <a:prstGeom prst="ellipse">
            <a:avLst/>
          </a:prstGeom>
          <a:solidFill>
            <a:srgbClr val="01415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a:solidFill>
                <a:srgbClr val="336699"/>
              </a:solidFill>
              <a:latin typeface="Arial" charset="0"/>
            </a:endParaRPr>
          </a:p>
        </p:txBody>
      </p:sp>
      <p:sp>
        <p:nvSpPr>
          <p:cNvPr id="69638" name="Oval 6"/>
          <p:cNvSpPr>
            <a:spLocks noChangeArrowheads="1"/>
          </p:cNvSpPr>
          <p:nvPr/>
        </p:nvSpPr>
        <p:spPr bwMode="auto">
          <a:xfrm>
            <a:off x="6422501" y="1707964"/>
            <a:ext cx="2160587" cy="2045072"/>
          </a:xfrm>
          <a:prstGeom prst="ellipse">
            <a:avLst/>
          </a:prstGeom>
          <a:solidFill>
            <a:srgbClr val="B7000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639" name="Text Box 7"/>
          <p:cNvSpPr txBox="1">
            <a:spLocks noChangeArrowheads="1"/>
          </p:cNvSpPr>
          <p:nvPr/>
        </p:nvSpPr>
        <p:spPr bwMode="auto">
          <a:xfrm>
            <a:off x="1121335" y="2315292"/>
            <a:ext cx="15470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GB" altLang="en-US" sz="2800" dirty="0">
                <a:solidFill>
                  <a:schemeClr val="bg1"/>
                </a:solidFill>
              </a:rPr>
              <a:t>KS5	</a:t>
            </a:r>
            <a:endParaRPr lang="en-US" altLang="en-US" sz="2800" dirty="0">
              <a:solidFill>
                <a:schemeClr val="bg1"/>
              </a:solidFill>
            </a:endParaRPr>
          </a:p>
        </p:txBody>
      </p:sp>
      <p:sp>
        <p:nvSpPr>
          <p:cNvPr id="69640" name="Text Box 8"/>
          <p:cNvSpPr txBox="1">
            <a:spLocks noChangeArrowheads="1"/>
          </p:cNvSpPr>
          <p:nvPr/>
        </p:nvSpPr>
        <p:spPr bwMode="auto">
          <a:xfrm>
            <a:off x="3417606" y="1950361"/>
            <a:ext cx="236969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GB" altLang="en-US" sz="2800" dirty="0">
                <a:solidFill>
                  <a:schemeClr val="bg1"/>
                </a:solidFill>
              </a:rPr>
              <a:t>Evaluating the need for regeneration</a:t>
            </a:r>
            <a:endParaRPr lang="en-US" altLang="en-US" sz="2800" dirty="0">
              <a:solidFill>
                <a:schemeClr val="bg1"/>
              </a:solidFill>
            </a:endParaRPr>
          </a:p>
        </p:txBody>
      </p:sp>
      <p:sp>
        <p:nvSpPr>
          <p:cNvPr id="69642" name="Text Box 10"/>
          <p:cNvSpPr txBox="1">
            <a:spLocks noChangeArrowheads="1"/>
          </p:cNvSpPr>
          <p:nvPr/>
        </p:nvSpPr>
        <p:spPr bwMode="auto">
          <a:xfrm>
            <a:off x="6443663" y="3933007"/>
            <a:ext cx="21605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latin typeface="Arial" charset="0"/>
            </a:endParaRPr>
          </a:p>
        </p:txBody>
      </p:sp>
      <p:sp>
        <p:nvSpPr>
          <p:cNvPr id="69645" name="Text Box 13"/>
          <p:cNvSpPr txBox="1">
            <a:spLocks noChangeArrowheads="1"/>
          </p:cNvSpPr>
          <p:nvPr/>
        </p:nvSpPr>
        <p:spPr bwMode="auto">
          <a:xfrm>
            <a:off x="6710943" y="2315292"/>
            <a:ext cx="18933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2800" dirty="0">
                <a:solidFill>
                  <a:schemeClr val="bg1"/>
                </a:solidFill>
              </a:rPr>
              <a:t>Using GIS</a:t>
            </a:r>
            <a:endParaRPr lang="en-US" altLang="en-US" sz="28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475656" y="299348"/>
            <a:ext cx="5424264" cy="1320660"/>
          </a:xfrm>
          <a:solidFill>
            <a:srgbClr val="740160"/>
          </a:solidFill>
        </p:spPr>
        <p:txBody>
          <a:bodyPr/>
          <a:lstStyle/>
          <a:p>
            <a:r>
              <a:rPr lang="en-GB" altLang="en-US" b="1" dirty="0">
                <a:solidFill>
                  <a:schemeClr val="bg1"/>
                </a:solidFill>
              </a:rPr>
              <a:t>Ealing, London</a:t>
            </a:r>
          </a:p>
        </p:txBody>
      </p:sp>
      <p:pic>
        <p:nvPicPr>
          <p:cNvPr id="8" name="Picture 7">
            <a:extLst>
              <a:ext uri="{FF2B5EF4-FFF2-40B4-BE49-F238E27FC236}">
                <a16:creationId xmlns:a16="http://schemas.microsoft.com/office/drawing/2014/main" id="{8BE9EC82-57B2-4C7A-BC9C-2A06B4059369}"/>
              </a:ext>
            </a:extLst>
          </p:cNvPr>
          <p:cNvPicPr>
            <a:picLocks noChangeAspect="1"/>
          </p:cNvPicPr>
          <p:nvPr/>
        </p:nvPicPr>
        <p:blipFill rotWithShape="1">
          <a:blip r:embed="rId2"/>
          <a:srcRect l="10625" t="19414" r="26376" b="7726"/>
          <a:stretch/>
        </p:blipFill>
        <p:spPr>
          <a:xfrm>
            <a:off x="323528" y="1753905"/>
            <a:ext cx="7128792" cy="4722825"/>
          </a:xfrm>
          <a:prstGeom prst="rect">
            <a:avLst/>
          </a:prstGeom>
        </p:spPr>
      </p:pic>
      <p:sp>
        <p:nvSpPr>
          <p:cNvPr id="2" name="Rectangle 1">
            <a:extLst>
              <a:ext uri="{FF2B5EF4-FFF2-40B4-BE49-F238E27FC236}">
                <a16:creationId xmlns:a16="http://schemas.microsoft.com/office/drawing/2014/main" id="{B7ABAE54-786B-4708-83CB-2C3C281E8871}"/>
              </a:ext>
            </a:extLst>
          </p:cNvPr>
          <p:cNvSpPr/>
          <p:nvPr/>
        </p:nvSpPr>
        <p:spPr>
          <a:xfrm>
            <a:off x="7524328" y="2492896"/>
            <a:ext cx="1296144" cy="1008112"/>
          </a:xfrm>
          <a:prstGeom prst="rect">
            <a:avLst/>
          </a:prstGeom>
          <a:solidFill>
            <a:srgbClr val="D6621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Vacant/</a:t>
            </a:r>
          </a:p>
          <a:p>
            <a:pPr algn="ctr"/>
            <a:r>
              <a:rPr lang="en-GB" dirty="0"/>
              <a:t>derelict buildings</a:t>
            </a:r>
          </a:p>
        </p:txBody>
      </p:sp>
    </p:spTree>
    <p:extLst>
      <p:ext uri="{BB962C8B-B14F-4D97-AF65-F5344CB8AC3E}">
        <p14:creationId xmlns:p14="http://schemas.microsoft.com/office/powerpoint/2010/main" val="1346439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Grp="1" noChangeArrowheads="1"/>
          </p:cNvSpPr>
          <p:nvPr>
            <p:ph type="body" idx="1"/>
          </p:nvPr>
        </p:nvSpPr>
        <p:spPr>
          <a:xfrm>
            <a:off x="1475656" y="1700808"/>
            <a:ext cx="7010400" cy="3959225"/>
          </a:xfrm>
          <a:noFill/>
          <a:ln/>
        </p:spPr>
        <p:txBody>
          <a:bodyPr/>
          <a:lstStyle/>
          <a:p>
            <a:pPr marL="457200" lvl="1" indent="0">
              <a:buNone/>
            </a:pPr>
            <a:endParaRPr lang="en-GB" altLang="en-US" dirty="0"/>
          </a:p>
          <a:p>
            <a:pPr lvl="1"/>
            <a:endParaRPr lang="en-GB" altLang="en-US" dirty="0"/>
          </a:p>
        </p:txBody>
      </p:sp>
      <p:sp>
        <p:nvSpPr>
          <p:cNvPr id="7" name="Rectangle 2"/>
          <p:cNvSpPr txBox="1">
            <a:spLocks noChangeArrowheads="1"/>
          </p:cNvSpPr>
          <p:nvPr/>
        </p:nvSpPr>
        <p:spPr bwMode="auto">
          <a:xfrm>
            <a:off x="1475656" y="299348"/>
            <a:ext cx="5424264" cy="1320660"/>
          </a:xfrm>
          <a:prstGeom prst="rect">
            <a:avLst/>
          </a:prstGeom>
          <a:solidFill>
            <a:srgbClr val="797E01"/>
          </a:solidFill>
          <a:ln>
            <a:noFill/>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6300">
                <a:solidFill>
                  <a:schemeClr val="tx2"/>
                </a:solidFill>
                <a:latin typeface="Helvetica" pitchFamily="34" charset="0"/>
              </a:defRPr>
            </a:lvl2pPr>
            <a:lvl3pPr algn="l" rtl="0" fontAlgn="base">
              <a:spcBef>
                <a:spcPct val="0"/>
              </a:spcBef>
              <a:spcAft>
                <a:spcPct val="0"/>
              </a:spcAft>
              <a:defRPr sz="6300">
                <a:solidFill>
                  <a:schemeClr val="tx2"/>
                </a:solidFill>
                <a:latin typeface="Helvetica" pitchFamily="34" charset="0"/>
              </a:defRPr>
            </a:lvl3pPr>
            <a:lvl4pPr algn="l" rtl="0" fontAlgn="base">
              <a:spcBef>
                <a:spcPct val="0"/>
              </a:spcBef>
              <a:spcAft>
                <a:spcPct val="0"/>
              </a:spcAft>
              <a:defRPr sz="6300">
                <a:solidFill>
                  <a:schemeClr val="tx2"/>
                </a:solidFill>
                <a:latin typeface="Helvetica" pitchFamily="34" charset="0"/>
              </a:defRPr>
            </a:lvl4pPr>
            <a:lvl5pPr algn="l" rtl="0" fontAlgn="base">
              <a:spcBef>
                <a:spcPct val="0"/>
              </a:spcBef>
              <a:spcAft>
                <a:spcPct val="0"/>
              </a:spcAft>
              <a:defRPr sz="6300">
                <a:solidFill>
                  <a:schemeClr val="tx2"/>
                </a:solidFill>
                <a:latin typeface="Helvetica" pitchFamily="34" charset="0"/>
              </a:defRPr>
            </a:lvl5pPr>
            <a:lvl6pPr marL="457200" algn="l" rtl="0" fontAlgn="base">
              <a:spcBef>
                <a:spcPct val="0"/>
              </a:spcBef>
              <a:spcAft>
                <a:spcPct val="0"/>
              </a:spcAft>
              <a:defRPr sz="6300">
                <a:solidFill>
                  <a:schemeClr val="tx2"/>
                </a:solidFill>
                <a:latin typeface="Helvetica" pitchFamily="34" charset="0"/>
              </a:defRPr>
            </a:lvl6pPr>
            <a:lvl7pPr marL="914400" algn="l" rtl="0" fontAlgn="base">
              <a:spcBef>
                <a:spcPct val="0"/>
              </a:spcBef>
              <a:spcAft>
                <a:spcPct val="0"/>
              </a:spcAft>
              <a:defRPr sz="6300">
                <a:solidFill>
                  <a:schemeClr val="tx2"/>
                </a:solidFill>
                <a:latin typeface="Helvetica" pitchFamily="34" charset="0"/>
              </a:defRPr>
            </a:lvl7pPr>
            <a:lvl8pPr marL="1371600" algn="l" rtl="0" fontAlgn="base">
              <a:spcBef>
                <a:spcPct val="0"/>
              </a:spcBef>
              <a:spcAft>
                <a:spcPct val="0"/>
              </a:spcAft>
              <a:defRPr sz="6300">
                <a:solidFill>
                  <a:schemeClr val="tx2"/>
                </a:solidFill>
                <a:latin typeface="Helvetica" pitchFamily="34" charset="0"/>
              </a:defRPr>
            </a:lvl8pPr>
            <a:lvl9pPr marL="1828800" algn="l" rtl="0" fontAlgn="base">
              <a:spcBef>
                <a:spcPct val="0"/>
              </a:spcBef>
              <a:spcAft>
                <a:spcPct val="0"/>
              </a:spcAft>
              <a:defRPr sz="6300">
                <a:solidFill>
                  <a:schemeClr val="tx2"/>
                </a:solidFill>
                <a:latin typeface="Helvetica" pitchFamily="34" charset="0"/>
              </a:defRPr>
            </a:lvl9pPr>
          </a:lstStyle>
          <a:p>
            <a:r>
              <a:rPr lang="en-GB" altLang="en-US" b="1" kern="0" dirty="0">
                <a:solidFill>
                  <a:schemeClr val="bg1"/>
                </a:solidFill>
              </a:rPr>
              <a:t>Ealing, London</a:t>
            </a:r>
          </a:p>
        </p:txBody>
      </p:sp>
      <p:pic>
        <p:nvPicPr>
          <p:cNvPr id="5" name="Picture 4">
            <a:extLst>
              <a:ext uri="{FF2B5EF4-FFF2-40B4-BE49-F238E27FC236}">
                <a16:creationId xmlns:a16="http://schemas.microsoft.com/office/drawing/2014/main" id="{2B3A555B-1116-4556-BEF7-95DA98688DAF}"/>
              </a:ext>
            </a:extLst>
          </p:cNvPr>
          <p:cNvPicPr>
            <a:picLocks noChangeAspect="1"/>
          </p:cNvPicPr>
          <p:nvPr/>
        </p:nvPicPr>
        <p:blipFill rotWithShape="1">
          <a:blip r:embed="rId2"/>
          <a:srcRect b="5201"/>
          <a:stretch/>
        </p:blipFill>
        <p:spPr>
          <a:xfrm>
            <a:off x="287288" y="1844824"/>
            <a:ext cx="8569424" cy="4569615"/>
          </a:xfrm>
          <a:prstGeom prst="rect">
            <a:avLst/>
          </a:prstGeom>
        </p:spPr>
      </p:pic>
      <p:sp>
        <p:nvSpPr>
          <p:cNvPr id="6" name="TextBox 5">
            <a:extLst>
              <a:ext uri="{FF2B5EF4-FFF2-40B4-BE49-F238E27FC236}">
                <a16:creationId xmlns:a16="http://schemas.microsoft.com/office/drawing/2014/main" id="{05C9219B-C020-4663-9080-53C3C750CBA1}"/>
              </a:ext>
            </a:extLst>
          </p:cNvPr>
          <p:cNvSpPr txBox="1"/>
          <p:nvPr/>
        </p:nvSpPr>
        <p:spPr>
          <a:xfrm>
            <a:off x="179512" y="5301208"/>
            <a:ext cx="1728192" cy="1477328"/>
          </a:xfrm>
          <a:prstGeom prst="rect">
            <a:avLst/>
          </a:prstGeom>
          <a:noFill/>
        </p:spPr>
        <p:txBody>
          <a:bodyPr wrap="square" rtlCol="0">
            <a:spAutoFit/>
          </a:bodyPr>
          <a:lstStyle/>
          <a:p>
            <a:r>
              <a:rPr lang="en-GB" dirty="0"/>
              <a:t>NB At the time of publishing, this feature could not be edited</a:t>
            </a:r>
          </a:p>
        </p:txBody>
      </p:sp>
    </p:spTree>
    <p:extLst>
      <p:ext uri="{BB962C8B-B14F-4D97-AF65-F5344CB8AC3E}">
        <p14:creationId xmlns:p14="http://schemas.microsoft.com/office/powerpoint/2010/main" val="3730700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Grp="1" noChangeArrowheads="1"/>
          </p:cNvSpPr>
          <p:nvPr>
            <p:ph type="body" idx="1"/>
          </p:nvPr>
        </p:nvSpPr>
        <p:spPr>
          <a:xfrm>
            <a:off x="467544" y="2492896"/>
            <a:ext cx="8352420" cy="3959225"/>
          </a:xfrm>
          <a:noFill/>
          <a:ln/>
        </p:spPr>
        <p:txBody>
          <a:bodyPr/>
          <a:lstStyle/>
          <a:p>
            <a:r>
              <a:rPr lang="en-GB" altLang="en-US" dirty="0"/>
              <a:t>Visualising </a:t>
            </a:r>
            <a:r>
              <a:rPr lang="en-GB" altLang="en-US"/>
              <a:t>the distribution of </a:t>
            </a:r>
            <a:r>
              <a:rPr lang="en-GB" altLang="en-US" dirty="0"/>
              <a:t>derelict or vacant buildings can help key stakeholders determine the need for regeneration.</a:t>
            </a:r>
          </a:p>
          <a:p>
            <a:endParaRPr lang="en-GB" altLang="en-US" dirty="0"/>
          </a:p>
          <a:p>
            <a:pPr marL="0" indent="0">
              <a:buNone/>
            </a:pPr>
            <a:endParaRPr lang="en-GB" altLang="en-US" dirty="0"/>
          </a:p>
          <a:p>
            <a:pPr lvl="1"/>
            <a:endParaRPr lang="en-GB" altLang="en-US" dirty="0"/>
          </a:p>
        </p:txBody>
      </p:sp>
      <p:sp>
        <p:nvSpPr>
          <p:cNvPr id="7" name="Rectangle 2"/>
          <p:cNvSpPr txBox="1">
            <a:spLocks noChangeArrowheads="1"/>
          </p:cNvSpPr>
          <p:nvPr/>
        </p:nvSpPr>
        <p:spPr bwMode="auto">
          <a:xfrm>
            <a:off x="1475656" y="299348"/>
            <a:ext cx="5424264" cy="1320660"/>
          </a:xfrm>
          <a:prstGeom prst="rect">
            <a:avLst/>
          </a:prstGeom>
          <a:solidFill>
            <a:srgbClr val="F54C00"/>
          </a:solidFill>
          <a:ln>
            <a:noFill/>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6300">
                <a:solidFill>
                  <a:schemeClr val="tx2"/>
                </a:solidFill>
                <a:latin typeface="Helvetica" pitchFamily="34" charset="0"/>
              </a:defRPr>
            </a:lvl2pPr>
            <a:lvl3pPr algn="l" rtl="0" fontAlgn="base">
              <a:spcBef>
                <a:spcPct val="0"/>
              </a:spcBef>
              <a:spcAft>
                <a:spcPct val="0"/>
              </a:spcAft>
              <a:defRPr sz="6300">
                <a:solidFill>
                  <a:schemeClr val="tx2"/>
                </a:solidFill>
                <a:latin typeface="Helvetica" pitchFamily="34" charset="0"/>
              </a:defRPr>
            </a:lvl3pPr>
            <a:lvl4pPr algn="l" rtl="0" fontAlgn="base">
              <a:spcBef>
                <a:spcPct val="0"/>
              </a:spcBef>
              <a:spcAft>
                <a:spcPct val="0"/>
              </a:spcAft>
              <a:defRPr sz="6300">
                <a:solidFill>
                  <a:schemeClr val="tx2"/>
                </a:solidFill>
                <a:latin typeface="Helvetica" pitchFamily="34" charset="0"/>
              </a:defRPr>
            </a:lvl4pPr>
            <a:lvl5pPr algn="l" rtl="0" fontAlgn="base">
              <a:spcBef>
                <a:spcPct val="0"/>
              </a:spcBef>
              <a:spcAft>
                <a:spcPct val="0"/>
              </a:spcAft>
              <a:defRPr sz="6300">
                <a:solidFill>
                  <a:schemeClr val="tx2"/>
                </a:solidFill>
                <a:latin typeface="Helvetica" pitchFamily="34" charset="0"/>
              </a:defRPr>
            </a:lvl5pPr>
            <a:lvl6pPr marL="457200" algn="l" rtl="0" fontAlgn="base">
              <a:spcBef>
                <a:spcPct val="0"/>
              </a:spcBef>
              <a:spcAft>
                <a:spcPct val="0"/>
              </a:spcAft>
              <a:defRPr sz="6300">
                <a:solidFill>
                  <a:schemeClr val="tx2"/>
                </a:solidFill>
                <a:latin typeface="Helvetica" pitchFamily="34" charset="0"/>
              </a:defRPr>
            </a:lvl6pPr>
            <a:lvl7pPr marL="914400" algn="l" rtl="0" fontAlgn="base">
              <a:spcBef>
                <a:spcPct val="0"/>
              </a:spcBef>
              <a:spcAft>
                <a:spcPct val="0"/>
              </a:spcAft>
              <a:defRPr sz="6300">
                <a:solidFill>
                  <a:schemeClr val="tx2"/>
                </a:solidFill>
                <a:latin typeface="Helvetica" pitchFamily="34" charset="0"/>
              </a:defRPr>
            </a:lvl7pPr>
            <a:lvl8pPr marL="1371600" algn="l" rtl="0" fontAlgn="base">
              <a:spcBef>
                <a:spcPct val="0"/>
              </a:spcBef>
              <a:spcAft>
                <a:spcPct val="0"/>
              </a:spcAft>
              <a:defRPr sz="6300">
                <a:solidFill>
                  <a:schemeClr val="tx2"/>
                </a:solidFill>
                <a:latin typeface="Helvetica" pitchFamily="34" charset="0"/>
              </a:defRPr>
            </a:lvl8pPr>
            <a:lvl9pPr marL="1828800" algn="l" rtl="0" fontAlgn="base">
              <a:spcBef>
                <a:spcPct val="0"/>
              </a:spcBef>
              <a:spcAft>
                <a:spcPct val="0"/>
              </a:spcAft>
              <a:defRPr sz="6300">
                <a:solidFill>
                  <a:schemeClr val="tx2"/>
                </a:solidFill>
                <a:latin typeface="Helvetica" pitchFamily="34" charset="0"/>
              </a:defRPr>
            </a:lvl9pPr>
          </a:lstStyle>
          <a:p>
            <a:r>
              <a:rPr lang="en-GB" altLang="en-US" sz="4400" b="1" kern="0" dirty="0">
                <a:solidFill>
                  <a:schemeClr val="bg1"/>
                </a:solidFill>
              </a:rPr>
              <a:t>Summary</a:t>
            </a:r>
          </a:p>
        </p:txBody>
      </p:sp>
    </p:spTree>
    <p:extLst>
      <p:ext uri="{BB962C8B-B14F-4D97-AF65-F5344CB8AC3E}">
        <p14:creationId xmlns:p14="http://schemas.microsoft.com/office/powerpoint/2010/main" val="3435447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475656" y="299348"/>
            <a:ext cx="5424264" cy="1320660"/>
          </a:xfrm>
          <a:solidFill>
            <a:srgbClr val="F54C00"/>
          </a:solidFill>
        </p:spPr>
        <p:txBody>
          <a:bodyPr/>
          <a:lstStyle/>
          <a:p>
            <a:r>
              <a:rPr lang="en-GB" altLang="en-US" b="1" dirty="0">
                <a:solidFill>
                  <a:schemeClr val="bg1"/>
                </a:solidFill>
              </a:rPr>
              <a:t>Colouring London</a:t>
            </a:r>
          </a:p>
        </p:txBody>
      </p:sp>
      <p:sp>
        <p:nvSpPr>
          <p:cNvPr id="56327" name="Rectangle 7"/>
          <p:cNvSpPr>
            <a:spLocks noGrp="1" noChangeArrowheads="1"/>
          </p:cNvSpPr>
          <p:nvPr>
            <p:ph type="body" idx="1"/>
          </p:nvPr>
        </p:nvSpPr>
        <p:spPr>
          <a:xfrm>
            <a:off x="899592" y="2060575"/>
            <a:ext cx="7634808" cy="3959225"/>
          </a:xfrm>
          <a:noFill/>
          <a:ln/>
        </p:spPr>
        <p:txBody>
          <a:bodyPr/>
          <a:lstStyle/>
          <a:p>
            <a:pPr marL="0" indent="0">
              <a:buNone/>
            </a:pPr>
            <a:r>
              <a:rPr lang="en-GB" dirty="0"/>
              <a:t>Colouring London aims to collect information on every building in London, to help make the city more sustainable. </a:t>
            </a:r>
          </a:p>
          <a:p>
            <a:endParaRPr lang="en-GB" dirty="0"/>
          </a:p>
          <a:p>
            <a:pPr marL="0" indent="0">
              <a:buNone/>
            </a:pPr>
            <a:r>
              <a:rPr lang="en-GB" dirty="0"/>
              <a:t>It provides information about your local area</a:t>
            </a:r>
          </a:p>
          <a:p>
            <a:pPr marL="457200" lvl="1" indent="0">
              <a:buNone/>
            </a:pPr>
            <a:r>
              <a:rPr lang="en-GB" dirty="0">
                <a:hlinkClick r:id="rId2"/>
              </a:rPr>
              <a:t>https://colouringlondon.org/</a:t>
            </a:r>
            <a:endParaRPr lang="en-GB" altLang="en-US" dirty="0"/>
          </a:p>
          <a:p>
            <a:pPr lvl="1"/>
            <a:endParaRPr lang="en-GB"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475656" y="299348"/>
            <a:ext cx="5424264" cy="1320660"/>
          </a:xfrm>
          <a:prstGeom prst="rect">
            <a:avLst/>
          </a:prstGeom>
          <a:solidFill>
            <a:srgbClr val="01415B"/>
          </a:solidFill>
          <a:ln>
            <a:noFill/>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6300">
                <a:solidFill>
                  <a:schemeClr val="tx2"/>
                </a:solidFill>
                <a:latin typeface="Helvetica" pitchFamily="34" charset="0"/>
              </a:defRPr>
            </a:lvl2pPr>
            <a:lvl3pPr algn="l" rtl="0" fontAlgn="base">
              <a:spcBef>
                <a:spcPct val="0"/>
              </a:spcBef>
              <a:spcAft>
                <a:spcPct val="0"/>
              </a:spcAft>
              <a:defRPr sz="6300">
                <a:solidFill>
                  <a:schemeClr val="tx2"/>
                </a:solidFill>
                <a:latin typeface="Helvetica" pitchFamily="34" charset="0"/>
              </a:defRPr>
            </a:lvl3pPr>
            <a:lvl4pPr algn="l" rtl="0" fontAlgn="base">
              <a:spcBef>
                <a:spcPct val="0"/>
              </a:spcBef>
              <a:spcAft>
                <a:spcPct val="0"/>
              </a:spcAft>
              <a:defRPr sz="6300">
                <a:solidFill>
                  <a:schemeClr val="tx2"/>
                </a:solidFill>
                <a:latin typeface="Helvetica" pitchFamily="34" charset="0"/>
              </a:defRPr>
            </a:lvl4pPr>
            <a:lvl5pPr algn="l" rtl="0" fontAlgn="base">
              <a:spcBef>
                <a:spcPct val="0"/>
              </a:spcBef>
              <a:spcAft>
                <a:spcPct val="0"/>
              </a:spcAft>
              <a:defRPr sz="6300">
                <a:solidFill>
                  <a:schemeClr val="tx2"/>
                </a:solidFill>
                <a:latin typeface="Helvetica" pitchFamily="34" charset="0"/>
              </a:defRPr>
            </a:lvl5pPr>
            <a:lvl6pPr marL="457200" algn="l" rtl="0" fontAlgn="base">
              <a:spcBef>
                <a:spcPct val="0"/>
              </a:spcBef>
              <a:spcAft>
                <a:spcPct val="0"/>
              </a:spcAft>
              <a:defRPr sz="6300">
                <a:solidFill>
                  <a:schemeClr val="tx2"/>
                </a:solidFill>
                <a:latin typeface="Helvetica" pitchFamily="34" charset="0"/>
              </a:defRPr>
            </a:lvl6pPr>
            <a:lvl7pPr marL="914400" algn="l" rtl="0" fontAlgn="base">
              <a:spcBef>
                <a:spcPct val="0"/>
              </a:spcBef>
              <a:spcAft>
                <a:spcPct val="0"/>
              </a:spcAft>
              <a:defRPr sz="6300">
                <a:solidFill>
                  <a:schemeClr val="tx2"/>
                </a:solidFill>
                <a:latin typeface="Helvetica" pitchFamily="34" charset="0"/>
              </a:defRPr>
            </a:lvl7pPr>
            <a:lvl8pPr marL="1371600" algn="l" rtl="0" fontAlgn="base">
              <a:spcBef>
                <a:spcPct val="0"/>
              </a:spcBef>
              <a:spcAft>
                <a:spcPct val="0"/>
              </a:spcAft>
              <a:defRPr sz="6300">
                <a:solidFill>
                  <a:schemeClr val="tx2"/>
                </a:solidFill>
                <a:latin typeface="Helvetica" pitchFamily="34" charset="0"/>
              </a:defRPr>
            </a:lvl8pPr>
            <a:lvl9pPr marL="1828800" algn="l" rtl="0" fontAlgn="base">
              <a:spcBef>
                <a:spcPct val="0"/>
              </a:spcBef>
              <a:spcAft>
                <a:spcPct val="0"/>
              </a:spcAft>
              <a:defRPr sz="6300">
                <a:solidFill>
                  <a:schemeClr val="tx2"/>
                </a:solidFill>
                <a:latin typeface="Helvetica" pitchFamily="34" charset="0"/>
              </a:defRPr>
            </a:lvl9pPr>
          </a:lstStyle>
          <a:p>
            <a:r>
              <a:rPr lang="en-GB" altLang="en-US" b="1" kern="0" dirty="0">
                <a:solidFill>
                  <a:schemeClr val="bg1"/>
                </a:solidFill>
              </a:rPr>
              <a:t>Evaluating the need for regeneration</a:t>
            </a:r>
          </a:p>
        </p:txBody>
      </p:sp>
      <p:graphicFrame>
        <p:nvGraphicFramePr>
          <p:cNvPr id="3" name="Diagram 2">
            <a:extLst>
              <a:ext uri="{FF2B5EF4-FFF2-40B4-BE49-F238E27FC236}">
                <a16:creationId xmlns:a16="http://schemas.microsoft.com/office/drawing/2014/main" id="{01B09927-CB5D-48D7-8D6D-00C669674B17}"/>
              </a:ext>
            </a:extLst>
          </p:cNvPr>
          <p:cNvGraphicFramePr/>
          <p:nvPr>
            <p:extLst>
              <p:ext uri="{D42A27DB-BD31-4B8C-83A1-F6EECF244321}">
                <p14:modId xmlns:p14="http://schemas.microsoft.com/office/powerpoint/2010/main" val="2482525067"/>
              </p:ext>
            </p:extLst>
          </p:nvPr>
        </p:nvGraphicFramePr>
        <p:xfrm>
          <a:off x="1475656" y="240501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B677B686-36ED-466C-B3F4-B6468BEA1796}"/>
              </a:ext>
            </a:extLst>
          </p:cNvPr>
          <p:cNvSpPr txBox="1"/>
          <p:nvPr/>
        </p:nvSpPr>
        <p:spPr>
          <a:xfrm>
            <a:off x="381812" y="4212229"/>
            <a:ext cx="1872208" cy="369332"/>
          </a:xfrm>
          <a:prstGeom prst="rect">
            <a:avLst/>
          </a:prstGeom>
          <a:noFill/>
        </p:spPr>
        <p:txBody>
          <a:bodyPr wrap="square" rtlCol="0">
            <a:spAutoFit/>
          </a:bodyPr>
          <a:lstStyle/>
          <a:p>
            <a:r>
              <a:rPr lang="en-GB" dirty="0"/>
              <a:t>Ethnicity</a:t>
            </a:r>
          </a:p>
        </p:txBody>
      </p:sp>
      <p:sp>
        <p:nvSpPr>
          <p:cNvPr id="7" name="TextBox 6">
            <a:extLst>
              <a:ext uri="{FF2B5EF4-FFF2-40B4-BE49-F238E27FC236}">
                <a16:creationId xmlns:a16="http://schemas.microsoft.com/office/drawing/2014/main" id="{0DEAD9B2-1EEE-4245-A290-766947E1CA6A}"/>
              </a:ext>
            </a:extLst>
          </p:cNvPr>
          <p:cNvSpPr txBox="1"/>
          <p:nvPr/>
        </p:nvSpPr>
        <p:spPr>
          <a:xfrm>
            <a:off x="539552" y="6006742"/>
            <a:ext cx="1872208" cy="369332"/>
          </a:xfrm>
          <a:prstGeom prst="rect">
            <a:avLst/>
          </a:prstGeom>
          <a:noFill/>
        </p:spPr>
        <p:txBody>
          <a:bodyPr wrap="square" rtlCol="0">
            <a:spAutoFit/>
          </a:bodyPr>
          <a:lstStyle/>
          <a:p>
            <a:r>
              <a:rPr lang="en-GB" dirty="0"/>
              <a:t>Derelict shops</a:t>
            </a:r>
          </a:p>
        </p:txBody>
      </p:sp>
      <p:sp>
        <p:nvSpPr>
          <p:cNvPr id="9" name="TextBox 8">
            <a:extLst>
              <a:ext uri="{FF2B5EF4-FFF2-40B4-BE49-F238E27FC236}">
                <a16:creationId xmlns:a16="http://schemas.microsoft.com/office/drawing/2014/main" id="{73BE73CB-87B6-4F47-9C2B-23B382269AF5}"/>
              </a:ext>
            </a:extLst>
          </p:cNvPr>
          <p:cNvSpPr txBox="1"/>
          <p:nvPr/>
        </p:nvSpPr>
        <p:spPr>
          <a:xfrm>
            <a:off x="755576" y="4833895"/>
            <a:ext cx="2600705" cy="369332"/>
          </a:xfrm>
          <a:prstGeom prst="rect">
            <a:avLst/>
          </a:prstGeom>
          <a:noFill/>
        </p:spPr>
        <p:txBody>
          <a:bodyPr wrap="square" rtlCol="0">
            <a:spAutoFit/>
          </a:bodyPr>
          <a:lstStyle/>
          <a:p>
            <a:r>
              <a:rPr lang="en-GB" dirty="0"/>
              <a:t>Polarised employment</a:t>
            </a:r>
          </a:p>
        </p:txBody>
      </p:sp>
      <p:sp>
        <p:nvSpPr>
          <p:cNvPr id="5" name="TextBox 4">
            <a:extLst>
              <a:ext uri="{FF2B5EF4-FFF2-40B4-BE49-F238E27FC236}">
                <a16:creationId xmlns:a16="http://schemas.microsoft.com/office/drawing/2014/main" id="{4EC0CF8A-0238-41DF-8791-212263D6919A}"/>
              </a:ext>
            </a:extLst>
          </p:cNvPr>
          <p:cNvSpPr txBox="1"/>
          <p:nvPr/>
        </p:nvSpPr>
        <p:spPr>
          <a:xfrm>
            <a:off x="395536" y="1696315"/>
            <a:ext cx="8352928" cy="523220"/>
          </a:xfrm>
          <a:prstGeom prst="rect">
            <a:avLst/>
          </a:prstGeom>
          <a:noFill/>
        </p:spPr>
        <p:txBody>
          <a:bodyPr wrap="square" rtlCol="0">
            <a:spAutoFit/>
          </a:bodyPr>
          <a:lstStyle/>
          <a:p>
            <a:r>
              <a:rPr lang="en-GB" sz="2800" dirty="0"/>
              <a:t>Place the criteria listed into the Venn Diagram</a:t>
            </a:r>
          </a:p>
        </p:txBody>
      </p:sp>
      <p:sp>
        <p:nvSpPr>
          <p:cNvPr id="11" name="TextBox 10">
            <a:extLst>
              <a:ext uri="{FF2B5EF4-FFF2-40B4-BE49-F238E27FC236}">
                <a16:creationId xmlns:a16="http://schemas.microsoft.com/office/drawing/2014/main" id="{2F096E9A-F2A3-48B2-BF3B-0C18F9109D51}"/>
              </a:ext>
            </a:extLst>
          </p:cNvPr>
          <p:cNvSpPr txBox="1"/>
          <p:nvPr/>
        </p:nvSpPr>
        <p:spPr>
          <a:xfrm>
            <a:off x="6681107" y="5612236"/>
            <a:ext cx="1872208" cy="369332"/>
          </a:xfrm>
          <a:prstGeom prst="rect">
            <a:avLst/>
          </a:prstGeom>
          <a:noFill/>
        </p:spPr>
        <p:txBody>
          <a:bodyPr wrap="square" rtlCol="0">
            <a:spAutoFit/>
          </a:bodyPr>
          <a:lstStyle/>
          <a:p>
            <a:r>
              <a:rPr lang="en-GB" dirty="0"/>
              <a:t>Unemployment</a:t>
            </a:r>
          </a:p>
        </p:txBody>
      </p:sp>
      <p:sp>
        <p:nvSpPr>
          <p:cNvPr id="12" name="TextBox 11">
            <a:extLst>
              <a:ext uri="{FF2B5EF4-FFF2-40B4-BE49-F238E27FC236}">
                <a16:creationId xmlns:a16="http://schemas.microsoft.com/office/drawing/2014/main" id="{F3ADE2C7-9376-4370-955A-AE2A877EBBB5}"/>
              </a:ext>
            </a:extLst>
          </p:cNvPr>
          <p:cNvSpPr txBox="1"/>
          <p:nvPr/>
        </p:nvSpPr>
        <p:spPr>
          <a:xfrm>
            <a:off x="6910536" y="4419512"/>
            <a:ext cx="2125960" cy="369332"/>
          </a:xfrm>
          <a:prstGeom prst="rect">
            <a:avLst/>
          </a:prstGeom>
          <a:noFill/>
        </p:spPr>
        <p:txBody>
          <a:bodyPr wrap="square" rtlCol="0">
            <a:spAutoFit/>
          </a:bodyPr>
          <a:lstStyle/>
          <a:p>
            <a:r>
              <a:rPr lang="en-GB" dirty="0"/>
              <a:t>Healthcare access</a:t>
            </a:r>
          </a:p>
        </p:txBody>
      </p:sp>
      <p:sp>
        <p:nvSpPr>
          <p:cNvPr id="13" name="TextBox 12">
            <a:extLst>
              <a:ext uri="{FF2B5EF4-FFF2-40B4-BE49-F238E27FC236}">
                <a16:creationId xmlns:a16="http://schemas.microsoft.com/office/drawing/2014/main" id="{4B0B19C7-C68C-4D41-AC8C-E61700D3CE75}"/>
              </a:ext>
            </a:extLst>
          </p:cNvPr>
          <p:cNvSpPr txBox="1"/>
          <p:nvPr/>
        </p:nvSpPr>
        <p:spPr>
          <a:xfrm>
            <a:off x="6899920" y="2726729"/>
            <a:ext cx="2125960" cy="369332"/>
          </a:xfrm>
          <a:prstGeom prst="rect">
            <a:avLst/>
          </a:prstGeom>
          <a:noFill/>
        </p:spPr>
        <p:txBody>
          <a:bodyPr wrap="square" rtlCol="0">
            <a:spAutoFit/>
          </a:bodyPr>
          <a:lstStyle/>
          <a:p>
            <a:r>
              <a:rPr lang="en-GB" dirty="0"/>
              <a:t>Community groups</a:t>
            </a:r>
          </a:p>
        </p:txBody>
      </p:sp>
      <p:sp>
        <p:nvSpPr>
          <p:cNvPr id="14" name="TextBox 13">
            <a:extLst>
              <a:ext uri="{FF2B5EF4-FFF2-40B4-BE49-F238E27FC236}">
                <a16:creationId xmlns:a16="http://schemas.microsoft.com/office/drawing/2014/main" id="{D8642504-CAE5-42D1-8133-2C1EC222EBBB}"/>
              </a:ext>
            </a:extLst>
          </p:cNvPr>
          <p:cNvSpPr txBox="1"/>
          <p:nvPr/>
        </p:nvSpPr>
        <p:spPr>
          <a:xfrm>
            <a:off x="245097" y="2890209"/>
            <a:ext cx="2125960" cy="369332"/>
          </a:xfrm>
          <a:prstGeom prst="rect">
            <a:avLst/>
          </a:prstGeom>
          <a:noFill/>
        </p:spPr>
        <p:txBody>
          <a:bodyPr wrap="square" rtlCol="0">
            <a:spAutoFit/>
          </a:bodyPr>
          <a:lstStyle/>
          <a:p>
            <a:r>
              <a:rPr lang="en-GB" dirty="0"/>
              <a:t>Business rates</a:t>
            </a:r>
          </a:p>
        </p:txBody>
      </p:sp>
      <p:sp>
        <p:nvSpPr>
          <p:cNvPr id="15" name="TextBox 14">
            <a:extLst>
              <a:ext uri="{FF2B5EF4-FFF2-40B4-BE49-F238E27FC236}">
                <a16:creationId xmlns:a16="http://schemas.microsoft.com/office/drawing/2014/main" id="{49FB487C-F5E4-48D7-823C-E38C1CFF5BA2}"/>
              </a:ext>
            </a:extLst>
          </p:cNvPr>
          <p:cNvSpPr txBox="1"/>
          <p:nvPr/>
        </p:nvSpPr>
        <p:spPr>
          <a:xfrm>
            <a:off x="7018040" y="3530418"/>
            <a:ext cx="2125960" cy="369332"/>
          </a:xfrm>
          <a:prstGeom prst="rect">
            <a:avLst/>
          </a:prstGeom>
          <a:noFill/>
        </p:spPr>
        <p:txBody>
          <a:bodyPr wrap="square" rtlCol="0">
            <a:spAutoFit/>
          </a:bodyPr>
          <a:lstStyle/>
          <a:p>
            <a:r>
              <a:rPr lang="en-GB" dirty="0"/>
              <a:t>Property values</a:t>
            </a:r>
          </a:p>
        </p:txBody>
      </p:sp>
      <p:sp>
        <p:nvSpPr>
          <p:cNvPr id="16" name="TextBox 15">
            <a:extLst>
              <a:ext uri="{FF2B5EF4-FFF2-40B4-BE49-F238E27FC236}">
                <a16:creationId xmlns:a16="http://schemas.microsoft.com/office/drawing/2014/main" id="{795E1C75-9B01-4A11-982A-1C337A426BB6}"/>
              </a:ext>
            </a:extLst>
          </p:cNvPr>
          <p:cNvSpPr txBox="1"/>
          <p:nvPr/>
        </p:nvSpPr>
        <p:spPr>
          <a:xfrm>
            <a:off x="832790" y="3481454"/>
            <a:ext cx="2125960" cy="369332"/>
          </a:xfrm>
          <a:prstGeom prst="rect">
            <a:avLst/>
          </a:prstGeom>
          <a:noFill/>
        </p:spPr>
        <p:txBody>
          <a:bodyPr wrap="square" rtlCol="0">
            <a:spAutoFit/>
          </a:bodyPr>
          <a:lstStyle/>
          <a:p>
            <a:r>
              <a:rPr lang="en-GB" dirty="0"/>
              <a:t>Visual pollution</a:t>
            </a:r>
          </a:p>
        </p:txBody>
      </p:sp>
      <p:sp>
        <p:nvSpPr>
          <p:cNvPr id="17" name="TextBox 16">
            <a:extLst>
              <a:ext uri="{FF2B5EF4-FFF2-40B4-BE49-F238E27FC236}">
                <a16:creationId xmlns:a16="http://schemas.microsoft.com/office/drawing/2014/main" id="{797DAAF5-44CA-4AFA-894A-B560C6CF17EB}"/>
              </a:ext>
            </a:extLst>
          </p:cNvPr>
          <p:cNvSpPr txBox="1"/>
          <p:nvPr/>
        </p:nvSpPr>
        <p:spPr>
          <a:xfrm>
            <a:off x="5346981" y="6242541"/>
            <a:ext cx="2600706" cy="369332"/>
          </a:xfrm>
          <a:prstGeom prst="rect">
            <a:avLst/>
          </a:prstGeom>
          <a:noFill/>
        </p:spPr>
        <p:txBody>
          <a:bodyPr wrap="square" rtlCol="0">
            <a:spAutoFit/>
          </a:bodyPr>
          <a:lstStyle/>
          <a:p>
            <a:r>
              <a:rPr lang="en-GB" dirty="0"/>
              <a:t>Decline in businesses</a:t>
            </a:r>
          </a:p>
        </p:txBody>
      </p:sp>
      <p:sp>
        <p:nvSpPr>
          <p:cNvPr id="18" name="TextBox 17">
            <a:extLst>
              <a:ext uri="{FF2B5EF4-FFF2-40B4-BE49-F238E27FC236}">
                <a16:creationId xmlns:a16="http://schemas.microsoft.com/office/drawing/2014/main" id="{AF6F0B8A-D2B3-491B-A26F-47EC35A37DDF}"/>
              </a:ext>
            </a:extLst>
          </p:cNvPr>
          <p:cNvSpPr txBox="1"/>
          <p:nvPr/>
        </p:nvSpPr>
        <p:spPr>
          <a:xfrm>
            <a:off x="1658397" y="5466791"/>
            <a:ext cx="2600706" cy="369332"/>
          </a:xfrm>
          <a:prstGeom prst="rect">
            <a:avLst/>
          </a:prstGeom>
          <a:noFill/>
        </p:spPr>
        <p:txBody>
          <a:bodyPr wrap="square" rtlCol="0">
            <a:spAutoFit/>
          </a:bodyPr>
          <a:lstStyle/>
          <a:p>
            <a:r>
              <a:rPr lang="en-GB" dirty="0"/>
              <a:t>Poor transport </a:t>
            </a:r>
          </a:p>
        </p:txBody>
      </p:sp>
      <p:sp>
        <p:nvSpPr>
          <p:cNvPr id="19" name="TextBox 18">
            <a:extLst>
              <a:ext uri="{FF2B5EF4-FFF2-40B4-BE49-F238E27FC236}">
                <a16:creationId xmlns:a16="http://schemas.microsoft.com/office/drawing/2014/main" id="{E6ED6192-9ECE-489B-B52C-E67673F3CE2B}"/>
              </a:ext>
            </a:extLst>
          </p:cNvPr>
          <p:cNvSpPr txBox="1"/>
          <p:nvPr/>
        </p:nvSpPr>
        <p:spPr>
          <a:xfrm>
            <a:off x="1895770" y="6396883"/>
            <a:ext cx="2600706" cy="369332"/>
          </a:xfrm>
          <a:prstGeom prst="rect">
            <a:avLst/>
          </a:prstGeom>
          <a:noFill/>
        </p:spPr>
        <p:txBody>
          <a:bodyPr wrap="square" rtlCol="0">
            <a:spAutoFit/>
          </a:bodyPr>
          <a:lstStyle/>
          <a:p>
            <a:r>
              <a:rPr lang="en-GB" dirty="0"/>
              <a:t>Lack of green spaces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683568" y="2060575"/>
            <a:ext cx="7850832" cy="3959225"/>
          </a:xfrm>
        </p:spPr>
        <p:txBody>
          <a:bodyPr/>
          <a:lstStyle/>
          <a:p>
            <a:pPr marL="0" indent="0">
              <a:buNone/>
            </a:pPr>
            <a:r>
              <a:rPr lang="en-GB" altLang="en-US" dirty="0"/>
              <a:t>Geo-located data can be used to examine a range of social, economic and environmental reasons behind the need for urban regeneration</a:t>
            </a:r>
          </a:p>
          <a:p>
            <a:endParaRPr lang="en-GB" altLang="en-US" dirty="0"/>
          </a:p>
          <a:p>
            <a:pPr marL="0" indent="0">
              <a:buNone/>
            </a:pPr>
            <a:r>
              <a:rPr lang="en-GB" altLang="en-US" dirty="0"/>
              <a:t>For example mapping </a:t>
            </a:r>
            <a:r>
              <a:rPr lang="en-GB" altLang="en-US" dirty="0">
                <a:hlinkClick r:id="rId2"/>
              </a:rPr>
              <a:t>building type</a:t>
            </a:r>
            <a:r>
              <a:rPr lang="en-GB" altLang="en-US" dirty="0"/>
              <a:t>, </a:t>
            </a:r>
            <a:r>
              <a:rPr lang="en-GB" altLang="en-US" dirty="0">
                <a:hlinkClick r:id="rId3"/>
              </a:rPr>
              <a:t>derelict buildings</a:t>
            </a:r>
            <a:r>
              <a:rPr lang="en-GB" altLang="en-US" dirty="0"/>
              <a:t> and </a:t>
            </a:r>
            <a:r>
              <a:rPr lang="en-GB" altLang="en-US" dirty="0">
                <a:hlinkClick r:id="rId4"/>
              </a:rPr>
              <a:t>lack of green spaces </a:t>
            </a:r>
            <a:r>
              <a:rPr lang="en-GB" altLang="en-US" dirty="0"/>
              <a:t>using the Colouring London categories</a:t>
            </a:r>
          </a:p>
        </p:txBody>
      </p:sp>
      <p:sp>
        <p:nvSpPr>
          <p:cNvPr id="7" name="Rectangle 2"/>
          <p:cNvSpPr txBox="1">
            <a:spLocks noChangeArrowheads="1"/>
          </p:cNvSpPr>
          <p:nvPr/>
        </p:nvSpPr>
        <p:spPr bwMode="auto">
          <a:xfrm>
            <a:off x="1475656" y="299348"/>
            <a:ext cx="5424264" cy="1320660"/>
          </a:xfrm>
          <a:prstGeom prst="rect">
            <a:avLst/>
          </a:prstGeom>
          <a:solidFill>
            <a:srgbClr val="B70005"/>
          </a:solidFill>
          <a:ln>
            <a:noFill/>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6300">
                <a:solidFill>
                  <a:schemeClr val="tx2"/>
                </a:solidFill>
                <a:latin typeface="Helvetica" pitchFamily="34" charset="0"/>
              </a:defRPr>
            </a:lvl2pPr>
            <a:lvl3pPr algn="l" rtl="0" fontAlgn="base">
              <a:spcBef>
                <a:spcPct val="0"/>
              </a:spcBef>
              <a:spcAft>
                <a:spcPct val="0"/>
              </a:spcAft>
              <a:defRPr sz="6300">
                <a:solidFill>
                  <a:schemeClr val="tx2"/>
                </a:solidFill>
                <a:latin typeface="Helvetica" pitchFamily="34" charset="0"/>
              </a:defRPr>
            </a:lvl3pPr>
            <a:lvl4pPr algn="l" rtl="0" fontAlgn="base">
              <a:spcBef>
                <a:spcPct val="0"/>
              </a:spcBef>
              <a:spcAft>
                <a:spcPct val="0"/>
              </a:spcAft>
              <a:defRPr sz="6300">
                <a:solidFill>
                  <a:schemeClr val="tx2"/>
                </a:solidFill>
                <a:latin typeface="Helvetica" pitchFamily="34" charset="0"/>
              </a:defRPr>
            </a:lvl4pPr>
            <a:lvl5pPr algn="l" rtl="0" fontAlgn="base">
              <a:spcBef>
                <a:spcPct val="0"/>
              </a:spcBef>
              <a:spcAft>
                <a:spcPct val="0"/>
              </a:spcAft>
              <a:defRPr sz="6300">
                <a:solidFill>
                  <a:schemeClr val="tx2"/>
                </a:solidFill>
                <a:latin typeface="Helvetica" pitchFamily="34" charset="0"/>
              </a:defRPr>
            </a:lvl5pPr>
            <a:lvl6pPr marL="457200" algn="l" rtl="0" fontAlgn="base">
              <a:spcBef>
                <a:spcPct val="0"/>
              </a:spcBef>
              <a:spcAft>
                <a:spcPct val="0"/>
              </a:spcAft>
              <a:defRPr sz="6300">
                <a:solidFill>
                  <a:schemeClr val="tx2"/>
                </a:solidFill>
                <a:latin typeface="Helvetica" pitchFamily="34" charset="0"/>
              </a:defRPr>
            </a:lvl6pPr>
            <a:lvl7pPr marL="914400" algn="l" rtl="0" fontAlgn="base">
              <a:spcBef>
                <a:spcPct val="0"/>
              </a:spcBef>
              <a:spcAft>
                <a:spcPct val="0"/>
              </a:spcAft>
              <a:defRPr sz="6300">
                <a:solidFill>
                  <a:schemeClr val="tx2"/>
                </a:solidFill>
                <a:latin typeface="Helvetica" pitchFamily="34" charset="0"/>
              </a:defRPr>
            </a:lvl7pPr>
            <a:lvl8pPr marL="1371600" algn="l" rtl="0" fontAlgn="base">
              <a:spcBef>
                <a:spcPct val="0"/>
              </a:spcBef>
              <a:spcAft>
                <a:spcPct val="0"/>
              </a:spcAft>
              <a:defRPr sz="6300">
                <a:solidFill>
                  <a:schemeClr val="tx2"/>
                </a:solidFill>
                <a:latin typeface="Helvetica" pitchFamily="34" charset="0"/>
              </a:defRPr>
            </a:lvl8pPr>
            <a:lvl9pPr marL="1828800" algn="l" rtl="0" fontAlgn="base">
              <a:spcBef>
                <a:spcPct val="0"/>
              </a:spcBef>
              <a:spcAft>
                <a:spcPct val="0"/>
              </a:spcAft>
              <a:defRPr sz="6300">
                <a:solidFill>
                  <a:schemeClr val="tx2"/>
                </a:solidFill>
                <a:latin typeface="Helvetica" pitchFamily="34" charset="0"/>
              </a:defRPr>
            </a:lvl9pPr>
          </a:lstStyle>
          <a:p>
            <a:r>
              <a:rPr lang="en-GB" altLang="en-US" b="1" kern="0" dirty="0">
                <a:solidFill>
                  <a:schemeClr val="bg1"/>
                </a:solidFill>
              </a:rPr>
              <a:t>How can GIS be used?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475656" y="299348"/>
            <a:ext cx="5424264" cy="1320660"/>
          </a:xfrm>
          <a:solidFill>
            <a:srgbClr val="740160"/>
          </a:solidFill>
        </p:spPr>
        <p:txBody>
          <a:bodyPr/>
          <a:lstStyle/>
          <a:p>
            <a:r>
              <a:rPr lang="en-GB" altLang="en-US" b="1" dirty="0">
                <a:solidFill>
                  <a:schemeClr val="bg1"/>
                </a:solidFill>
              </a:rPr>
              <a:t>Determining the need for regeneration</a:t>
            </a:r>
          </a:p>
        </p:txBody>
      </p:sp>
      <p:sp>
        <p:nvSpPr>
          <p:cNvPr id="56327" name="Rectangle 7"/>
          <p:cNvSpPr>
            <a:spLocks noGrp="1" noChangeArrowheads="1"/>
          </p:cNvSpPr>
          <p:nvPr>
            <p:ph type="body" idx="1"/>
          </p:nvPr>
        </p:nvSpPr>
        <p:spPr>
          <a:xfrm>
            <a:off x="611560" y="2060575"/>
            <a:ext cx="7922840" cy="3168625"/>
          </a:xfrm>
          <a:noFill/>
          <a:ln/>
        </p:spPr>
        <p:txBody>
          <a:bodyPr/>
          <a:lstStyle/>
          <a:p>
            <a:r>
              <a:rPr lang="en-GB" dirty="0"/>
              <a:t>Collecting and evaluating data in your local area can help to determine the need for regeneration </a:t>
            </a:r>
          </a:p>
          <a:p>
            <a:r>
              <a:rPr lang="en-GB" altLang="en-US" dirty="0"/>
              <a:t>Discuss the different data sets that could be used to help determine the need for regeneration</a:t>
            </a:r>
          </a:p>
          <a:p>
            <a:pPr marL="0" indent="0">
              <a:buNone/>
            </a:pPr>
            <a:endParaRPr lang="en-GB" altLang="en-US" dirty="0"/>
          </a:p>
        </p:txBody>
      </p:sp>
      <p:sp>
        <p:nvSpPr>
          <p:cNvPr id="2" name="TextBox 1">
            <a:extLst>
              <a:ext uri="{FF2B5EF4-FFF2-40B4-BE49-F238E27FC236}">
                <a16:creationId xmlns:a16="http://schemas.microsoft.com/office/drawing/2014/main" id="{348B764E-02ED-4E39-AEBE-34D71E6E8343}"/>
              </a:ext>
            </a:extLst>
          </p:cNvPr>
          <p:cNvSpPr txBox="1"/>
          <p:nvPr/>
        </p:nvSpPr>
        <p:spPr>
          <a:xfrm>
            <a:off x="431540" y="5042118"/>
            <a:ext cx="8280920" cy="1815882"/>
          </a:xfrm>
          <a:prstGeom prst="rect">
            <a:avLst/>
          </a:prstGeom>
          <a:noFill/>
        </p:spPr>
        <p:txBody>
          <a:bodyPr wrap="square" rtlCol="0">
            <a:spAutoFit/>
          </a:bodyPr>
          <a:lstStyle/>
          <a:p>
            <a:r>
              <a:rPr lang="en-GB" sz="2800" dirty="0"/>
              <a:t>Census data – using </a:t>
            </a:r>
            <a:r>
              <a:rPr lang="en-GB" sz="2800" dirty="0" err="1">
                <a:hlinkClick r:id="rId2"/>
              </a:rPr>
              <a:t>DataShine</a:t>
            </a:r>
            <a:endParaRPr lang="en-GB" sz="2800" dirty="0"/>
          </a:p>
          <a:p>
            <a:r>
              <a:rPr lang="en-GB" sz="2800" dirty="0"/>
              <a:t>Multiple Deprivation Index – using </a:t>
            </a:r>
            <a:r>
              <a:rPr lang="en-GB" sz="2800" dirty="0">
                <a:hlinkClick r:id="rId3"/>
              </a:rPr>
              <a:t>CDRC Maps</a:t>
            </a:r>
            <a:endParaRPr lang="en-GB" sz="2800" dirty="0"/>
          </a:p>
          <a:p>
            <a:r>
              <a:rPr lang="en-GB" sz="2800" dirty="0"/>
              <a:t>Decline in businesses</a:t>
            </a:r>
          </a:p>
          <a:p>
            <a:r>
              <a:rPr lang="en-GB" sz="2800" dirty="0"/>
              <a:t>Derelict buildings </a:t>
            </a:r>
          </a:p>
        </p:txBody>
      </p:sp>
    </p:spTree>
    <p:extLst>
      <p:ext uri="{BB962C8B-B14F-4D97-AF65-F5344CB8AC3E}">
        <p14:creationId xmlns:p14="http://schemas.microsoft.com/office/powerpoint/2010/main" val="203489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Grp="1" noChangeArrowheads="1"/>
          </p:cNvSpPr>
          <p:nvPr>
            <p:ph type="body" idx="1"/>
          </p:nvPr>
        </p:nvSpPr>
        <p:spPr>
          <a:xfrm>
            <a:off x="1475656" y="1700808"/>
            <a:ext cx="7010400" cy="3959225"/>
          </a:xfrm>
          <a:noFill/>
          <a:ln/>
        </p:spPr>
        <p:txBody>
          <a:bodyPr/>
          <a:lstStyle/>
          <a:p>
            <a:pPr marL="457200" lvl="1" indent="0">
              <a:buNone/>
            </a:pPr>
            <a:endParaRPr lang="en-GB" altLang="en-US" dirty="0"/>
          </a:p>
          <a:p>
            <a:pPr lvl="1"/>
            <a:endParaRPr lang="en-GB" altLang="en-US" dirty="0"/>
          </a:p>
        </p:txBody>
      </p:sp>
      <p:sp>
        <p:nvSpPr>
          <p:cNvPr id="7" name="Rectangle 2"/>
          <p:cNvSpPr txBox="1">
            <a:spLocks noChangeArrowheads="1"/>
          </p:cNvSpPr>
          <p:nvPr/>
        </p:nvSpPr>
        <p:spPr bwMode="auto">
          <a:xfrm>
            <a:off x="1475656" y="299348"/>
            <a:ext cx="5424264" cy="1320660"/>
          </a:xfrm>
          <a:prstGeom prst="rect">
            <a:avLst/>
          </a:prstGeom>
          <a:solidFill>
            <a:srgbClr val="797E01"/>
          </a:solidFill>
          <a:ln>
            <a:noFill/>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6300">
                <a:solidFill>
                  <a:schemeClr val="tx2"/>
                </a:solidFill>
                <a:latin typeface="Helvetica" pitchFamily="34" charset="0"/>
              </a:defRPr>
            </a:lvl2pPr>
            <a:lvl3pPr algn="l" rtl="0" fontAlgn="base">
              <a:spcBef>
                <a:spcPct val="0"/>
              </a:spcBef>
              <a:spcAft>
                <a:spcPct val="0"/>
              </a:spcAft>
              <a:defRPr sz="6300">
                <a:solidFill>
                  <a:schemeClr val="tx2"/>
                </a:solidFill>
                <a:latin typeface="Helvetica" pitchFamily="34" charset="0"/>
              </a:defRPr>
            </a:lvl3pPr>
            <a:lvl4pPr algn="l" rtl="0" fontAlgn="base">
              <a:spcBef>
                <a:spcPct val="0"/>
              </a:spcBef>
              <a:spcAft>
                <a:spcPct val="0"/>
              </a:spcAft>
              <a:defRPr sz="6300">
                <a:solidFill>
                  <a:schemeClr val="tx2"/>
                </a:solidFill>
                <a:latin typeface="Helvetica" pitchFamily="34" charset="0"/>
              </a:defRPr>
            </a:lvl4pPr>
            <a:lvl5pPr algn="l" rtl="0" fontAlgn="base">
              <a:spcBef>
                <a:spcPct val="0"/>
              </a:spcBef>
              <a:spcAft>
                <a:spcPct val="0"/>
              </a:spcAft>
              <a:defRPr sz="6300">
                <a:solidFill>
                  <a:schemeClr val="tx2"/>
                </a:solidFill>
                <a:latin typeface="Helvetica" pitchFamily="34" charset="0"/>
              </a:defRPr>
            </a:lvl5pPr>
            <a:lvl6pPr marL="457200" algn="l" rtl="0" fontAlgn="base">
              <a:spcBef>
                <a:spcPct val="0"/>
              </a:spcBef>
              <a:spcAft>
                <a:spcPct val="0"/>
              </a:spcAft>
              <a:defRPr sz="6300">
                <a:solidFill>
                  <a:schemeClr val="tx2"/>
                </a:solidFill>
                <a:latin typeface="Helvetica" pitchFamily="34" charset="0"/>
              </a:defRPr>
            </a:lvl6pPr>
            <a:lvl7pPr marL="914400" algn="l" rtl="0" fontAlgn="base">
              <a:spcBef>
                <a:spcPct val="0"/>
              </a:spcBef>
              <a:spcAft>
                <a:spcPct val="0"/>
              </a:spcAft>
              <a:defRPr sz="6300">
                <a:solidFill>
                  <a:schemeClr val="tx2"/>
                </a:solidFill>
                <a:latin typeface="Helvetica" pitchFamily="34" charset="0"/>
              </a:defRPr>
            </a:lvl7pPr>
            <a:lvl8pPr marL="1371600" algn="l" rtl="0" fontAlgn="base">
              <a:spcBef>
                <a:spcPct val="0"/>
              </a:spcBef>
              <a:spcAft>
                <a:spcPct val="0"/>
              </a:spcAft>
              <a:defRPr sz="6300">
                <a:solidFill>
                  <a:schemeClr val="tx2"/>
                </a:solidFill>
                <a:latin typeface="Helvetica" pitchFamily="34" charset="0"/>
              </a:defRPr>
            </a:lvl8pPr>
            <a:lvl9pPr marL="1828800" algn="l" rtl="0" fontAlgn="base">
              <a:spcBef>
                <a:spcPct val="0"/>
              </a:spcBef>
              <a:spcAft>
                <a:spcPct val="0"/>
              </a:spcAft>
              <a:defRPr sz="6300">
                <a:solidFill>
                  <a:schemeClr val="tx2"/>
                </a:solidFill>
                <a:latin typeface="Helvetica" pitchFamily="34" charset="0"/>
              </a:defRPr>
            </a:lvl9pPr>
          </a:lstStyle>
          <a:p>
            <a:r>
              <a:rPr lang="en-GB" altLang="en-US" b="1" kern="0" dirty="0">
                <a:solidFill>
                  <a:schemeClr val="bg1"/>
                </a:solidFill>
              </a:rPr>
              <a:t>Identifying the need for regeneration</a:t>
            </a:r>
          </a:p>
        </p:txBody>
      </p:sp>
      <p:sp>
        <p:nvSpPr>
          <p:cNvPr id="3" name="TextBox 2">
            <a:extLst>
              <a:ext uri="{FF2B5EF4-FFF2-40B4-BE49-F238E27FC236}">
                <a16:creationId xmlns:a16="http://schemas.microsoft.com/office/drawing/2014/main" id="{EE09AC04-951E-45A3-AE82-A691E1FD4741}"/>
              </a:ext>
            </a:extLst>
          </p:cNvPr>
          <p:cNvSpPr txBox="1"/>
          <p:nvPr/>
        </p:nvSpPr>
        <p:spPr>
          <a:xfrm>
            <a:off x="539552" y="2132856"/>
            <a:ext cx="7946504" cy="4154984"/>
          </a:xfrm>
          <a:prstGeom prst="rect">
            <a:avLst/>
          </a:prstGeom>
          <a:noFill/>
        </p:spPr>
        <p:txBody>
          <a:bodyPr wrap="square" rtlCol="0">
            <a:spAutoFit/>
          </a:bodyPr>
          <a:lstStyle/>
          <a:p>
            <a:r>
              <a:rPr lang="en-GB" sz="2400" dirty="0"/>
              <a:t>The Index of Multiple Deprivation measures relative deprivation in an area using income deprivation, employment deprivation, health deprivation and disability, education skills and training deprivation, barriers to housing and services, living environment deprivation, and crime. </a:t>
            </a:r>
          </a:p>
          <a:p>
            <a:r>
              <a:rPr lang="en-GB" sz="2400" dirty="0">
                <a:hlinkClick r:id="rId2"/>
              </a:rPr>
              <a:t>CDRC</a:t>
            </a:r>
            <a:r>
              <a:rPr lang="en-GB" sz="2400" dirty="0"/>
              <a:t> maps are available to help access secondary data</a:t>
            </a:r>
          </a:p>
          <a:p>
            <a:endParaRPr lang="en-GB" sz="2400" dirty="0"/>
          </a:p>
          <a:p>
            <a:r>
              <a:rPr lang="en-GB" sz="2400" dirty="0"/>
              <a:t>For your local area or area of study you can use </a:t>
            </a:r>
            <a:r>
              <a:rPr lang="en-GB" sz="2400" dirty="0" err="1">
                <a:hlinkClick r:id="rId3"/>
              </a:rPr>
              <a:t>DataShine</a:t>
            </a:r>
            <a:r>
              <a:rPr lang="en-GB" sz="2400" dirty="0"/>
              <a:t> to research the need for regeneration by mapping the indicators into Colouring London.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Grp="1" noChangeArrowheads="1"/>
          </p:cNvSpPr>
          <p:nvPr>
            <p:ph type="body" idx="1"/>
          </p:nvPr>
        </p:nvSpPr>
        <p:spPr>
          <a:xfrm>
            <a:off x="791580" y="1772816"/>
            <a:ext cx="8352420" cy="3959225"/>
          </a:xfrm>
          <a:noFill/>
          <a:ln/>
        </p:spPr>
        <p:txBody>
          <a:bodyPr/>
          <a:lstStyle/>
          <a:p>
            <a:r>
              <a:rPr lang="en-GB" altLang="en-US" dirty="0"/>
              <a:t>How do vacant/derelict buildings demonstrate the need for regeneration?</a:t>
            </a:r>
          </a:p>
          <a:p>
            <a:pPr lvl="1"/>
            <a:r>
              <a:rPr lang="en-GB" altLang="en-US" sz="2400" dirty="0"/>
              <a:t>Decline in businesses</a:t>
            </a:r>
          </a:p>
          <a:p>
            <a:pPr lvl="1"/>
            <a:r>
              <a:rPr lang="en-GB" altLang="en-US" sz="2400" dirty="0"/>
              <a:t>Lack of investment</a:t>
            </a:r>
          </a:p>
          <a:p>
            <a:pPr lvl="1"/>
            <a:r>
              <a:rPr lang="en-GB" altLang="en-US" sz="2400" dirty="0"/>
              <a:t>Indication property values do not reflect the needs of the local area</a:t>
            </a:r>
          </a:p>
          <a:p>
            <a:r>
              <a:rPr lang="en-GB" altLang="en-US" dirty="0"/>
              <a:t>A simple count of the vacant/derelict buildings/empty retail units along a transect is one method</a:t>
            </a:r>
          </a:p>
          <a:p>
            <a:r>
              <a:rPr lang="en-GB" altLang="en-US" dirty="0"/>
              <a:t>Derelict buildings can then be mapped using </a:t>
            </a:r>
            <a:r>
              <a:rPr lang="en-GB" altLang="en-US" dirty="0">
                <a:hlinkClick r:id="rId3"/>
              </a:rPr>
              <a:t>Colouring London</a:t>
            </a:r>
            <a:r>
              <a:rPr lang="en-GB" altLang="en-US" dirty="0"/>
              <a:t> under the ‘Land Use’ category</a:t>
            </a:r>
          </a:p>
          <a:p>
            <a:pPr lvl="1"/>
            <a:endParaRPr lang="en-GB" altLang="en-US" dirty="0"/>
          </a:p>
        </p:txBody>
      </p:sp>
      <p:sp>
        <p:nvSpPr>
          <p:cNvPr id="7" name="Rectangle 2"/>
          <p:cNvSpPr txBox="1">
            <a:spLocks noChangeArrowheads="1"/>
          </p:cNvSpPr>
          <p:nvPr/>
        </p:nvSpPr>
        <p:spPr bwMode="auto">
          <a:xfrm>
            <a:off x="1475656" y="299348"/>
            <a:ext cx="5424264" cy="1320660"/>
          </a:xfrm>
          <a:prstGeom prst="rect">
            <a:avLst/>
          </a:prstGeom>
          <a:solidFill>
            <a:srgbClr val="F54C00"/>
          </a:solidFill>
          <a:ln>
            <a:noFill/>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6300">
                <a:solidFill>
                  <a:schemeClr val="tx2"/>
                </a:solidFill>
                <a:latin typeface="Helvetica" pitchFamily="34" charset="0"/>
              </a:defRPr>
            </a:lvl2pPr>
            <a:lvl3pPr algn="l" rtl="0" fontAlgn="base">
              <a:spcBef>
                <a:spcPct val="0"/>
              </a:spcBef>
              <a:spcAft>
                <a:spcPct val="0"/>
              </a:spcAft>
              <a:defRPr sz="6300">
                <a:solidFill>
                  <a:schemeClr val="tx2"/>
                </a:solidFill>
                <a:latin typeface="Helvetica" pitchFamily="34" charset="0"/>
              </a:defRPr>
            </a:lvl3pPr>
            <a:lvl4pPr algn="l" rtl="0" fontAlgn="base">
              <a:spcBef>
                <a:spcPct val="0"/>
              </a:spcBef>
              <a:spcAft>
                <a:spcPct val="0"/>
              </a:spcAft>
              <a:defRPr sz="6300">
                <a:solidFill>
                  <a:schemeClr val="tx2"/>
                </a:solidFill>
                <a:latin typeface="Helvetica" pitchFamily="34" charset="0"/>
              </a:defRPr>
            </a:lvl4pPr>
            <a:lvl5pPr algn="l" rtl="0" fontAlgn="base">
              <a:spcBef>
                <a:spcPct val="0"/>
              </a:spcBef>
              <a:spcAft>
                <a:spcPct val="0"/>
              </a:spcAft>
              <a:defRPr sz="6300">
                <a:solidFill>
                  <a:schemeClr val="tx2"/>
                </a:solidFill>
                <a:latin typeface="Helvetica" pitchFamily="34" charset="0"/>
              </a:defRPr>
            </a:lvl5pPr>
            <a:lvl6pPr marL="457200" algn="l" rtl="0" fontAlgn="base">
              <a:spcBef>
                <a:spcPct val="0"/>
              </a:spcBef>
              <a:spcAft>
                <a:spcPct val="0"/>
              </a:spcAft>
              <a:defRPr sz="6300">
                <a:solidFill>
                  <a:schemeClr val="tx2"/>
                </a:solidFill>
                <a:latin typeface="Helvetica" pitchFamily="34" charset="0"/>
              </a:defRPr>
            </a:lvl6pPr>
            <a:lvl7pPr marL="914400" algn="l" rtl="0" fontAlgn="base">
              <a:spcBef>
                <a:spcPct val="0"/>
              </a:spcBef>
              <a:spcAft>
                <a:spcPct val="0"/>
              </a:spcAft>
              <a:defRPr sz="6300">
                <a:solidFill>
                  <a:schemeClr val="tx2"/>
                </a:solidFill>
                <a:latin typeface="Helvetica" pitchFamily="34" charset="0"/>
              </a:defRPr>
            </a:lvl7pPr>
            <a:lvl8pPr marL="1371600" algn="l" rtl="0" fontAlgn="base">
              <a:spcBef>
                <a:spcPct val="0"/>
              </a:spcBef>
              <a:spcAft>
                <a:spcPct val="0"/>
              </a:spcAft>
              <a:defRPr sz="6300">
                <a:solidFill>
                  <a:schemeClr val="tx2"/>
                </a:solidFill>
                <a:latin typeface="Helvetica" pitchFamily="34" charset="0"/>
              </a:defRPr>
            </a:lvl8pPr>
            <a:lvl9pPr marL="1828800" algn="l" rtl="0" fontAlgn="base">
              <a:spcBef>
                <a:spcPct val="0"/>
              </a:spcBef>
              <a:spcAft>
                <a:spcPct val="0"/>
              </a:spcAft>
              <a:defRPr sz="6300">
                <a:solidFill>
                  <a:schemeClr val="tx2"/>
                </a:solidFill>
                <a:latin typeface="Helvetica" pitchFamily="34" charset="0"/>
              </a:defRPr>
            </a:lvl9pPr>
          </a:lstStyle>
          <a:p>
            <a:r>
              <a:rPr lang="en-GB" altLang="en-US" sz="4400" b="1" kern="0" dirty="0">
                <a:solidFill>
                  <a:schemeClr val="bg1"/>
                </a:solidFill>
              </a:rPr>
              <a:t>Local area study</a:t>
            </a:r>
          </a:p>
        </p:txBody>
      </p:sp>
    </p:spTree>
    <p:extLst>
      <p:ext uri="{BB962C8B-B14F-4D97-AF65-F5344CB8AC3E}">
        <p14:creationId xmlns:p14="http://schemas.microsoft.com/office/powerpoint/2010/main" val="2119276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475656" y="299348"/>
            <a:ext cx="5424264" cy="1320660"/>
          </a:xfrm>
          <a:prstGeom prst="rect">
            <a:avLst/>
          </a:prstGeom>
          <a:solidFill>
            <a:srgbClr val="01415B"/>
          </a:solidFill>
          <a:ln>
            <a:noFill/>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6300">
                <a:solidFill>
                  <a:schemeClr val="tx2"/>
                </a:solidFill>
                <a:latin typeface="Helvetica" pitchFamily="34" charset="0"/>
              </a:defRPr>
            </a:lvl2pPr>
            <a:lvl3pPr algn="l" rtl="0" fontAlgn="base">
              <a:spcBef>
                <a:spcPct val="0"/>
              </a:spcBef>
              <a:spcAft>
                <a:spcPct val="0"/>
              </a:spcAft>
              <a:defRPr sz="6300">
                <a:solidFill>
                  <a:schemeClr val="tx2"/>
                </a:solidFill>
                <a:latin typeface="Helvetica" pitchFamily="34" charset="0"/>
              </a:defRPr>
            </a:lvl3pPr>
            <a:lvl4pPr algn="l" rtl="0" fontAlgn="base">
              <a:spcBef>
                <a:spcPct val="0"/>
              </a:spcBef>
              <a:spcAft>
                <a:spcPct val="0"/>
              </a:spcAft>
              <a:defRPr sz="6300">
                <a:solidFill>
                  <a:schemeClr val="tx2"/>
                </a:solidFill>
                <a:latin typeface="Helvetica" pitchFamily="34" charset="0"/>
              </a:defRPr>
            </a:lvl4pPr>
            <a:lvl5pPr algn="l" rtl="0" fontAlgn="base">
              <a:spcBef>
                <a:spcPct val="0"/>
              </a:spcBef>
              <a:spcAft>
                <a:spcPct val="0"/>
              </a:spcAft>
              <a:defRPr sz="6300">
                <a:solidFill>
                  <a:schemeClr val="tx2"/>
                </a:solidFill>
                <a:latin typeface="Helvetica" pitchFamily="34" charset="0"/>
              </a:defRPr>
            </a:lvl5pPr>
            <a:lvl6pPr marL="457200" algn="l" rtl="0" fontAlgn="base">
              <a:spcBef>
                <a:spcPct val="0"/>
              </a:spcBef>
              <a:spcAft>
                <a:spcPct val="0"/>
              </a:spcAft>
              <a:defRPr sz="6300">
                <a:solidFill>
                  <a:schemeClr val="tx2"/>
                </a:solidFill>
                <a:latin typeface="Helvetica" pitchFamily="34" charset="0"/>
              </a:defRPr>
            </a:lvl6pPr>
            <a:lvl7pPr marL="914400" algn="l" rtl="0" fontAlgn="base">
              <a:spcBef>
                <a:spcPct val="0"/>
              </a:spcBef>
              <a:spcAft>
                <a:spcPct val="0"/>
              </a:spcAft>
              <a:defRPr sz="6300">
                <a:solidFill>
                  <a:schemeClr val="tx2"/>
                </a:solidFill>
                <a:latin typeface="Helvetica" pitchFamily="34" charset="0"/>
              </a:defRPr>
            </a:lvl7pPr>
            <a:lvl8pPr marL="1371600" algn="l" rtl="0" fontAlgn="base">
              <a:spcBef>
                <a:spcPct val="0"/>
              </a:spcBef>
              <a:spcAft>
                <a:spcPct val="0"/>
              </a:spcAft>
              <a:defRPr sz="6300">
                <a:solidFill>
                  <a:schemeClr val="tx2"/>
                </a:solidFill>
                <a:latin typeface="Helvetica" pitchFamily="34" charset="0"/>
              </a:defRPr>
            </a:lvl8pPr>
            <a:lvl9pPr marL="1828800" algn="l" rtl="0" fontAlgn="base">
              <a:spcBef>
                <a:spcPct val="0"/>
              </a:spcBef>
              <a:spcAft>
                <a:spcPct val="0"/>
              </a:spcAft>
              <a:defRPr sz="6300">
                <a:solidFill>
                  <a:schemeClr val="tx2"/>
                </a:solidFill>
                <a:latin typeface="Helvetica" pitchFamily="34" charset="0"/>
              </a:defRPr>
            </a:lvl9pPr>
          </a:lstStyle>
          <a:p>
            <a:r>
              <a:rPr lang="en-GB" altLang="en-US" b="1" kern="0" dirty="0">
                <a:solidFill>
                  <a:schemeClr val="bg1"/>
                </a:solidFill>
              </a:rPr>
              <a:t>Ealing, London</a:t>
            </a:r>
          </a:p>
        </p:txBody>
      </p:sp>
      <p:pic>
        <p:nvPicPr>
          <p:cNvPr id="4" name="Picture 3">
            <a:extLst>
              <a:ext uri="{FF2B5EF4-FFF2-40B4-BE49-F238E27FC236}">
                <a16:creationId xmlns:a16="http://schemas.microsoft.com/office/drawing/2014/main" id="{42D98435-395F-479F-929E-F29230A8B4F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250"/>
          <a:stretch/>
        </p:blipFill>
        <p:spPr>
          <a:xfrm rot="10800000">
            <a:off x="1596986" y="2348879"/>
            <a:ext cx="6359389" cy="4137553"/>
          </a:xfrm>
          <a:prstGeom prst="rect">
            <a:avLst/>
          </a:prstGeom>
        </p:spPr>
      </p:pic>
      <p:sp>
        <p:nvSpPr>
          <p:cNvPr id="3" name="TextBox 2">
            <a:extLst>
              <a:ext uri="{FF2B5EF4-FFF2-40B4-BE49-F238E27FC236}">
                <a16:creationId xmlns:a16="http://schemas.microsoft.com/office/drawing/2014/main" id="{AC6ADB83-59CA-4AD4-9C1E-78A2BBC087F5}"/>
              </a:ext>
            </a:extLst>
          </p:cNvPr>
          <p:cNvSpPr txBox="1"/>
          <p:nvPr/>
        </p:nvSpPr>
        <p:spPr>
          <a:xfrm>
            <a:off x="304528" y="5373216"/>
            <a:ext cx="1008112" cy="923330"/>
          </a:xfrm>
          <a:prstGeom prst="rect">
            <a:avLst/>
          </a:prstGeom>
          <a:noFill/>
          <a:ln>
            <a:solidFill>
              <a:schemeClr val="tx1"/>
            </a:solidFill>
          </a:ln>
        </p:spPr>
        <p:txBody>
          <a:bodyPr wrap="square" rtlCol="0">
            <a:spAutoFit/>
          </a:bodyPr>
          <a:lstStyle/>
          <a:p>
            <a:r>
              <a:rPr lang="en-GB" dirty="0"/>
              <a:t>Vacant retail units</a:t>
            </a:r>
          </a:p>
        </p:txBody>
      </p:sp>
      <p:cxnSp>
        <p:nvCxnSpPr>
          <p:cNvPr id="7" name="Straight Arrow Connector 6">
            <a:extLst>
              <a:ext uri="{FF2B5EF4-FFF2-40B4-BE49-F238E27FC236}">
                <a16:creationId xmlns:a16="http://schemas.microsoft.com/office/drawing/2014/main" id="{58617524-14C3-44A9-BEB0-C587EB5F6726}"/>
              </a:ext>
            </a:extLst>
          </p:cNvPr>
          <p:cNvCxnSpPr>
            <a:cxnSpLocks/>
            <a:stCxn id="3" idx="3"/>
          </p:cNvCxnSpPr>
          <p:nvPr/>
        </p:nvCxnSpPr>
        <p:spPr>
          <a:xfrm>
            <a:off x="1312640" y="5834881"/>
            <a:ext cx="955104" cy="258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5102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475656" y="299348"/>
            <a:ext cx="5424264" cy="1320660"/>
          </a:xfrm>
          <a:prstGeom prst="rect">
            <a:avLst/>
          </a:prstGeom>
          <a:solidFill>
            <a:srgbClr val="B70005"/>
          </a:solidFill>
          <a:ln>
            <a:noFill/>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6300">
                <a:solidFill>
                  <a:schemeClr val="tx2"/>
                </a:solidFill>
                <a:latin typeface="Helvetica" pitchFamily="34" charset="0"/>
              </a:defRPr>
            </a:lvl2pPr>
            <a:lvl3pPr algn="l" rtl="0" fontAlgn="base">
              <a:spcBef>
                <a:spcPct val="0"/>
              </a:spcBef>
              <a:spcAft>
                <a:spcPct val="0"/>
              </a:spcAft>
              <a:defRPr sz="6300">
                <a:solidFill>
                  <a:schemeClr val="tx2"/>
                </a:solidFill>
                <a:latin typeface="Helvetica" pitchFamily="34" charset="0"/>
              </a:defRPr>
            </a:lvl3pPr>
            <a:lvl4pPr algn="l" rtl="0" fontAlgn="base">
              <a:spcBef>
                <a:spcPct val="0"/>
              </a:spcBef>
              <a:spcAft>
                <a:spcPct val="0"/>
              </a:spcAft>
              <a:defRPr sz="6300">
                <a:solidFill>
                  <a:schemeClr val="tx2"/>
                </a:solidFill>
                <a:latin typeface="Helvetica" pitchFamily="34" charset="0"/>
              </a:defRPr>
            </a:lvl4pPr>
            <a:lvl5pPr algn="l" rtl="0" fontAlgn="base">
              <a:spcBef>
                <a:spcPct val="0"/>
              </a:spcBef>
              <a:spcAft>
                <a:spcPct val="0"/>
              </a:spcAft>
              <a:defRPr sz="6300">
                <a:solidFill>
                  <a:schemeClr val="tx2"/>
                </a:solidFill>
                <a:latin typeface="Helvetica" pitchFamily="34" charset="0"/>
              </a:defRPr>
            </a:lvl5pPr>
            <a:lvl6pPr marL="457200" algn="l" rtl="0" fontAlgn="base">
              <a:spcBef>
                <a:spcPct val="0"/>
              </a:spcBef>
              <a:spcAft>
                <a:spcPct val="0"/>
              </a:spcAft>
              <a:defRPr sz="6300">
                <a:solidFill>
                  <a:schemeClr val="tx2"/>
                </a:solidFill>
                <a:latin typeface="Helvetica" pitchFamily="34" charset="0"/>
              </a:defRPr>
            </a:lvl6pPr>
            <a:lvl7pPr marL="914400" algn="l" rtl="0" fontAlgn="base">
              <a:spcBef>
                <a:spcPct val="0"/>
              </a:spcBef>
              <a:spcAft>
                <a:spcPct val="0"/>
              </a:spcAft>
              <a:defRPr sz="6300">
                <a:solidFill>
                  <a:schemeClr val="tx2"/>
                </a:solidFill>
                <a:latin typeface="Helvetica" pitchFamily="34" charset="0"/>
              </a:defRPr>
            </a:lvl7pPr>
            <a:lvl8pPr marL="1371600" algn="l" rtl="0" fontAlgn="base">
              <a:spcBef>
                <a:spcPct val="0"/>
              </a:spcBef>
              <a:spcAft>
                <a:spcPct val="0"/>
              </a:spcAft>
              <a:defRPr sz="6300">
                <a:solidFill>
                  <a:schemeClr val="tx2"/>
                </a:solidFill>
                <a:latin typeface="Helvetica" pitchFamily="34" charset="0"/>
              </a:defRPr>
            </a:lvl8pPr>
            <a:lvl9pPr marL="1828800" algn="l" rtl="0" fontAlgn="base">
              <a:spcBef>
                <a:spcPct val="0"/>
              </a:spcBef>
              <a:spcAft>
                <a:spcPct val="0"/>
              </a:spcAft>
              <a:defRPr sz="6300">
                <a:solidFill>
                  <a:schemeClr val="tx2"/>
                </a:solidFill>
                <a:latin typeface="Helvetica" pitchFamily="34" charset="0"/>
              </a:defRPr>
            </a:lvl9pPr>
          </a:lstStyle>
          <a:p>
            <a:r>
              <a:rPr lang="en-GB" altLang="en-US" b="1" kern="0" dirty="0">
                <a:solidFill>
                  <a:schemeClr val="bg1"/>
                </a:solidFill>
              </a:rPr>
              <a:t>Ealing, London</a:t>
            </a:r>
          </a:p>
        </p:txBody>
      </p:sp>
      <p:pic>
        <p:nvPicPr>
          <p:cNvPr id="6" name="Picture 5">
            <a:extLst>
              <a:ext uri="{FF2B5EF4-FFF2-40B4-BE49-F238E27FC236}">
                <a16:creationId xmlns:a16="http://schemas.microsoft.com/office/drawing/2014/main" id="{0210CFAD-8779-4350-871D-E552FEBD4E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1625" y="1729985"/>
            <a:ext cx="6732240" cy="4775862"/>
          </a:xfrm>
          <a:prstGeom prst="rect">
            <a:avLst/>
          </a:prstGeom>
        </p:spPr>
      </p:pic>
      <p:cxnSp>
        <p:nvCxnSpPr>
          <p:cNvPr id="9" name="Straight Arrow Connector 8">
            <a:extLst>
              <a:ext uri="{FF2B5EF4-FFF2-40B4-BE49-F238E27FC236}">
                <a16:creationId xmlns:a16="http://schemas.microsoft.com/office/drawing/2014/main" id="{6B7831D7-D901-4953-8A71-3E1299587C62}"/>
              </a:ext>
            </a:extLst>
          </p:cNvPr>
          <p:cNvCxnSpPr>
            <a:cxnSpLocks/>
          </p:cNvCxnSpPr>
          <p:nvPr/>
        </p:nvCxnSpPr>
        <p:spPr>
          <a:xfrm>
            <a:off x="1296144" y="2924944"/>
            <a:ext cx="2123728" cy="1368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325C957-C620-41B4-BD00-FD24075B29A9}"/>
              </a:ext>
            </a:extLst>
          </p:cNvPr>
          <p:cNvSpPr/>
          <p:nvPr/>
        </p:nvSpPr>
        <p:spPr>
          <a:xfrm>
            <a:off x="251519" y="2276872"/>
            <a:ext cx="1760105" cy="12961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tx1"/>
                </a:solidFill>
              </a:rPr>
              <a:t>Current redevelopment ‘Film Works’</a:t>
            </a:r>
          </a:p>
          <a:p>
            <a:pPr algn="ctr"/>
            <a:r>
              <a:rPr lang="en-GB" dirty="0">
                <a:solidFill>
                  <a:schemeClr val="tx1"/>
                </a:solidFill>
              </a:rPr>
              <a:t>Early 2020</a:t>
            </a:r>
          </a:p>
        </p:txBody>
      </p:sp>
      <p:cxnSp>
        <p:nvCxnSpPr>
          <p:cNvPr id="12" name="Straight Arrow Connector 11">
            <a:extLst>
              <a:ext uri="{FF2B5EF4-FFF2-40B4-BE49-F238E27FC236}">
                <a16:creationId xmlns:a16="http://schemas.microsoft.com/office/drawing/2014/main" id="{EF39442A-9232-489D-983F-E3D0CAC43528}"/>
              </a:ext>
            </a:extLst>
          </p:cNvPr>
          <p:cNvCxnSpPr>
            <a:cxnSpLocks/>
          </p:cNvCxnSpPr>
          <p:nvPr/>
        </p:nvCxnSpPr>
        <p:spPr>
          <a:xfrm flipV="1">
            <a:off x="1329003" y="3995315"/>
            <a:ext cx="3531029" cy="1113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F3D0FEE-2556-4E09-846E-0176A987E04A}"/>
              </a:ext>
            </a:extLst>
          </p:cNvPr>
          <p:cNvSpPr/>
          <p:nvPr/>
        </p:nvSpPr>
        <p:spPr>
          <a:xfrm>
            <a:off x="284378" y="4461225"/>
            <a:ext cx="1760105" cy="12961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tx1"/>
                </a:solidFill>
              </a:rPr>
              <a:t>Vacant retail units</a:t>
            </a:r>
          </a:p>
        </p:txBody>
      </p:sp>
    </p:spTree>
  </p:cSld>
  <p:clrMapOvr>
    <a:masterClrMapping/>
  </p:clrMapOvr>
</p:sld>
</file>

<file path=ppt/theme/theme1.xml><?xml version="1.0" encoding="utf-8"?>
<a:theme xmlns:a="http://schemas.openxmlformats.org/drawingml/2006/main" name="RGS-IBG master slide">
  <a:themeElements>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fontScheme name="RGS-IBG master slid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GS-IBG master slide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RGS-IBG master slide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RGS-IBG master slide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RGS-IBG master slide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GS-IBG master slide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GS-IBG master slide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RGS-IBG master slide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RGS-IBG master slide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RGS-IBG master slide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RGS-IBG Powerpoint template</Template>
  <TotalTime>569</TotalTime>
  <Words>402</Words>
  <Application>Microsoft Office PowerPoint</Application>
  <PresentationFormat>On-screen Show (4:3)</PresentationFormat>
  <Paragraphs>67</Paragraphs>
  <Slides>12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Helvetica</vt:lpstr>
      <vt:lpstr>Times New Roman</vt:lpstr>
      <vt:lpstr>Wingdings</vt:lpstr>
      <vt:lpstr>RGS-IBG master slide</vt:lpstr>
      <vt:lpstr>Colouring London</vt:lpstr>
      <vt:lpstr>Colouring London</vt:lpstr>
      <vt:lpstr>PowerPoint Presentation</vt:lpstr>
      <vt:lpstr>PowerPoint Presentation</vt:lpstr>
      <vt:lpstr>Determining the need for regeneration</vt:lpstr>
      <vt:lpstr>PowerPoint Presentation</vt:lpstr>
      <vt:lpstr>PowerPoint Presentation</vt:lpstr>
      <vt:lpstr>PowerPoint Presentation</vt:lpstr>
      <vt:lpstr>PowerPoint Presentation</vt:lpstr>
      <vt:lpstr>Ealing, London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Simon Pinfield</dc:creator>
  <cp:lastModifiedBy>Edward Badger</cp:lastModifiedBy>
  <cp:revision>67</cp:revision>
  <dcterms:created xsi:type="dcterms:W3CDTF">2018-10-26T14:47:48Z</dcterms:created>
  <dcterms:modified xsi:type="dcterms:W3CDTF">2020-02-19T12:46:39Z</dcterms:modified>
</cp:coreProperties>
</file>