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99" r:id="rId2"/>
    <p:sldId id="306" r:id="rId3"/>
    <p:sldId id="301" r:id="rId4"/>
    <p:sldId id="305" r:id="rId5"/>
    <p:sldId id="304" r:id="rId6"/>
    <p:sldId id="303" r:id="rId7"/>
    <p:sldId id="302" r:id="rId8"/>
    <p:sldId id="292" r:id="rId9"/>
    <p:sldId id="300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9">
          <p15:clr>
            <a:srgbClr val="A4A3A4"/>
          </p15:clr>
        </p15:guide>
        <p15:guide id="2" pos="93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B3BD"/>
    <a:srgbClr val="CCD9DE"/>
    <a:srgbClr val="01415B"/>
    <a:srgbClr val="1F5F79"/>
    <a:srgbClr val="ABB033"/>
    <a:srgbClr val="33738D"/>
    <a:srgbClr val="979C1F"/>
    <a:srgbClr val="797E01"/>
    <a:srgbClr val="740160"/>
    <a:srgbClr val="B700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48" y="450"/>
      </p:cViewPr>
      <p:guideLst>
        <p:guide orient="horz" pos="119"/>
        <p:guide pos="93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5656" y="188640"/>
            <a:ext cx="5542334" cy="1542033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A0D366B-4FA2-4690-929B-E6A06363AF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4C0299-B88E-4A8C-99F6-931AFC7B49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674640-DBB7-4B68-83DB-895B44D201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C5348-DD93-4000-9BE7-8D80C4D72B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149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rgs">
            <a:extLst>
              <a:ext uri="{FF2B5EF4-FFF2-40B4-BE49-F238E27FC236}">
                <a16:creationId xmlns:a16="http://schemas.microsoft.com/office/drawing/2014/main" id="{01B7FB79-8713-4AB2-901D-431F5538FB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90501"/>
            <a:ext cx="5496272" cy="143829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BC0CB43-DB2D-422F-808C-EBEBF8D30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AE7CC99-E642-453A-BDDB-70F44BADE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FDBE2EB-364B-4E3F-A249-EBBE4E7ED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DCBF8-AC88-4841-8B73-9B64B504F5C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8191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rgs">
            <a:extLst>
              <a:ext uri="{FF2B5EF4-FFF2-40B4-BE49-F238E27FC236}">
                <a16:creationId xmlns:a16="http://schemas.microsoft.com/office/drawing/2014/main" id="{67F5F25F-0A30-4237-A0CA-5E3FE06DB3C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90500"/>
            <a:ext cx="5424264" cy="14383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844825"/>
            <a:ext cx="3429000" cy="41749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844825"/>
            <a:ext cx="3429000" cy="41749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8B7E2B10-DD5A-42A6-8646-BA04B8FB2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703676F4-32FD-4BCB-A86D-11976CA41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74210CB8-DB94-4B39-B8AF-171E81564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CDCFB-C589-4398-94B7-2DC0252834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6050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5" descr="rgs">
            <a:extLst>
              <a:ext uri="{FF2B5EF4-FFF2-40B4-BE49-F238E27FC236}">
                <a16:creationId xmlns:a16="http://schemas.microsoft.com/office/drawing/2014/main" id="{14E75266-A2A5-41EF-A730-6369010CAD4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88912"/>
            <a:ext cx="5472608" cy="1439887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281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12578"/>
            <a:ext cx="4040188" cy="36807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7281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12578"/>
            <a:ext cx="4041775" cy="36807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E907F787-B83D-4353-9E26-6B38AA5EF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42383E2D-7B7F-4E77-BA76-2B66BFB64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FB30C37A-B354-4471-BAB8-74813A6D8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5B52F-4E06-4CE8-A293-9A6095A710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6522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5" descr="rgs">
            <a:extLst>
              <a:ext uri="{FF2B5EF4-FFF2-40B4-BE49-F238E27FC236}">
                <a16:creationId xmlns:a16="http://schemas.microsoft.com/office/drawing/2014/main" id="{190A83A7-BA0E-48C5-B1D9-07210E134C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206902"/>
            <a:ext cx="5424264" cy="1421898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9EEABDEE-CA5C-4E58-AFE5-A8796406E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1F6DFB8B-266E-4BDA-A135-C511E80F4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9F8A851B-BAAD-4234-8BBD-62A7AF9EE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1AC89-A69F-4DCB-BFD3-C4F50EA950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3318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E7D103B-4B0F-4EDB-A674-483DE115C9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197895-1CA5-4077-87D1-11A531A606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E90772F-2F0C-4A6A-9736-133D631663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EF529-E163-4CA8-AD51-102C27DFB4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0007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7028184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88913"/>
            <a:ext cx="5227984" cy="45386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7028184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C2940F-3A38-4197-9BB2-50169A57C2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39915A-EB7B-4EC8-9996-46933A2D7A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1573B0-4D9E-457A-B996-038F2C6EC2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8C26B-1FDC-41D7-936B-7D8221AB554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7892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D85E58-3FEA-49E1-9250-6A3899C23F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62F150-350F-4D14-8CA1-3AD3363842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291B3C-BD7F-46F6-86A1-6611B55FAE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E288F-A74F-446C-A6D4-63CDF6DEB8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9648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88913"/>
            <a:ext cx="5471889" cy="1439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485925" y="1844824"/>
            <a:ext cx="3429000" cy="41749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7325" y="1844824"/>
            <a:ext cx="3429000" cy="41749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F9BBA4-D1B4-4947-863B-D8BAFD32B2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FCCDF9-E871-4BD0-85A7-7C2DC29CE8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6869F3-66BA-43E2-AE53-E46FEBECF2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642D6-648D-4EE5-8D97-D7B6760439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4952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E8EAE50-3785-4B94-A670-C842E2CC43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76375" y="188913"/>
            <a:ext cx="5472113" cy="141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9D9D494-8F87-4791-8FC7-41EA2CDA28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2060575"/>
            <a:ext cx="7010400" cy="395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61453485-22B7-470E-B513-4DA922AAC87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CCB9F378-3F7E-4A94-9478-4E0A47873B9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6086" name="Rectangle 6">
            <a:extLst>
              <a:ext uri="{FF2B5EF4-FFF2-40B4-BE49-F238E27FC236}">
                <a16:creationId xmlns:a16="http://schemas.microsoft.com/office/drawing/2014/main" id="{98D5647A-E185-4D1D-9439-BEFDDDAF339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19FEE878-26B7-4679-AEAD-D307DC271F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Line 7">
            <a:extLst>
              <a:ext uri="{FF2B5EF4-FFF2-40B4-BE49-F238E27FC236}">
                <a16:creationId xmlns:a16="http://schemas.microsoft.com/office/drawing/2014/main" id="{A803B3C9-D15C-466F-8E65-F18E2E4119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2" name="Oval 8">
            <a:extLst>
              <a:ext uri="{FF2B5EF4-FFF2-40B4-BE49-F238E27FC236}">
                <a16:creationId xmlns:a16="http://schemas.microsoft.com/office/drawing/2014/main" id="{B30612CF-1FE0-4D38-9CD1-0562C8954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rgbClr val="F54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33" name="Oval 9">
            <a:extLst>
              <a:ext uri="{FF2B5EF4-FFF2-40B4-BE49-F238E27FC236}">
                <a16:creationId xmlns:a16="http://schemas.microsoft.com/office/drawing/2014/main" id="{7E805BAB-0615-444C-A66D-3496F8ECB2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rgbClr val="01415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34" name="Oval 10">
            <a:extLst>
              <a:ext uri="{FF2B5EF4-FFF2-40B4-BE49-F238E27FC236}">
                <a16:creationId xmlns:a16="http://schemas.microsoft.com/office/drawing/2014/main" id="{A34F9782-C951-4B16-87E4-EB50A7BF5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rgbClr val="B7000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1035" name="Picture 15" descr="rgs">
            <a:extLst>
              <a:ext uri="{FF2B5EF4-FFF2-40B4-BE49-F238E27FC236}">
                <a16:creationId xmlns:a16="http://schemas.microsoft.com/office/drawing/2014/main" id="{3776E597-4035-4C44-863D-E25B0BA90F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7" r:id="rId2"/>
    <p:sldLayoutId id="2147483698" r:id="rId3"/>
    <p:sldLayoutId id="2147483699" r:id="rId4"/>
    <p:sldLayoutId id="2147483700" r:id="rId5"/>
    <p:sldLayoutId id="2147483693" r:id="rId6"/>
    <p:sldLayoutId id="2147483694" r:id="rId7"/>
    <p:sldLayoutId id="2147483695" r:id="rId8"/>
    <p:sldLayoutId id="2147483696" r:id="rId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54C00"/>
        </a:buClr>
        <a:buSzPct val="70000"/>
        <a:buFont typeface="Wingdings" panose="05000000000000000000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1415B"/>
        </a:buClr>
        <a:buSzPct val="75000"/>
        <a:buFont typeface="Wingdings" panose="05000000000000000000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70005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797E0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B0F35F1-D9A2-4639-BBE0-7A4626B8A5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188913"/>
            <a:ext cx="5472113" cy="1439862"/>
          </a:xfrm>
        </p:spPr>
        <p:txBody>
          <a:bodyPr/>
          <a:lstStyle/>
          <a:p>
            <a:pPr eaLnBrk="1" hangingPunct="1"/>
            <a:r>
              <a:rPr lang="en-US" altLang="en-US" sz="3200" b="1" dirty="0"/>
              <a:t>Shifting Sands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B8DD23C-B289-458B-BEA8-A687D1D2DDD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485900" y="1844675"/>
            <a:ext cx="3429000" cy="41751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2600"/>
              <a:t> </a:t>
            </a:r>
            <a:endParaRPr lang="en-US" altLang="en-US" sz="2600"/>
          </a:p>
        </p:txBody>
      </p:sp>
      <p:sp>
        <p:nvSpPr>
          <p:cNvPr id="6148" name="Oval 6">
            <a:extLst>
              <a:ext uri="{FF2B5EF4-FFF2-40B4-BE49-F238E27FC236}">
                <a16:creationId xmlns:a16="http://schemas.microsoft.com/office/drawing/2014/main" id="{EA763A54-7D71-45BE-BAE3-A579D84AC0E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66118" y="1536123"/>
            <a:ext cx="4982370" cy="4792230"/>
          </a:xfrm>
          <a:prstGeom prst="ellipse">
            <a:avLst/>
          </a:prstGeom>
          <a:solidFill>
            <a:srgbClr val="01415B"/>
          </a:solidFill>
          <a:ln>
            <a:noFill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54C00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1415B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70005"/>
              </a:buClr>
              <a:buChar char="•"/>
              <a:defRPr sz="2400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97E01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6149" name="Text Box 10">
            <a:extLst>
              <a:ext uri="{FF2B5EF4-FFF2-40B4-BE49-F238E27FC236}">
                <a16:creationId xmlns:a16="http://schemas.microsoft.com/office/drawing/2014/main" id="{7C5A710A-7FAC-4CA3-BCAE-3AF2AAD639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3932238"/>
            <a:ext cx="21605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54C00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1415B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70005"/>
              </a:buClr>
              <a:buChar char="•"/>
              <a:defRPr sz="2400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97E01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150" name="Text Box 13">
            <a:extLst>
              <a:ext uri="{FF2B5EF4-FFF2-40B4-BE49-F238E27FC236}">
                <a16:creationId xmlns:a16="http://schemas.microsoft.com/office/drawing/2014/main" id="{F0E332B6-F84B-4442-B7E8-E5C207F32E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4354" y="3609071"/>
            <a:ext cx="501073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F54C00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1415B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70005"/>
              </a:buClr>
              <a:buChar char="•"/>
              <a:defRPr sz="2400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97E01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600" b="1" dirty="0">
                <a:solidFill>
                  <a:schemeClr val="bg1"/>
                </a:solidFill>
              </a:rPr>
              <a:t>Desert Key Words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3200" b="1" dirty="0">
                <a:solidFill>
                  <a:schemeClr val="bg1"/>
                </a:solidFill>
              </a:rPr>
              <a:t> </a:t>
            </a:r>
            <a:r>
              <a:rPr lang="en-GB" altLang="en-US" sz="3200" b="1">
                <a:solidFill>
                  <a:schemeClr val="bg1"/>
                </a:solidFill>
              </a:rPr>
              <a:t>Desert Key Words</a:t>
            </a:r>
            <a:endParaRPr lang="en-GB" alt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885FBFF-A758-4883-B0AA-D8355F2E6092}"/>
              </a:ext>
            </a:extLst>
          </p:cNvPr>
          <p:cNvSpPr/>
          <p:nvPr/>
        </p:nvSpPr>
        <p:spPr>
          <a:xfrm>
            <a:off x="210146" y="2010895"/>
            <a:ext cx="2552622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Dune</a:t>
            </a:r>
            <a:endParaRPr lang="en-GB" b="1" dirty="0">
              <a:solidFill>
                <a:srgbClr val="01415B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00DEFF8-97D6-4E06-AB08-6F0ED1AEAD0D}"/>
              </a:ext>
            </a:extLst>
          </p:cNvPr>
          <p:cNvSpPr/>
          <p:nvPr/>
        </p:nvSpPr>
        <p:spPr>
          <a:xfrm>
            <a:off x="210146" y="2794638"/>
            <a:ext cx="2552622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Arid</a:t>
            </a:r>
            <a:endParaRPr lang="en-GB" b="1" dirty="0">
              <a:solidFill>
                <a:srgbClr val="01415B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C69750E-B0D5-4A09-A593-862536383E45}"/>
              </a:ext>
            </a:extLst>
          </p:cNvPr>
          <p:cNvSpPr/>
          <p:nvPr/>
        </p:nvSpPr>
        <p:spPr>
          <a:xfrm>
            <a:off x="208213" y="3581217"/>
            <a:ext cx="2554555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Desertification</a:t>
            </a:r>
            <a:endParaRPr lang="en-GB" sz="1600" b="1" dirty="0">
              <a:solidFill>
                <a:srgbClr val="01415B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0BABD5F-D576-4D65-A3C8-96E575040F56}"/>
              </a:ext>
            </a:extLst>
          </p:cNvPr>
          <p:cNvSpPr/>
          <p:nvPr/>
        </p:nvSpPr>
        <p:spPr>
          <a:xfrm>
            <a:off x="208212" y="4364960"/>
            <a:ext cx="2554556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Xerophytes</a:t>
            </a:r>
            <a:endParaRPr lang="en-GB" sz="1600" b="1" dirty="0">
              <a:solidFill>
                <a:srgbClr val="01415B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C740FD8-443B-4DEE-B5FB-271342877971}"/>
              </a:ext>
            </a:extLst>
          </p:cNvPr>
          <p:cNvSpPr/>
          <p:nvPr/>
        </p:nvSpPr>
        <p:spPr>
          <a:xfrm>
            <a:off x="208211" y="5148703"/>
            <a:ext cx="2554557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Erg</a:t>
            </a:r>
            <a:endParaRPr lang="en-GB" b="1" dirty="0">
              <a:solidFill>
                <a:srgbClr val="01415B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B273D21-64EC-47CE-AAEB-AB77742F1096}"/>
              </a:ext>
            </a:extLst>
          </p:cNvPr>
          <p:cNvSpPr/>
          <p:nvPr/>
        </p:nvSpPr>
        <p:spPr>
          <a:xfrm>
            <a:off x="208211" y="5932446"/>
            <a:ext cx="2554557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Aeolian processes</a:t>
            </a:r>
            <a:endParaRPr lang="en-GB" sz="1600" b="1" dirty="0">
              <a:solidFill>
                <a:srgbClr val="01415B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45646FF-E370-4757-B556-28CC68779FA3}"/>
              </a:ext>
            </a:extLst>
          </p:cNvPr>
          <p:cNvSpPr/>
          <p:nvPr/>
        </p:nvSpPr>
        <p:spPr>
          <a:xfrm>
            <a:off x="2936825" y="5932446"/>
            <a:ext cx="5998964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1415B"/>
                </a:solidFill>
              </a:rPr>
              <a:t>A large desert feature caused by deposition of sand particles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B7BAB6E-CAE3-4B5F-BB9D-234C607E4218}"/>
              </a:ext>
            </a:extLst>
          </p:cNvPr>
          <p:cNvSpPr/>
          <p:nvPr/>
        </p:nvSpPr>
        <p:spPr>
          <a:xfrm>
            <a:off x="2936825" y="5148703"/>
            <a:ext cx="5998964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1415B"/>
                </a:solidFill>
              </a:rPr>
              <a:t>A climate which experiences less than 250mm of precipitation a year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CBF885B7-87B9-41B4-AE17-75958365D6A5}"/>
              </a:ext>
            </a:extLst>
          </p:cNvPr>
          <p:cNvSpPr/>
          <p:nvPr/>
        </p:nvSpPr>
        <p:spPr>
          <a:xfrm>
            <a:off x="2928932" y="4364960"/>
            <a:ext cx="5989932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1415B"/>
                </a:solidFill>
              </a:rPr>
              <a:t>The degradation of the land in arid areas such that the desert increases in size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4118374-2196-4D30-81EE-03E477C5BA69}"/>
              </a:ext>
            </a:extLst>
          </p:cNvPr>
          <p:cNvSpPr/>
          <p:nvPr/>
        </p:nvSpPr>
        <p:spPr>
          <a:xfrm>
            <a:off x="2928932" y="2004827"/>
            <a:ext cx="5989932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1415B"/>
                </a:solidFill>
              </a:rPr>
              <a:t>Plants that have adapted to be able to withstand drought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9FA861ED-634F-42EB-B599-2C8CACA72E66}"/>
              </a:ext>
            </a:extLst>
          </p:cNvPr>
          <p:cNvSpPr/>
          <p:nvPr/>
        </p:nvSpPr>
        <p:spPr>
          <a:xfrm>
            <a:off x="2928932" y="3581217"/>
            <a:ext cx="5989932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1415B"/>
                </a:solidFill>
              </a:rPr>
              <a:t>A large area of sand dunes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A446D7F-4AD2-4CC0-BB50-556616D200A1}"/>
              </a:ext>
            </a:extLst>
          </p:cNvPr>
          <p:cNvSpPr/>
          <p:nvPr/>
        </p:nvSpPr>
        <p:spPr>
          <a:xfrm>
            <a:off x="2928932" y="2794638"/>
            <a:ext cx="5989932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1415B"/>
                </a:solidFill>
              </a:rPr>
              <a:t>The ways in which dunes are shaped by the wind</a:t>
            </a:r>
          </a:p>
        </p:txBody>
      </p:sp>
    </p:spTree>
    <p:extLst>
      <p:ext uri="{BB962C8B-B14F-4D97-AF65-F5344CB8AC3E}">
        <p14:creationId xmlns:p14="http://schemas.microsoft.com/office/powerpoint/2010/main" val="1448154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3200" b="1" dirty="0">
                <a:solidFill>
                  <a:schemeClr val="bg1"/>
                </a:solidFill>
              </a:rPr>
              <a:t> </a:t>
            </a:r>
            <a:r>
              <a:rPr lang="en-GB" altLang="en-US" sz="3200" b="1">
                <a:solidFill>
                  <a:schemeClr val="bg1"/>
                </a:solidFill>
              </a:rPr>
              <a:t>Desert Key Words</a:t>
            </a:r>
            <a:endParaRPr lang="en-GB" alt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885FBFF-A758-4883-B0AA-D8355F2E6092}"/>
              </a:ext>
            </a:extLst>
          </p:cNvPr>
          <p:cNvSpPr/>
          <p:nvPr/>
        </p:nvSpPr>
        <p:spPr>
          <a:xfrm>
            <a:off x="210146" y="2010895"/>
            <a:ext cx="2552622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Dune</a:t>
            </a:r>
            <a:endParaRPr lang="en-GB" b="1" dirty="0">
              <a:solidFill>
                <a:srgbClr val="01415B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00DEFF8-97D6-4E06-AB08-6F0ED1AEAD0D}"/>
              </a:ext>
            </a:extLst>
          </p:cNvPr>
          <p:cNvSpPr/>
          <p:nvPr/>
        </p:nvSpPr>
        <p:spPr>
          <a:xfrm>
            <a:off x="210146" y="2794638"/>
            <a:ext cx="2552622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Arid</a:t>
            </a:r>
            <a:endParaRPr lang="en-GB" b="1" dirty="0">
              <a:solidFill>
                <a:srgbClr val="01415B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C69750E-B0D5-4A09-A593-862536383E45}"/>
              </a:ext>
            </a:extLst>
          </p:cNvPr>
          <p:cNvSpPr/>
          <p:nvPr/>
        </p:nvSpPr>
        <p:spPr>
          <a:xfrm>
            <a:off x="208213" y="3581217"/>
            <a:ext cx="2554555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Desertification</a:t>
            </a:r>
            <a:endParaRPr lang="en-GB" sz="1600" b="1" dirty="0">
              <a:solidFill>
                <a:srgbClr val="01415B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0BABD5F-D576-4D65-A3C8-96E575040F56}"/>
              </a:ext>
            </a:extLst>
          </p:cNvPr>
          <p:cNvSpPr/>
          <p:nvPr/>
        </p:nvSpPr>
        <p:spPr>
          <a:xfrm>
            <a:off x="208212" y="4364960"/>
            <a:ext cx="2554556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Xerophytes</a:t>
            </a:r>
            <a:endParaRPr lang="en-GB" sz="1600" b="1" dirty="0">
              <a:solidFill>
                <a:srgbClr val="01415B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C740FD8-443B-4DEE-B5FB-271342877971}"/>
              </a:ext>
            </a:extLst>
          </p:cNvPr>
          <p:cNvSpPr/>
          <p:nvPr/>
        </p:nvSpPr>
        <p:spPr>
          <a:xfrm>
            <a:off x="208211" y="5148703"/>
            <a:ext cx="2554557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Erg</a:t>
            </a:r>
            <a:endParaRPr lang="en-GB" b="1" dirty="0">
              <a:solidFill>
                <a:srgbClr val="01415B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B273D21-64EC-47CE-AAEB-AB77742F1096}"/>
              </a:ext>
            </a:extLst>
          </p:cNvPr>
          <p:cNvSpPr/>
          <p:nvPr/>
        </p:nvSpPr>
        <p:spPr>
          <a:xfrm>
            <a:off x="208211" y="5932446"/>
            <a:ext cx="2554557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Aeolian processes</a:t>
            </a:r>
            <a:endParaRPr lang="en-GB" sz="1600" b="1" dirty="0">
              <a:solidFill>
                <a:srgbClr val="01415B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45646FF-E370-4757-B556-28CC68779FA3}"/>
              </a:ext>
            </a:extLst>
          </p:cNvPr>
          <p:cNvSpPr/>
          <p:nvPr/>
        </p:nvSpPr>
        <p:spPr>
          <a:xfrm>
            <a:off x="2906784" y="2010895"/>
            <a:ext cx="5998964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rgbClr val="01415B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B7BAB6E-CAE3-4B5F-BB9D-234C607E4218}"/>
              </a:ext>
            </a:extLst>
          </p:cNvPr>
          <p:cNvSpPr/>
          <p:nvPr/>
        </p:nvSpPr>
        <p:spPr>
          <a:xfrm>
            <a:off x="2915816" y="2794638"/>
            <a:ext cx="5998964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rgbClr val="01415B"/>
              </a:solidFill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CBF885B7-87B9-41B4-AE17-75958365D6A5}"/>
              </a:ext>
            </a:extLst>
          </p:cNvPr>
          <p:cNvSpPr/>
          <p:nvPr/>
        </p:nvSpPr>
        <p:spPr>
          <a:xfrm>
            <a:off x="2915816" y="3581217"/>
            <a:ext cx="5989932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rgbClr val="01415B"/>
              </a:solidFill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4118374-2196-4D30-81EE-03E477C5BA69}"/>
              </a:ext>
            </a:extLst>
          </p:cNvPr>
          <p:cNvSpPr/>
          <p:nvPr/>
        </p:nvSpPr>
        <p:spPr>
          <a:xfrm>
            <a:off x="2915816" y="4364960"/>
            <a:ext cx="5989932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rgbClr val="01415B"/>
              </a:solidFill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9FA861ED-634F-42EB-B599-2C8CACA72E66}"/>
              </a:ext>
            </a:extLst>
          </p:cNvPr>
          <p:cNvSpPr/>
          <p:nvPr/>
        </p:nvSpPr>
        <p:spPr>
          <a:xfrm>
            <a:off x="2915816" y="5148703"/>
            <a:ext cx="5989932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rgbClr val="01415B"/>
              </a:solidFill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A446D7F-4AD2-4CC0-BB50-556616D200A1}"/>
              </a:ext>
            </a:extLst>
          </p:cNvPr>
          <p:cNvSpPr/>
          <p:nvPr/>
        </p:nvSpPr>
        <p:spPr>
          <a:xfrm>
            <a:off x="2915816" y="5932446"/>
            <a:ext cx="5989932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rgbClr val="01415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781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3200" b="1" dirty="0">
                <a:solidFill>
                  <a:schemeClr val="bg1"/>
                </a:solidFill>
              </a:rPr>
              <a:t> </a:t>
            </a:r>
            <a:r>
              <a:rPr lang="en-GB" altLang="en-US" sz="3200" b="1">
                <a:solidFill>
                  <a:schemeClr val="bg1"/>
                </a:solidFill>
              </a:rPr>
              <a:t>Desert Key Words</a:t>
            </a:r>
            <a:endParaRPr lang="en-GB" alt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885FBFF-A758-4883-B0AA-D8355F2E6092}"/>
              </a:ext>
            </a:extLst>
          </p:cNvPr>
          <p:cNvSpPr/>
          <p:nvPr/>
        </p:nvSpPr>
        <p:spPr>
          <a:xfrm>
            <a:off x="210146" y="2010895"/>
            <a:ext cx="2552622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Dune</a:t>
            </a:r>
            <a:endParaRPr lang="en-GB" b="1" dirty="0">
              <a:solidFill>
                <a:srgbClr val="01415B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00DEFF8-97D6-4E06-AB08-6F0ED1AEAD0D}"/>
              </a:ext>
            </a:extLst>
          </p:cNvPr>
          <p:cNvSpPr/>
          <p:nvPr/>
        </p:nvSpPr>
        <p:spPr>
          <a:xfrm>
            <a:off x="210146" y="2794638"/>
            <a:ext cx="2552622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Arid</a:t>
            </a:r>
            <a:endParaRPr lang="en-GB" b="1" dirty="0">
              <a:solidFill>
                <a:srgbClr val="01415B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C69750E-B0D5-4A09-A593-862536383E45}"/>
              </a:ext>
            </a:extLst>
          </p:cNvPr>
          <p:cNvSpPr/>
          <p:nvPr/>
        </p:nvSpPr>
        <p:spPr>
          <a:xfrm>
            <a:off x="208213" y="3581217"/>
            <a:ext cx="2554555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Desertification</a:t>
            </a:r>
            <a:endParaRPr lang="en-GB" sz="1600" b="1" dirty="0">
              <a:solidFill>
                <a:srgbClr val="01415B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0BABD5F-D576-4D65-A3C8-96E575040F56}"/>
              </a:ext>
            </a:extLst>
          </p:cNvPr>
          <p:cNvSpPr/>
          <p:nvPr/>
        </p:nvSpPr>
        <p:spPr>
          <a:xfrm>
            <a:off x="208212" y="4364960"/>
            <a:ext cx="2554556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Xerophytes</a:t>
            </a:r>
            <a:endParaRPr lang="en-GB" sz="1600" b="1" dirty="0">
              <a:solidFill>
                <a:srgbClr val="01415B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C740FD8-443B-4DEE-B5FB-271342877971}"/>
              </a:ext>
            </a:extLst>
          </p:cNvPr>
          <p:cNvSpPr/>
          <p:nvPr/>
        </p:nvSpPr>
        <p:spPr>
          <a:xfrm>
            <a:off x="208211" y="5148703"/>
            <a:ext cx="2554557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Erg</a:t>
            </a:r>
            <a:endParaRPr lang="en-GB" b="1" dirty="0">
              <a:solidFill>
                <a:srgbClr val="01415B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B273D21-64EC-47CE-AAEB-AB77742F1096}"/>
              </a:ext>
            </a:extLst>
          </p:cNvPr>
          <p:cNvSpPr/>
          <p:nvPr/>
        </p:nvSpPr>
        <p:spPr>
          <a:xfrm>
            <a:off x="208211" y="5932446"/>
            <a:ext cx="2554557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Aeolian processes</a:t>
            </a:r>
            <a:endParaRPr lang="en-GB" sz="1600" b="1" dirty="0">
              <a:solidFill>
                <a:srgbClr val="01415B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45646FF-E370-4757-B556-28CC68779FA3}"/>
              </a:ext>
            </a:extLst>
          </p:cNvPr>
          <p:cNvSpPr/>
          <p:nvPr/>
        </p:nvSpPr>
        <p:spPr>
          <a:xfrm>
            <a:off x="2906784" y="2010895"/>
            <a:ext cx="5998964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1415B"/>
                </a:solidFill>
              </a:rPr>
              <a:t>A large desert feature caused by deposition of sand particles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B7BAB6E-CAE3-4B5F-BB9D-234C607E4218}"/>
              </a:ext>
            </a:extLst>
          </p:cNvPr>
          <p:cNvSpPr/>
          <p:nvPr/>
        </p:nvSpPr>
        <p:spPr>
          <a:xfrm>
            <a:off x="2915816" y="2794638"/>
            <a:ext cx="5998964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rgbClr val="01415B"/>
              </a:solidFill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CBF885B7-87B9-41B4-AE17-75958365D6A5}"/>
              </a:ext>
            </a:extLst>
          </p:cNvPr>
          <p:cNvSpPr/>
          <p:nvPr/>
        </p:nvSpPr>
        <p:spPr>
          <a:xfrm>
            <a:off x="2915816" y="3581217"/>
            <a:ext cx="5989932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rgbClr val="01415B"/>
              </a:solidFill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4118374-2196-4D30-81EE-03E477C5BA69}"/>
              </a:ext>
            </a:extLst>
          </p:cNvPr>
          <p:cNvSpPr/>
          <p:nvPr/>
        </p:nvSpPr>
        <p:spPr>
          <a:xfrm>
            <a:off x="2915816" y="4364960"/>
            <a:ext cx="5989932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rgbClr val="01415B"/>
              </a:solidFill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9FA861ED-634F-42EB-B599-2C8CACA72E66}"/>
              </a:ext>
            </a:extLst>
          </p:cNvPr>
          <p:cNvSpPr/>
          <p:nvPr/>
        </p:nvSpPr>
        <p:spPr>
          <a:xfrm>
            <a:off x="2915816" y="5148703"/>
            <a:ext cx="5989932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rgbClr val="01415B"/>
              </a:solidFill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A446D7F-4AD2-4CC0-BB50-556616D200A1}"/>
              </a:ext>
            </a:extLst>
          </p:cNvPr>
          <p:cNvSpPr/>
          <p:nvPr/>
        </p:nvSpPr>
        <p:spPr>
          <a:xfrm>
            <a:off x="2915816" y="5932446"/>
            <a:ext cx="5989932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rgbClr val="01415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289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3200" b="1" dirty="0">
                <a:solidFill>
                  <a:schemeClr val="bg1"/>
                </a:solidFill>
              </a:rPr>
              <a:t> </a:t>
            </a:r>
            <a:r>
              <a:rPr lang="en-GB" altLang="en-US" sz="3200" b="1">
                <a:solidFill>
                  <a:schemeClr val="bg1"/>
                </a:solidFill>
              </a:rPr>
              <a:t>Desert Key Words</a:t>
            </a:r>
            <a:endParaRPr lang="en-GB" alt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885FBFF-A758-4883-B0AA-D8355F2E6092}"/>
              </a:ext>
            </a:extLst>
          </p:cNvPr>
          <p:cNvSpPr/>
          <p:nvPr/>
        </p:nvSpPr>
        <p:spPr>
          <a:xfrm>
            <a:off x="210146" y="2010895"/>
            <a:ext cx="2552622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Dune</a:t>
            </a:r>
            <a:endParaRPr lang="en-GB" b="1" dirty="0">
              <a:solidFill>
                <a:srgbClr val="01415B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00DEFF8-97D6-4E06-AB08-6F0ED1AEAD0D}"/>
              </a:ext>
            </a:extLst>
          </p:cNvPr>
          <p:cNvSpPr/>
          <p:nvPr/>
        </p:nvSpPr>
        <p:spPr>
          <a:xfrm>
            <a:off x="210146" y="2794638"/>
            <a:ext cx="2552622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Arid</a:t>
            </a:r>
            <a:endParaRPr lang="en-GB" b="1" dirty="0">
              <a:solidFill>
                <a:srgbClr val="01415B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C69750E-B0D5-4A09-A593-862536383E45}"/>
              </a:ext>
            </a:extLst>
          </p:cNvPr>
          <p:cNvSpPr/>
          <p:nvPr/>
        </p:nvSpPr>
        <p:spPr>
          <a:xfrm>
            <a:off x="208213" y="3581217"/>
            <a:ext cx="2554555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Desertification</a:t>
            </a:r>
            <a:endParaRPr lang="en-GB" sz="1600" b="1" dirty="0">
              <a:solidFill>
                <a:srgbClr val="01415B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0BABD5F-D576-4D65-A3C8-96E575040F56}"/>
              </a:ext>
            </a:extLst>
          </p:cNvPr>
          <p:cNvSpPr/>
          <p:nvPr/>
        </p:nvSpPr>
        <p:spPr>
          <a:xfrm>
            <a:off x="208212" y="4364960"/>
            <a:ext cx="2554556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Xerophytes</a:t>
            </a:r>
            <a:endParaRPr lang="en-GB" sz="1600" b="1" dirty="0">
              <a:solidFill>
                <a:srgbClr val="01415B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C740FD8-443B-4DEE-B5FB-271342877971}"/>
              </a:ext>
            </a:extLst>
          </p:cNvPr>
          <p:cNvSpPr/>
          <p:nvPr/>
        </p:nvSpPr>
        <p:spPr>
          <a:xfrm>
            <a:off x="208211" y="5148703"/>
            <a:ext cx="2554557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Erg</a:t>
            </a:r>
            <a:endParaRPr lang="en-GB" b="1" dirty="0">
              <a:solidFill>
                <a:srgbClr val="01415B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B273D21-64EC-47CE-AAEB-AB77742F1096}"/>
              </a:ext>
            </a:extLst>
          </p:cNvPr>
          <p:cNvSpPr/>
          <p:nvPr/>
        </p:nvSpPr>
        <p:spPr>
          <a:xfrm>
            <a:off x="208211" y="5932446"/>
            <a:ext cx="2554557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Aeolian processes</a:t>
            </a:r>
            <a:endParaRPr lang="en-GB" sz="1600" b="1" dirty="0">
              <a:solidFill>
                <a:srgbClr val="01415B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45646FF-E370-4757-B556-28CC68779FA3}"/>
              </a:ext>
            </a:extLst>
          </p:cNvPr>
          <p:cNvSpPr/>
          <p:nvPr/>
        </p:nvSpPr>
        <p:spPr>
          <a:xfrm>
            <a:off x="2906784" y="2010895"/>
            <a:ext cx="5998964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1415B"/>
                </a:solidFill>
              </a:rPr>
              <a:t>A large desert feature caused by deposition of sand particles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B7BAB6E-CAE3-4B5F-BB9D-234C607E4218}"/>
              </a:ext>
            </a:extLst>
          </p:cNvPr>
          <p:cNvSpPr/>
          <p:nvPr/>
        </p:nvSpPr>
        <p:spPr>
          <a:xfrm>
            <a:off x="2915816" y="2794638"/>
            <a:ext cx="5998964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1415B"/>
                </a:solidFill>
              </a:rPr>
              <a:t>A climate which experiences less than 250mm of precipitation a year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CBF885B7-87B9-41B4-AE17-75958365D6A5}"/>
              </a:ext>
            </a:extLst>
          </p:cNvPr>
          <p:cNvSpPr/>
          <p:nvPr/>
        </p:nvSpPr>
        <p:spPr>
          <a:xfrm>
            <a:off x="2915816" y="3581217"/>
            <a:ext cx="5989932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rgbClr val="01415B"/>
              </a:solidFill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4118374-2196-4D30-81EE-03E477C5BA69}"/>
              </a:ext>
            </a:extLst>
          </p:cNvPr>
          <p:cNvSpPr/>
          <p:nvPr/>
        </p:nvSpPr>
        <p:spPr>
          <a:xfrm>
            <a:off x="2915816" y="4364960"/>
            <a:ext cx="5989932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rgbClr val="01415B"/>
              </a:solidFill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9FA861ED-634F-42EB-B599-2C8CACA72E66}"/>
              </a:ext>
            </a:extLst>
          </p:cNvPr>
          <p:cNvSpPr/>
          <p:nvPr/>
        </p:nvSpPr>
        <p:spPr>
          <a:xfrm>
            <a:off x="2915816" y="5148703"/>
            <a:ext cx="5989932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rgbClr val="01415B"/>
              </a:solidFill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A446D7F-4AD2-4CC0-BB50-556616D200A1}"/>
              </a:ext>
            </a:extLst>
          </p:cNvPr>
          <p:cNvSpPr/>
          <p:nvPr/>
        </p:nvSpPr>
        <p:spPr>
          <a:xfrm>
            <a:off x="2915816" y="5932446"/>
            <a:ext cx="5989932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rgbClr val="01415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324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3200" b="1" dirty="0">
                <a:solidFill>
                  <a:schemeClr val="bg1"/>
                </a:solidFill>
              </a:rPr>
              <a:t> </a:t>
            </a:r>
            <a:r>
              <a:rPr lang="en-GB" altLang="en-US" sz="3200" b="1">
                <a:solidFill>
                  <a:schemeClr val="bg1"/>
                </a:solidFill>
              </a:rPr>
              <a:t>Desert Key Words</a:t>
            </a:r>
            <a:endParaRPr lang="en-GB" alt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885FBFF-A758-4883-B0AA-D8355F2E6092}"/>
              </a:ext>
            </a:extLst>
          </p:cNvPr>
          <p:cNvSpPr/>
          <p:nvPr/>
        </p:nvSpPr>
        <p:spPr>
          <a:xfrm>
            <a:off x="210146" y="2010895"/>
            <a:ext cx="2552622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Dune</a:t>
            </a:r>
            <a:endParaRPr lang="en-GB" b="1" dirty="0">
              <a:solidFill>
                <a:srgbClr val="01415B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00DEFF8-97D6-4E06-AB08-6F0ED1AEAD0D}"/>
              </a:ext>
            </a:extLst>
          </p:cNvPr>
          <p:cNvSpPr/>
          <p:nvPr/>
        </p:nvSpPr>
        <p:spPr>
          <a:xfrm>
            <a:off x="210146" y="2794638"/>
            <a:ext cx="2552622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Arid</a:t>
            </a:r>
            <a:endParaRPr lang="en-GB" b="1" dirty="0">
              <a:solidFill>
                <a:srgbClr val="01415B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C69750E-B0D5-4A09-A593-862536383E45}"/>
              </a:ext>
            </a:extLst>
          </p:cNvPr>
          <p:cNvSpPr/>
          <p:nvPr/>
        </p:nvSpPr>
        <p:spPr>
          <a:xfrm>
            <a:off x="208213" y="3581217"/>
            <a:ext cx="2554555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Desertification</a:t>
            </a:r>
            <a:endParaRPr lang="en-GB" sz="1600" b="1" dirty="0">
              <a:solidFill>
                <a:srgbClr val="01415B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0BABD5F-D576-4D65-A3C8-96E575040F56}"/>
              </a:ext>
            </a:extLst>
          </p:cNvPr>
          <p:cNvSpPr/>
          <p:nvPr/>
        </p:nvSpPr>
        <p:spPr>
          <a:xfrm>
            <a:off x="208212" y="4364960"/>
            <a:ext cx="2554556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Xerophytes</a:t>
            </a:r>
            <a:endParaRPr lang="en-GB" sz="1600" b="1" dirty="0">
              <a:solidFill>
                <a:srgbClr val="01415B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C740FD8-443B-4DEE-B5FB-271342877971}"/>
              </a:ext>
            </a:extLst>
          </p:cNvPr>
          <p:cNvSpPr/>
          <p:nvPr/>
        </p:nvSpPr>
        <p:spPr>
          <a:xfrm>
            <a:off x="208211" y="5148703"/>
            <a:ext cx="2554557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Erg</a:t>
            </a:r>
            <a:endParaRPr lang="en-GB" b="1" dirty="0">
              <a:solidFill>
                <a:srgbClr val="01415B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B273D21-64EC-47CE-AAEB-AB77742F1096}"/>
              </a:ext>
            </a:extLst>
          </p:cNvPr>
          <p:cNvSpPr/>
          <p:nvPr/>
        </p:nvSpPr>
        <p:spPr>
          <a:xfrm>
            <a:off x="208211" y="5932446"/>
            <a:ext cx="2554557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Aeolian processes</a:t>
            </a:r>
            <a:endParaRPr lang="en-GB" sz="1600" b="1" dirty="0">
              <a:solidFill>
                <a:srgbClr val="01415B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45646FF-E370-4757-B556-28CC68779FA3}"/>
              </a:ext>
            </a:extLst>
          </p:cNvPr>
          <p:cNvSpPr/>
          <p:nvPr/>
        </p:nvSpPr>
        <p:spPr>
          <a:xfrm>
            <a:off x="2906784" y="2010895"/>
            <a:ext cx="5998964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1415B"/>
                </a:solidFill>
              </a:rPr>
              <a:t>A large desert feature caused by deposition of sand particles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B7BAB6E-CAE3-4B5F-BB9D-234C607E4218}"/>
              </a:ext>
            </a:extLst>
          </p:cNvPr>
          <p:cNvSpPr/>
          <p:nvPr/>
        </p:nvSpPr>
        <p:spPr>
          <a:xfrm>
            <a:off x="2915816" y="2794638"/>
            <a:ext cx="5998964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1415B"/>
                </a:solidFill>
              </a:rPr>
              <a:t>A climate which experiences less than 250mm of precipitation a year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CBF885B7-87B9-41B4-AE17-75958365D6A5}"/>
              </a:ext>
            </a:extLst>
          </p:cNvPr>
          <p:cNvSpPr/>
          <p:nvPr/>
        </p:nvSpPr>
        <p:spPr>
          <a:xfrm>
            <a:off x="2915816" y="3581217"/>
            <a:ext cx="5989932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1415B"/>
                </a:solidFill>
              </a:rPr>
              <a:t>The degradation of the land in arid areas such that the desert increases in size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4118374-2196-4D30-81EE-03E477C5BA69}"/>
              </a:ext>
            </a:extLst>
          </p:cNvPr>
          <p:cNvSpPr/>
          <p:nvPr/>
        </p:nvSpPr>
        <p:spPr>
          <a:xfrm>
            <a:off x="2915816" y="4364960"/>
            <a:ext cx="5989932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rgbClr val="01415B"/>
              </a:solidFill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9FA861ED-634F-42EB-B599-2C8CACA72E66}"/>
              </a:ext>
            </a:extLst>
          </p:cNvPr>
          <p:cNvSpPr/>
          <p:nvPr/>
        </p:nvSpPr>
        <p:spPr>
          <a:xfrm>
            <a:off x="2915816" y="5148703"/>
            <a:ext cx="5989932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rgbClr val="01415B"/>
              </a:solidFill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A446D7F-4AD2-4CC0-BB50-556616D200A1}"/>
              </a:ext>
            </a:extLst>
          </p:cNvPr>
          <p:cNvSpPr/>
          <p:nvPr/>
        </p:nvSpPr>
        <p:spPr>
          <a:xfrm>
            <a:off x="2915816" y="5932446"/>
            <a:ext cx="5989932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rgbClr val="01415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341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3200" b="1" dirty="0">
                <a:solidFill>
                  <a:schemeClr val="bg1"/>
                </a:solidFill>
              </a:rPr>
              <a:t> </a:t>
            </a:r>
            <a:r>
              <a:rPr lang="en-GB" altLang="en-US" sz="3200" b="1">
                <a:solidFill>
                  <a:schemeClr val="bg1"/>
                </a:solidFill>
              </a:rPr>
              <a:t>Desert Key Words</a:t>
            </a:r>
            <a:endParaRPr lang="en-GB" alt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885FBFF-A758-4883-B0AA-D8355F2E6092}"/>
              </a:ext>
            </a:extLst>
          </p:cNvPr>
          <p:cNvSpPr/>
          <p:nvPr/>
        </p:nvSpPr>
        <p:spPr>
          <a:xfrm>
            <a:off x="210146" y="2010895"/>
            <a:ext cx="2552622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Dune</a:t>
            </a:r>
            <a:endParaRPr lang="en-GB" b="1" dirty="0">
              <a:solidFill>
                <a:srgbClr val="01415B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00DEFF8-97D6-4E06-AB08-6F0ED1AEAD0D}"/>
              </a:ext>
            </a:extLst>
          </p:cNvPr>
          <p:cNvSpPr/>
          <p:nvPr/>
        </p:nvSpPr>
        <p:spPr>
          <a:xfrm>
            <a:off x="210146" y="2794638"/>
            <a:ext cx="2552622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Arid</a:t>
            </a:r>
            <a:endParaRPr lang="en-GB" b="1" dirty="0">
              <a:solidFill>
                <a:srgbClr val="01415B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C69750E-B0D5-4A09-A593-862536383E45}"/>
              </a:ext>
            </a:extLst>
          </p:cNvPr>
          <p:cNvSpPr/>
          <p:nvPr/>
        </p:nvSpPr>
        <p:spPr>
          <a:xfrm>
            <a:off x="208213" y="3581217"/>
            <a:ext cx="2554555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Desertification</a:t>
            </a:r>
            <a:endParaRPr lang="en-GB" sz="1600" b="1" dirty="0">
              <a:solidFill>
                <a:srgbClr val="01415B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0BABD5F-D576-4D65-A3C8-96E575040F56}"/>
              </a:ext>
            </a:extLst>
          </p:cNvPr>
          <p:cNvSpPr/>
          <p:nvPr/>
        </p:nvSpPr>
        <p:spPr>
          <a:xfrm>
            <a:off x="208212" y="4364960"/>
            <a:ext cx="2554556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Xerophytes</a:t>
            </a:r>
            <a:endParaRPr lang="en-GB" sz="1600" b="1" dirty="0">
              <a:solidFill>
                <a:srgbClr val="01415B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C740FD8-443B-4DEE-B5FB-271342877971}"/>
              </a:ext>
            </a:extLst>
          </p:cNvPr>
          <p:cNvSpPr/>
          <p:nvPr/>
        </p:nvSpPr>
        <p:spPr>
          <a:xfrm>
            <a:off x="208211" y="5148703"/>
            <a:ext cx="2554557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Erg</a:t>
            </a:r>
            <a:endParaRPr lang="en-GB" b="1" dirty="0">
              <a:solidFill>
                <a:srgbClr val="01415B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B273D21-64EC-47CE-AAEB-AB77742F1096}"/>
              </a:ext>
            </a:extLst>
          </p:cNvPr>
          <p:cNvSpPr/>
          <p:nvPr/>
        </p:nvSpPr>
        <p:spPr>
          <a:xfrm>
            <a:off x="208211" y="5932446"/>
            <a:ext cx="2554557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Aeolian processes</a:t>
            </a:r>
            <a:endParaRPr lang="en-GB" sz="1600" b="1" dirty="0">
              <a:solidFill>
                <a:srgbClr val="01415B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45646FF-E370-4757-B556-28CC68779FA3}"/>
              </a:ext>
            </a:extLst>
          </p:cNvPr>
          <p:cNvSpPr/>
          <p:nvPr/>
        </p:nvSpPr>
        <p:spPr>
          <a:xfrm>
            <a:off x="2906784" y="2010895"/>
            <a:ext cx="5998964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1415B"/>
                </a:solidFill>
              </a:rPr>
              <a:t>A large desert feature caused by deposition of sand particles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B7BAB6E-CAE3-4B5F-BB9D-234C607E4218}"/>
              </a:ext>
            </a:extLst>
          </p:cNvPr>
          <p:cNvSpPr/>
          <p:nvPr/>
        </p:nvSpPr>
        <p:spPr>
          <a:xfrm>
            <a:off x="2915816" y="2794638"/>
            <a:ext cx="5998964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1415B"/>
                </a:solidFill>
              </a:rPr>
              <a:t>A climate which experiences less than 250mm of precipitation a year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CBF885B7-87B9-41B4-AE17-75958365D6A5}"/>
              </a:ext>
            </a:extLst>
          </p:cNvPr>
          <p:cNvSpPr/>
          <p:nvPr/>
        </p:nvSpPr>
        <p:spPr>
          <a:xfrm>
            <a:off x="2915816" y="3581217"/>
            <a:ext cx="5989932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1415B"/>
                </a:solidFill>
              </a:rPr>
              <a:t>The degradation of the land in arid areas such that the desert increases in size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4118374-2196-4D30-81EE-03E477C5BA69}"/>
              </a:ext>
            </a:extLst>
          </p:cNvPr>
          <p:cNvSpPr/>
          <p:nvPr/>
        </p:nvSpPr>
        <p:spPr>
          <a:xfrm>
            <a:off x="2915816" y="4364960"/>
            <a:ext cx="5989932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1415B"/>
                </a:solidFill>
              </a:rPr>
              <a:t>Plants that have adapted to be able to withstand drought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9FA861ED-634F-42EB-B599-2C8CACA72E66}"/>
              </a:ext>
            </a:extLst>
          </p:cNvPr>
          <p:cNvSpPr/>
          <p:nvPr/>
        </p:nvSpPr>
        <p:spPr>
          <a:xfrm>
            <a:off x="2915816" y="5148703"/>
            <a:ext cx="5989932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rgbClr val="01415B"/>
              </a:solidFill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A446D7F-4AD2-4CC0-BB50-556616D200A1}"/>
              </a:ext>
            </a:extLst>
          </p:cNvPr>
          <p:cNvSpPr/>
          <p:nvPr/>
        </p:nvSpPr>
        <p:spPr>
          <a:xfrm>
            <a:off x="2915816" y="5932446"/>
            <a:ext cx="5989932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rgbClr val="01415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161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3200" b="1" dirty="0">
                <a:solidFill>
                  <a:schemeClr val="bg1"/>
                </a:solidFill>
              </a:rPr>
              <a:t> </a:t>
            </a:r>
            <a:r>
              <a:rPr lang="en-GB" altLang="en-US" sz="3200" b="1">
                <a:solidFill>
                  <a:schemeClr val="bg1"/>
                </a:solidFill>
              </a:rPr>
              <a:t>Desert Key Words</a:t>
            </a:r>
            <a:endParaRPr lang="en-GB" alt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885FBFF-A758-4883-B0AA-D8355F2E6092}"/>
              </a:ext>
            </a:extLst>
          </p:cNvPr>
          <p:cNvSpPr/>
          <p:nvPr/>
        </p:nvSpPr>
        <p:spPr>
          <a:xfrm>
            <a:off x="210146" y="2010895"/>
            <a:ext cx="2552622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Dune</a:t>
            </a:r>
            <a:endParaRPr lang="en-GB" b="1" dirty="0">
              <a:solidFill>
                <a:srgbClr val="01415B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00DEFF8-97D6-4E06-AB08-6F0ED1AEAD0D}"/>
              </a:ext>
            </a:extLst>
          </p:cNvPr>
          <p:cNvSpPr/>
          <p:nvPr/>
        </p:nvSpPr>
        <p:spPr>
          <a:xfrm>
            <a:off x="210146" y="2794638"/>
            <a:ext cx="2552622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Arid</a:t>
            </a:r>
            <a:endParaRPr lang="en-GB" b="1" dirty="0">
              <a:solidFill>
                <a:srgbClr val="01415B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C69750E-B0D5-4A09-A593-862536383E45}"/>
              </a:ext>
            </a:extLst>
          </p:cNvPr>
          <p:cNvSpPr/>
          <p:nvPr/>
        </p:nvSpPr>
        <p:spPr>
          <a:xfrm>
            <a:off x="208213" y="3581217"/>
            <a:ext cx="2554555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Desertification</a:t>
            </a:r>
            <a:endParaRPr lang="en-GB" sz="1600" b="1" dirty="0">
              <a:solidFill>
                <a:srgbClr val="01415B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0BABD5F-D576-4D65-A3C8-96E575040F56}"/>
              </a:ext>
            </a:extLst>
          </p:cNvPr>
          <p:cNvSpPr/>
          <p:nvPr/>
        </p:nvSpPr>
        <p:spPr>
          <a:xfrm>
            <a:off x="208212" y="4364960"/>
            <a:ext cx="2554556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Xerophytes</a:t>
            </a:r>
            <a:endParaRPr lang="en-GB" sz="1600" b="1" dirty="0">
              <a:solidFill>
                <a:srgbClr val="01415B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C740FD8-443B-4DEE-B5FB-271342877971}"/>
              </a:ext>
            </a:extLst>
          </p:cNvPr>
          <p:cNvSpPr/>
          <p:nvPr/>
        </p:nvSpPr>
        <p:spPr>
          <a:xfrm>
            <a:off x="208211" y="5148703"/>
            <a:ext cx="2554557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Erg</a:t>
            </a:r>
            <a:endParaRPr lang="en-GB" b="1" dirty="0">
              <a:solidFill>
                <a:srgbClr val="01415B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B273D21-64EC-47CE-AAEB-AB77742F1096}"/>
              </a:ext>
            </a:extLst>
          </p:cNvPr>
          <p:cNvSpPr/>
          <p:nvPr/>
        </p:nvSpPr>
        <p:spPr>
          <a:xfrm>
            <a:off x="208211" y="5932446"/>
            <a:ext cx="2554557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Aeolian processes</a:t>
            </a:r>
            <a:endParaRPr lang="en-GB" sz="1600" b="1" dirty="0">
              <a:solidFill>
                <a:srgbClr val="01415B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45646FF-E370-4757-B556-28CC68779FA3}"/>
              </a:ext>
            </a:extLst>
          </p:cNvPr>
          <p:cNvSpPr/>
          <p:nvPr/>
        </p:nvSpPr>
        <p:spPr>
          <a:xfrm>
            <a:off x="2906784" y="2010895"/>
            <a:ext cx="5998964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1415B"/>
                </a:solidFill>
              </a:rPr>
              <a:t>A large desert feature caused by deposition of sand particles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B7BAB6E-CAE3-4B5F-BB9D-234C607E4218}"/>
              </a:ext>
            </a:extLst>
          </p:cNvPr>
          <p:cNvSpPr/>
          <p:nvPr/>
        </p:nvSpPr>
        <p:spPr>
          <a:xfrm>
            <a:off x="2915816" y="2794638"/>
            <a:ext cx="5998964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1415B"/>
                </a:solidFill>
              </a:rPr>
              <a:t>A climate which experiences less than 250mm of precipitation a year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CBF885B7-87B9-41B4-AE17-75958365D6A5}"/>
              </a:ext>
            </a:extLst>
          </p:cNvPr>
          <p:cNvSpPr/>
          <p:nvPr/>
        </p:nvSpPr>
        <p:spPr>
          <a:xfrm>
            <a:off x="2915816" y="3581217"/>
            <a:ext cx="5989932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1415B"/>
                </a:solidFill>
              </a:rPr>
              <a:t>The degradation of the land in arid areas such that the desert increases in size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4118374-2196-4D30-81EE-03E477C5BA69}"/>
              </a:ext>
            </a:extLst>
          </p:cNvPr>
          <p:cNvSpPr/>
          <p:nvPr/>
        </p:nvSpPr>
        <p:spPr>
          <a:xfrm>
            <a:off x="2915816" y="4364960"/>
            <a:ext cx="5989932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1415B"/>
                </a:solidFill>
              </a:rPr>
              <a:t>Plants that have adapted to be able to withstand drought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9FA861ED-634F-42EB-B599-2C8CACA72E66}"/>
              </a:ext>
            </a:extLst>
          </p:cNvPr>
          <p:cNvSpPr/>
          <p:nvPr/>
        </p:nvSpPr>
        <p:spPr>
          <a:xfrm>
            <a:off x="2915816" y="5148703"/>
            <a:ext cx="5989932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1415B"/>
                </a:solidFill>
              </a:rPr>
              <a:t>A large area of sand dunes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A446D7F-4AD2-4CC0-BB50-556616D200A1}"/>
              </a:ext>
            </a:extLst>
          </p:cNvPr>
          <p:cNvSpPr/>
          <p:nvPr/>
        </p:nvSpPr>
        <p:spPr>
          <a:xfrm>
            <a:off x="2915816" y="5932446"/>
            <a:ext cx="5989932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rgbClr val="01415B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3200" b="1" dirty="0">
                <a:solidFill>
                  <a:schemeClr val="bg1"/>
                </a:solidFill>
              </a:rPr>
              <a:t> </a:t>
            </a:r>
            <a:r>
              <a:rPr lang="en-GB" altLang="en-US" sz="3200" b="1">
                <a:solidFill>
                  <a:schemeClr val="bg1"/>
                </a:solidFill>
              </a:rPr>
              <a:t>Desert Key Words</a:t>
            </a:r>
            <a:endParaRPr lang="en-GB" alt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885FBFF-A758-4883-B0AA-D8355F2E6092}"/>
              </a:ext>
            </a:extLst>
          </p:cNvPr>
          <p:cNvSpPr/>
          <p:nvPr/>
        </p:nvSpPr>
        <p:spPr>
          <a:xfrm>
            <a:off x="210146" y="2010895"/>
            <a:ext cx="2552622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Dune</a:t>
            </a:r>
            <a:endParaRPr lang="en-GB" b="1" dirty="0">
              <a:solidFill>
                <a:srgbClr val="01415B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00DEFF8-97D6-4E06-AB08-6F0ED1AEAD0D}"/>
              </a:ext>
            </a:extLst>
          </p:cNvPr>
          <p:cNvSpPr/>
          <p:nvPr/>
        </p:nvSpPr>
        <p:spPr>
          <a:xfrm>
            <a:off x="210146" y="2794638"/>
            <a:ext cx="2552622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Arid</a:t>
            </a:r>
            <a:endParaRPr lang="en-GB" b="1" dirty="0">
              <a:solidFill>
                <a:srgbClr val="01415B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C69750E-B0D5-4A09-A593-862536383E45}"/>
              </a:ext>
            </a:extLst>
          </p:cNvPr>
          <p:cNvSpPr/>
          <p:nvPr/>
        </p:nvSpPr>
        <p:spPr>
          <a:xfrm>
            <a:off x="208213" y="3581217"/>
            <a:ext cx="2554555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Desertification</a:t>
            </a:r>
            <a:endParaRPr lang="en-GB" sz="1600" b="1" dirty="0">
              <a:solidFill>
                <a:srgbClr val="01415B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0BABD5F-D576-4D65-A3C8-96E575040F56}"/>
              </a:ext>
            </a:extLst>
          </p:cNvPr>
          <p:cNvSpPr/>
          <p:nvPr/>
        </p:nvSpPr>
        <p:spPr>
          <a:xfrm>
            <a:off x="208212" y="4364960"/>
            <a:ext cx="2554556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Xerophytes</a:t>
            </a:r>
            <a:endParaRPr lang="en-GB" sz="1600" b="1" dirty="0">
              <a:solidFill>
                <a:srgbClr val="01415B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C740FD8-443B-4DEE-B5FB-271342877971}"/>
              </a:ext>
            </a:extLst>
          </p:cNvPr>
          <p:cNvSpPr/>
          <p:nvPr/>
        </p:nvSpPr>
        <p:spPr>
          <a:xfrm>
            <a:off x="208211" y="5148703"/>
            <a:ext cx="2554557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Erg</a:t>
            </a:r>
            <a:endParaRPr lang="en-GB" b="1" dirty="0">
              <a:solidFill>
                <a:srgbClr val="01415B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B273D21-64EC-47CE-AAEB-AB77742F1096}"/>
              </a:ext>
            </a:extLst>
          </p:cNvPr>
          <p:cNvSpPr/>
          <p:nvPr/>
        </p:nvSpPr>
        <p:spPr>
          <a:xfrm>
            <a:off x="208211" y="5932446"/>
            <a:ext cx="2554557" cy="648072"/>
          </a:xfrm>
          <a:prstGeom prst="roundRect">
            <a:avLst/>
          </a:prstGeom>
          <a:solidFill>
            <a:srgbClr val="CCD9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1415B"/>
                </a:solidFill>
              </a:rPr>
              <a:t>Aeolian processes</a:t>
            </a:r>
            <a:endParaRPr lang="en-GB" sz="1600" b="1" dirty="0">
              <a:solidFill>
                <a:srgbClr val="01415B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45646FF-E370-4757-B556-28CC68779FA3}"/>
              </a:ext>
            </a:extLst>
          </p:cNvPr>
          <p:cNvSpPr/>
          <p:nvPr/>
        </p:nvSpPr>
        <p:spPr>
          <a:xfrm>
            <a:off x="2906784" y="2010895"/>
            <a:ext cx="5998964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1415B"/>
                </a:solidFill>
              </a:rPr>
              <a:t>A large desert feature caused by deposition of sand particles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B7BAB6E-CAE3-4B5F-BB9D-234C607E4218}"/>
              </a:ext>
            </a:extLst>
          </p:cNvPr>
          <p:cNvSpPr/>
          <p:nvPr/>
        </p:nvSpPr>
        <p:spPr>
          <a:xfrm>
            <a:off x="2915816" y="2794638"/>
            <a:ext cx="5998964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1415B"/>
                </a:solidFill>
              </a:rPr>
              <a:t>A climate which experiences less than 250mm of precipitation a year</a:t>
            </a:r>
            <a:endParaRPr lang="en-GB" sz="1400" b="1" dirty="0">
              <a:solidFill>
                <a:srgbClr val="01415B"/>
              </a:solidFill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CBF885B7-87B9-41B4-AE17-75958365D6A5}"/>
              </a:ext>
            </a:extLst>
          </p:cNvPr>
          <p:cNvSpPr/>
          <p:nvPr/>
        </p:nvSpPr>
        <p:spPr>
          <a:xfrm>
            <a:off x="2915816" y="3581217"/>
            <a:ext cx="5989932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1415B"/>
                </a:solidFill>
              </a:rPr>
              <a:t>The degradation of the land in arid areas such that the desert increases in size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4118374-2196-4D30-81EE-03E477C5BA69}"/>
              </a:ext>
            </a:extLst>
          </p:cNvPr>
          <p:cNvSpPr/>
          <p:nvPr/>
        </p:nvSpPr>
        <p:spPr>
          <a:xfrm>
            <a:off x="2915816" y="4364960"/>
            <a:ext cx="5989932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1415B"/>
                </a:solidFill>
              </a:rPr>
              <a:t>Plants that have adapted to be able to withstand drought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9FA861ED-634F-42EB-B599-2C8CACA72E66}"/>
              </a:ext>
            </a:extLst>
          </p:cNvPr>
          <p:cNvSpPr/>
          <p:nvPr/>
        </p:nvSpPr>
        <p:spPr>
          <a:xfrm>
            <a:off x="2915816" y="5148703"/>
            <a:ext cx="5989932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1415B"/>
                </a:solidFill>
              </a:rPr>
              <a:t>A large area of sand dunes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A446D7F-4AD2-4CC0-BB50-556616D200A1}"/>
              </a:ext>
            </a:extLst>
          </p:cNvPr>
          <p:cNvSpPr/>
          <p:nvPr/>
        </p:nvSpPr>
        <p:spPr>
          <a:xfrm>
            <a:off x="2915816" y="5932446"/>
            <a:ext cx="5989932" cy="648072"/>
          </a:xfrm>
          <a:prstGeom prst="roundRect">
            <a:avLst/>
          </a:prstGeom>
          <a:solidFill>
            <a:srgbClr val="99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1415B"/>
                </a:solidFill>
              </a:rPr>
              <a:t>The ways in which dunes are shaped by the wind</a:t>
            </a:r>
          </a:p>
        </p:txBody>
      </p:sp>
    </p:spTree>
    <p:extLst>
      <p:ext uri="{BB962C8B-B14F-4D97-AF65-F5344CB8AC3E}">
        <p14:creationId xmlns:p14="http://schemas.microsoft.com/office/powerpoint/2010/main" val="3715687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RGS-IBG Powerpoint template">
  <a:themeElements>
    <a:clrScheme name="RGS-IBG master slide 8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FF9900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0000"/>
      </a:accent6>
      <a:hlink>
        <a:srgbClr val="336699"/>
      </a:hlink>
      <a:folHlink>
        <a:srgbClr val="808080"/>
      </a:folHlink>
    </a:clrScheme>
    <a:fontScheme name="RGS-IBG master slid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GS-IBG master slide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RGS-IBG Powerpoint template</Template>
  <TotalTime>52</TotalTime>
  <Words>383</Words>
  <Application>Microsoft Office PowerPoint</Application>
  <PresentationFormat>On-screen Show (4:3)</PresentationFormat>
  <Paragraphs>86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Helvetica</vt:lpstr>
      <vt:lpstr>Times New Roman</vt:lpstr>
      <vt:lpstr>Wingdings</vt:lpstr>
      <vt:lpstr>RGS-IBG Powerpoint template</vt:lpstr>
      <vt:lpstr>Shifting Sands</vt:lpstr>
      <vt:lpstr> Desert Key Words</vt:lpstr>
      <vt:lpstr> Desert Key Words</vt:lpstr>
      <vt:lpstr> Desert Key Words</vt:lpstr>
      <vt:lpstr> Desert Key Words</vt:lpstr>
      <vt:lpstr> Desert Key Words</vt:lpstr>
      <vt:lpstr> Desert Key Words</vt:lpstr>
      <vt:lpstr> Desert Key Words</vt:lpstr>
      <vt:lpstr> Desert Key Words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Chloe Searl</dc:creator>
  <cp:lastModifiedBy>Chloe Searl</cp:lastModifiedBy>
  <cp:revision>16</cp:revision>
  <dcterms:created xsi:type="dcterms:W3CDTF">2014-09-17T13:27:11Z</dcterms:created>
  <dcterms:modified xsi:type="dcterms:W3CDTF">2018-02-26T08:17:55Z</dcterms:modified>
</cp:coreProperties>
</file>