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charts/chart1.xml" ContentType="application/vnd.openxmlformats-officedocument.drawingml.chart+xml"/>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1pPr>
    <a:lvl2pPr marL="0" marR="0" indent="914216"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2pPr>
    <a:lvl3pPr marL="0" marR="0" indent="1828433"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3pPr>
    <a:lvl4pPr marL="0" marR="0" indent="2742651"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4pPr>
    <a:lvl5pPr marL="0" marR="0" indent="3656867"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5pPr>
    <a:lvl6pPr marL="0" marR="0" indent="4571086"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6pPr>
    <a:lvl7pPr marL="0" marR="0" indent="5485303"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7pPr>
    <a:lvl8pPr marL="0" marR="0" indent="6399519"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8pPr>
    <a:lvl9pPr marL="0" marR="0" indent="7313737"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91969B"/>
        </a:fontRef>
        <a:srgbClr val="91969B"/>
      </a:tcTxStyle>
      <a:tcStyle>
        <a:tcBdr>
          <a:left>
            <a:ln w="12700" cap="flat">
              <a:solidFill>
                <a:srgbClr val="136773"/>
              </a:solidFill>
              <a:prstDash val="solid"/>
              <a:bevel/>
            </a:ln>
          </a:left>
          <a:right>
            <a:ln w="12700" cap="flat">
              <a:solidFill>
                <a:srgbClr val="136773"/>
              </a:solidFill>
              <a:prstDash val="solid"/>
              <a:bevel/>
            </a:ln>
          </a:right>
          <a:top>
            <a:ln w="12700" cap="flat">
              <a:solidFill>
                <a:srgbClr val="136773"/>
              </a:solidFill>
              <a:prstDash val="solid"/>
              <a:bevel/>
            </a:ln>
          </a:top>
          <a:bottom>
            <a:ln w="12700" cap="flat">
              <a:solidFill>
                <a:srgbClr val="136773"/>
              </a:solidFill>
              <a:prstDash val="solid"/>
              <a:bevel/>
            </a:ln>
          </a:bottom>
          <a:insideH>
            <a:ln w="12700" cap="flat">
              <a:solidFill>
                <a:srgbClr val="136773"/>
              </a:solidFill>
              <a:prstDash val="solid"/>
              <a:bevel/>
            </a:ln>
          </a:insideH>
          <a:insideV>
            <a:ln w="12700" cap="flat">
              <a:solidFill>
                <a:srgbClr val="136773"/>
              </a:solidFill>
              <a:prstDash val="solid"/>
              <a:bevel/>
            </a:ln>
          </a:insideV>
        </a:tcBdr>
        <a:fill>
          <a:solidFill>
            <a:srgbClr val="E6EAEB"/>
          </a:solidFill>
        </a:fill>
      </a:tcStyle>
    </a:wholeTbl>
    <a:band2H>
      <a:tcTxStyle b="def" i="def"/>
      <a:tcStyle>
        <a:tcBdr/>
        <a:fill>
          <a:solidFill>
            <a:srgbClr val="FFFFFF"/>
          </a:solidFill>
        </a:fill>
      </a:tcStyle>
    </a:band2H>
    <a:firstCol>
      <a:tcTxStyle b="on" i="on">
        <a:fontRef idx="minor">
          <a:srgbClr val="91969B"/>
        </a:fontRef>
        <a:srgbClr val="91969B"/>
      </a:tcTxStyle>
      <a:tcStyle>
        <a:tcBdr>
          <a:left>
            <a:ln w="12700" cap="flat">
              <a:solidFill>
                <a:srgbClr val="136773"/>
              </a:solidFill>
              <a:prstDash val="solid"/>
              <a:bevel/>
            </a:ln>
          </a:left>
          <a:right>
            <a:ln w="12700" cap="flat">
              <a:solidFill>
                <a:srgbClr val="136773"/>
              </a:solidFill>
              <a:prstDash val="solid"/>
              <a:bevel/>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AEB"/>
          </a:solidFill>
        </a:fill>
      </a:tcStyle>
    </a:firstCol>
    <a:lastRow>
      <a:tcTxStyle b="on" i="on">
        <a:fontRef idx="minor">
          <a:srgbClr val="91969B"/>
        </a:fontRef>
        <a:srgbClr val="91969B"/>
      </a:tcTxStyle>
      <a:tcStyle>
        <a:tcBdr>
          <a:left>
            <a:ln w="12700" cap="flat">
              <a:noFill/>
              <a:miter lim="400000"/>
            </a:ln>
          </a:left>
          <a:right>
            <a:ln w="12700" cap="flat">
              <a:noFill/>
              <a:miter lim="400000"/>
            </a:ln>
          </a:right>
          <a:top>
            <a:ln w="50800" cap="flat">
              <a:solidFill>
                <a:srgbClr val="136773"/>
              </a:solidFill>
              <a:prstDash val="solid"/>
              <a:bevel/>
            </a:ln>
          </a:top>
          <a:bottom>
            <a:ln w="12700" cap="flat">
              <a:solidFill>
                <a:srgbClr val="136773"/>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12700" cap="flat">
              <a:solidFill>
                <a:srgbClr val="136773"/>
              </a:solidFill>
              <a:prstDash val="solid"/>
              <a:bevel/>
            </a:ln>
          </a:top>
          <a:bottom>
            <a:ln w="12700" cap="flat">
              <a:solidFill>
                <a:srgbClr val="136773"/>
              </a:solidFill>
              <a:prstDash val="solid"/>
              <a:bevel/>
            </a:ln>
          </a:bottom>
          <a:insideH>
            <a:ln w="12700" cap="flat">
              <a:noFill/>
              <a:miter lim="400000"/>
            </a:ln>
          </a:insideH>
          <a:insideV>
            <a:ln w="12700" cap="flat">
              <a:noFill/>
              <a:miter lim="400000"/>
            </a:ln>
          </a:insideV>
        </a:tcBdr>
        <a:fill>
          <a:solidFill>
            <a:srgbClr val="13677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D51ADE6A-740E-44AE-83CC-AE7238B6C88D}"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750564"/>
          <c:y val="0.129231"/>
          <c:w val="0.893077"/>
          <c:h val="0.748037"/>
        </c:manualLayout>
      </c:layout>
      <c:areaChart>
        <c:grouping val="stacked"/>
        <c:varyColors val="0"/>
        <c:ser>
          <c:idx val="0"/>
          <c:order val="0"/>
          <c:tx>
            <c:strRef>
              <c:f>Sheet1!$A$2</c:f>
              <c:strCache>
                <c:ptCount val="1"/>
                <c:pt idx="0">
                  <c:v>DEAD SEA LEVEL (m)</c:v>
                </c:pt>
              </c:strCache>
            </c:strRef>
          </c:tx>
          <c:spPr>
            <a:solidFill>
              <a:srgbClr val="136773"/>
            </a:solidFill>
            <a:ln w="6350" cap="flat">
              <a:solidFill>
                <a:srgbClr val="FFFFFF"/>
              </a:solidFill>
              <a:prstDash val="solid"/>
              <a:miter lim="400000"/>
            </a:ln>
            <a:effectLst/>
          </c:spPr>
          <c:dLbls>
            <c:numFmt formatCode="#,##0" sourceLinked="0"/>
            <c:txPr>
              <a:bodyPr/>
              <a:lstStyle/>
              <a:p>
                <a:pPr>
                  <a:defRPr b="0" i="0" strike="noStrike" sz="4142" u="none">
                    <a:solidFill>
                      <a:srgbClr val="000000"/>
                    </a:solidFill>
                    <a:latin typeface="Futura"/>
                  </a:defRPr>
                </a:pPr>
              </a:p>
            </c:txPr>
            <c:showLegendKey val="0"/>
            <c:showVal val="0"/>
            <c:showCatName val="0"/>
            <c:showSerName val="0"/>
            <c:showPercent val="0"/>
            <c:showBubbleSize val="0"/>
            <c:showLeaderLines val="0"/>
          </c:dLbls>
          <c:cat>
            <c:strRef>
              <c:f>Sheet1!$B$1:$K$1</c:f>
              <c:strCache>
                <c:ptCount val="10"/>
                <c:pt idx="0">
                  <c:v>1930</c:v>
                </c:pt>
                <c:pt idx="1">
                  <c:v>1940</c:v>
                </c:pt>
                <c:pt idx="2">
                  <c:v>1950</c:v>
                </c:pt>
                <c:pt idx="3">
                  <c:v>1960</c:v>
                </c:pt>
                <c:pt idx="4">
                  <c:v>1970</c:v>
                </c:pt>
                <c:pt idx="5">
                  <c:v>1980</c:v>
                </c:pt>
                <c:pt idx="6">
                  <c:v>1990</c:v>
                </c:pt>
                <c:pt idx="7">
                  <c:v>2000</c:v>
                </c:pt>
                <c:pt idx="8">
                  <c:v>2018</c:v>
                </c:pt>
                <c:pt idx="9">
                  <c:v>2028</c:v>
                </c:pt>
              </c:strCache>
            </c:strRef>
          </c:cat>
          <c:val>
            <c:numRef>
              <c:f>Sheet1!$B$2:$K$2</c:f>
              <c:numCache>
                <c:ptCount val="10"/>
                <c:pt idx="0">
                  <c:v>-390.000000</c:v>
                </c:pt>
                <c:pt idx="1">
                  <c:v>-394.000000</c:v>
                </c:pt>
                <c:pt idx="2">
                  <c:v>-393.000000</c:v>
                </c:pt>
                <c:pt idx="3">
                  <c:v>-395.000000</c:v>
                </c:pt>
                <c:pt idx="4">
                  <c:v>-396.000000</c:v>
                </c:pt>
                <c:pt idx="5">
                  <c:v>-400.000000</c:v>
                </c:pt>
                <c:pt idx="6">
                  <c:v>-408.000000</c:v>
                </c:pt>
                <c:pt idx="7">
                  <c:v>-415.000000</c:v>
                </c:pt>
                <c:pt idx="8">
                  <c:v>-430.000000</c:v>
                </c:pt>
                <c:pt idx="9">
                  <c:v>-440.000000</c:v>
                </c:pt>
              </c:numCache>
            </c:numRef>
          </c:val>
        </c:ser>
        <c:axId val="2094734552"/>
        <c:axId val="2094734553"/>
      </c:areaChart>
      <c:catAx>
        <c:axId val="2094734552"/>
        <c:scaling>
          <c:orientation val="minMax"/>
        </c:scaling>
        <c:delete val="0"/>
        <c:axPos val="b"/>
        <c:majorGridlines>
          <c:spPr>
            <a:ln w="12700" cap="flat">
              <a:solidFill>
                <a:srgbClr val="B4B7BA"/>
              </a:solidFill>
              <a:prstDash val="solid"/>
              <a:miter lim="400000"/>
            </a:ln>
          </c:spPr>
        </c:majorGridlines>
        <c:numFmt formatCode="General" sourceLinked="0"/>
        <c:majorTickMark val="out"/>
        <c:minorTickMark val="none"/>
        <c:tickLblPos val="low"/>
        <c:spPr>
          <a:ln w="12700" cap="flat">
            <a:solidFill>
              <a:srgbClr val="000000"/>
            </a:solidFill>
            <a:prstDash val="solid"/>
            <a:miter lim="400000"/>
          </a:ln>
        </c:spPr>
        <c:txPr>
          <a:bodyPr rot="0"/>
          <a:lstStyle/>
          <a:p>
            <a:pPr>
              <a:defRPr b="0" i="0" strike="noStrike" sz="4142" u="none">
                <a:solidFill>
                  <a:srgbClr val="000000"/>
                </a:solidFill>
                <a:latin typeface="Futura"/>
              </a:defRPr>
            </a:pPr>
          </a:p>
        </c:txPr>
        <c:crossAx val="2094734553"/>
        <c:crosses val="autoZero"/>
        <c:auto val="1"/>
        <c:lblAlgn val="ctr"/>
        <c:noMultiLvlLbl val="1"/>
      </c:catAx>
      <c:valAx>
        <c:axId val="2094734553"/>
        <c:scaling>
          <c:orientation val="minMax"/>
        </c:scaling>
        <c:delete val="0"/>
        <c:axPos val="l"/>
        <c:majorGridlines>
          <c:spPr>
            <a:ln w="12700" cap="flat">
              <a:solidFill>
                <a:srgbClr val="B4B7BA"/>
              </a:solidFill>
              <a:prstDash val="solid"/>
              <a:miter lim="400000"/>
            </a:ln>
          </c:spPr>
        </c:majorGridlines>
        <c:numFmt formatCode="General" sourceLinked="0"/>
        <c:majorTickMark val="out"/>
        <c:minorTickMark val="none"/>
        <c:tickLblPos val="nextTo"/>
        <c:spPr>
          <a:ln w="12700" cap="flat">
            <a:solidFill>
              <a:srgbClr val="000000"/>
            </a:solidFill>
            <a:prstDash val="solid"/>
            <a:miter lim="400000"/>
          </a:ln>
        </c:spPr>
        <c:txPr>
          <a:bodyPr rot="0"/>
          <a:lstStyle/>
          <a:p>
            <a:pPr>
              <a:defRPr b="0" i="0" strike="noStrike" sz="4142" u="none">
                <a:solidFill>
                  <a:srgbClr val="000000"/>
                </a:solidFill>
                <a:latin typeface="Futura"/>
              </a:defRPr>
            </a:pPr>
          </a:p>
        </c:txPr>
        <c:crossAx val="2094734552"/>
        <c:crosses val="autoZero"/>
        <c:crossBetween val="midCat"/>
        <c:majorUnit val="15"/>
        <c:minorUnit val="7.5"/>
      </c:valAx>
      <c:spPr>
        <a:solidFill>
          <a:srgbClr val="FFFFFF"/>
        </a:solidFill>
        <a:ln w="12700" cap="flat">
          <a:solidFill>
            <a:srgbClr val="000000"/>
          </a:solidFill>
          <a:prstDash val="solid"/>
          <a:miter lim="400000"/>
        </a:ln>
        <a:effectLst/>
      </c:spPr>
    </c:plotArea>
    <c:legend>
      <c:legendPos val="t"/>
      <c:layout>
        <c:manualLayout>
          <c:xMode val="edge"/>
          <c:yMode val="edge"/>
          <c:x val="0.106288"/>
          <c:y val="0"/>
          <c:w val="0.826901"/>
          <c:h val="0.0975792"/>
        </c:manualLayout>
      </c:layout>
      <c:overlay val="1"/>
      <c:spPr>
        <a:noFill/>
        <a:ln w="12700" cap="flat">
          <a:noFill/>
          <a:miter lim="400000"/>
        </a:ln>
        <a:effectLst/>
      </c:spPr>
      <c:txPr>
        <a:bodyPr rot="0"/>
        <a:lstStyle/>
        <a:p>
          <a:pPr>
            <a:defRPr b="0" i="0" strike="noStrike" sz="4142" u="none">
              <a:solidFill>
                <a:srgbClr val="000000"/>
              </a:solidFill>
              <a:latin typeface="Futura"/>
            </a:defRPr>
          </a:pPr>
        </a:p>
      </c:txPr>
    </c:legend>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p:nvPr>
            <p:ph type="sldImg"/>
          </p:nvPr>
        </p:nvSpPr>
        <p:spPr>
          <a:xfrm>
            <a:off x="1143000" y="685800"/>
            <a:ext cx="4572000" cy="3429000"/>
          </a:xfrm>
          <a:prstGeom prst="rect">
            <a:avLst/>
          </a:prstGeom>
        </p:spPr>
        <p:txBody>
          <a:bodyPr/>
          <a:lstStyle/>
          <a:p>
            <a:pPr/>
          </a:p>
        </p:txBody>
      </p:sp>
      <p:sp>
        <p:nvSpPr>
          <p:cNvPr id="43" name="Shape 4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thewaterdiaries.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General Slide copy">
    <p:spTree>
      <p:nvGrpSpPr>
        <p:cNvPr id="1" name=""/>
        <p:cNvGrpSpPr/>
        <p:nvPr/>
      </p:nvGrpSpPr>
      <p:grpSpPr>
        <a:xfrm>
          <a:off x="0" y="0"/>
          <a:ext cx="0" cy="0"/>
          <a:chOff x="0" y="0"/>
          <a:chExt cx="0" cy="0"/>
        </a:xfrm>
      </p:grpSpPr>
      <p:sp>
        <p:nvSpPr>
          <p:cNvPr id="15" name="Shape 1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General Slide">
    <p:spTree>
      <p:nvGrpSpPr>
        <p:cNvPr id="1" name=""/>
        <p:cNvGrpSpPr/>
        <p:nvPr/>
      </p:nvGrpSpPr>
      <p:grpSpPr>
        <a:xfrm>
          <a:off x="0" y="0"/>
          <a:ext cx="0" cy="0"/>
          <a:chOff x="0" y="0"/>
          <a:chExt cx="0" cy="0"/>
        </a:xfrm>
      </p:grpSpPr>
      <p:sp>
        <p:nvSpPr>
          <p:cNvPr id="22" name="Shape 2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3" name="Shape 2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24" name="Shape 24"/>
          <p:cNvSpPr/>
          <p:nvPr>
            <p:ph type="sldNum" sz="quarter" idx="2"/>
          </p:nvPr>
        </p:nvSpPr>
        <p:spPr>
          <a:prstGeom prst="rect">
            <a:avLst/>
          </a:prstGeom>
        </p:spPr>
        <p:txBody>
          <a:bodyPr/>
          <a:lstStyle/>
          <a:p>
            <a:pPr/>
            <a:fld id="{86CB4B4D-7CA3-9044-876B-883B54F8677D}" type="slidenum"/>
          </a:p>
        </p:txBody>
      </p:sp>
      <p:pic>
        <p:nvPicPr>
          <p:cNvPr id="25"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26"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General Slide copy">
    <p:spTree>
      <p:nvGrpSpPr>
        <p:cNvPr id="1" name=""/>
        <p:cNvGrpSpPr/>
        <p:nvPr/>
      </p:nvGrpSpPr>
      <p:grpSpPr>
        <a:xfrm>
          <a:off x="0" y="0"/>
          <a:ext cx="0" cy="0"/>
          <a:chOff x="0" y="0"/>
          <a:chExt cx="0" cy="0"/>
        </a:xfrm>
      </p:grpSpPr>
      <p:sp>
        <p:nvSpPr>
          <p:cNvPr id="33" name="Shape 33"/>
          <p:cNvSpPr/>
          <p:nvPr/>
        </p:nvSpPr>
        <p:spPr>
          <a:xfrm>
            <a:off x="22582331" y="754806"/>
            <a:ext cx="844155" cy="844379"/>
          </a:xfrm>
          <a:prstGeom prst="ellipse">
            <a:avLst/>
          </a:prstGeom>
          <a:solidFill>
            <a:srgbClr val="25C8B4"/>
          </a:solidFill>
          <a:ln w="12700">
            <a:miter lim="400000"/>
          </a:ln>
        </p:spPr>
        <p:txBody>
          <a:bodyPr lIns="45719" rIns="45719" anchor="ctr"/>
          <a:lstStyle/>
          <a:p>
            <a:pPr algn="ctr"/>
          </a:p>
        </p:txBody>
      </p:sp>
      <p:sp>
        <p:nvSpPr>
          <p:cNvPr id="34" name="Shape 34"/>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5" name="Shape 35"/>
          <p:cNvSpPr/>
          <p:nvPr>
            <p:ph type="sldNum" sz="quarter" idx="2"/>
          </p:nvPr>
        </p:nvSpPr>
        <p:spPr>
          <a:xfrm>
            <a:off x="22697582" y="928075"/>
            <a:ext cx="613652" cy="497841"/>
          </a:xfrm>
          <a:prstGeom prst="rect">
            <a:avLst/>
          </a:prstGeom>
        </p:spPr>
        <p:txBody>
          <a:bodyPr/>
          <a:lstStyle/>
          <a:p>
            <a:pPr/>
            <a:fld id="{86CB4B4D-7CA3-9044-876B-883B54F8677D}" type="slidenum"/>
          </a:p>
        </p:txBody>
      </p:sp>
      <p:sp>
        <p:nvSpPr>
          <p:cNvPr id="36" name="Shape 36"/>
          <p:cNvSpPr/>
          <p:nvPr>
            <p:ph type="pic" idx="13"/>
          </p:nvPr>
        </p:nvSpPr>
        <p:spPr>
          <a:xfrm>
            <a:off x="20269200" y="8728605"/>
            <a:ext cx="24371300" cy="10279590"/>
          </a:xfrm>
          <a:prstGeom prst="rect">
            <a:avLst/>
          </a:prstGeom>
          <a:effectLst>
            <a:reflection blurRad="0" stA="50000" stPos="0" endA="0" endPos="40000" dist="0" dir="5400000" fadeDir="5400000" sx="100000" sy="-100000" kx="0" ky="0" algn="bl" rotWithShape="0"/>
          </a:effectLst>
        </p:spPr>
        <p:txBody>
          <a:bodyPr lIns="91439" tIns="45719" rIns="91439" bIns="45719">
            <a:noAutofit/>
          </a:bodyPr>
          <a:lstStyle/>
          <a:p>
            <a:pPr/>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 name="Shape 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4" name="Shape 4"/>
          <p:cNvSpPr/>
          <p:nvPr>
            <p:ph type="sldNum" sz="quarter" idx="2"/>
          </p:nvPr>
        </p:nvSpPr>
        <p:spPr>
          <a:xfrm>
            <a:off x="22418182" y="902675"/>
            <a:ext cx="613652" cy="497841"/>
          </a:xfrm>
          <a:prstGeom prst="rect">
            <a:avLst/>
          </a:prstGeom>
          <a:ln w="12700">
            <a:miter lim="400000"/>
          </a:ln>
        </p:spPr>
        <p:txBody>
          <a:bodyPr lIns="45719" rIns="45719" anchor="ctr">
            <a:spAutoFit/>
          </a:bodyPr>
          <a:lstStyle>
            <a:lvl1pPr algn="ctr">
              <a:defRPr sz="2800">
                <a:solidFill>
                  <a:srgbClr val="FFFFFF"/>
                </a:solidFill>
                <a:latin typeface="Gill Sans"/>
                <a:ea typeface="Gill Sans"/>
                <a:cs typeface="Gill Sans"/>
                <a:sym typeface="Gill Sans"/>
              </a:defRPr>
            </a:lvl1pPr>
          </a:lstStyle>
          <a:p>
            <a:pPr/>
            <a:fld id="{86CB4B4D-7CA3-9044-876B-883B54F8677D}" type="slidenum"/>
          </a:p>
        </p:txBody>
      </p:sp>
      <p:pic>
        <p:nvPicPr>
          <p:cNvPr id="5"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6"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7" name="Shape 7"/>
          <p:cNvSpPr/>
          <p:nvPr>
            <p:ph type="title"/>
          </p:nvPr>
        </p:nvSpPr>
        <p:spPr>
          <a:xfrm>
            <a:off x="1218564" y="184149"/>
            <a:ext cx="21934171" cy="3016251"/>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nchor="ctr">
            <a:normAutofit fontScale="100000" lnSpcReduction="0"/>
          </a:bodyPr>
          <a:lstStyle/>
          <a:p>
            <a:pPr/>
            <a:r>
              <a:t>Title Text</a:t>
            </a:r>
          </a:p>
        </p:txBody>
      </p:sp>
      <p:sp>
        <p:nvSpPr>
          <p:cNvPr id="8" name="Shape 8"/>
          <p:cNvSpPr/>
          <p:nvPr>
            <p:ph type="body" idx="1"/>
          </p:nvPr>
        </p:nvSpPr>
        <p:spPr>
          <a:xfrm>
            <a:off x="1218564" y="3200400"/>
            <a:ext cx="21934171" cy="10515600"/>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49" r:id="rId5"/>
    <p:sldLayoutId id="2147483650" r:id="rId6"/>
    <p:sldLayoutId id="2147483651" r:id="rId7"/>
  </p:sldLayoutIdLst>
  <p:transition xmlns:p14="http://schemas.microsoft.com/office/powerpoint/2010/main" spd="med" advClick="1"/>
  <p:txStyles>
    <p:titleStyle>
      <a:lvl1pPr marL="0" marR="0" indent="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1pPr>
      <a:lvl2pPr marL="0" marR="0" indent="2286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2pPr>
      <a:lvl3pPr marL="0" marR="0" indent="4572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3pPr>
      <a:lvl4pPr marL="0" marR="0" indent="6858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4pPr>
      <a:lvl5pPr marL="0" marR="0" indent="9144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5pPr>
      <a:lvl6pPr marL="0" marR="0" indent="11430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6pPr>
      <a:lvl7pPr marL="0" marR="0" indent="13716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7pPr>
      <a:lvl8pPr marL="0" marR="0" indent="16002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8pPr>
      <a:lvl9pPr marL="0" marR="0" indent="18288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9pPr>
    </p:titleStyle>
    <p:bodyStyle>
      <a:lvl1pPr marL="457109" marR="0" indent="-457109"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1pPr>
      <a:lvl2pPr marL="1462747" marR="0" indent="-548530"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2pPr>
      <a:lvl3pPr marL="2437912"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3pPr>
      <a:lvl4pPr marL="3428314" marR="0" indent="-685663"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4pPr>
      <a:lvl5pPr marL="4342531" marR="0" indent="-685663"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5pPr>
      <a:lvl6pPr marL="5180563"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6pPr>
      <a:lvl7pPr marL="6094780"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7pPr>
      <a:lvl8pPr marL="7008997"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8pPr>
      <a:lvl9pPr marL="7923214"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9pPr>
    </p:bodyStyle>
    <p:otherStyle>
      <a:lvl1pPr marL="0" marR="0" indent="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1pPr>
      <a:lvl2pPr marL="0" marR="0" indent="2286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2pPr>
      <a:lvl3pPr marL="0" marR="0" indent="4572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3pPr>
      <a:lvl4pPr marL="0" marR="0" indent="6858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4pPr>
      <a:lvl5pPr marL="0" marR="0" indent="9144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5pPr>
      <a:lvl6pPr marL="0" marR="0" indent="11430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6pPr>
      <a:lvl7pPr marL="0" marR="0" indent="13716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7pPr>
      <a:lvl8pPr marL="0" marR="0" indent="16002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8pPr>
      <a:lvl9pPr marL="0" marR="0" indent="18288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www.youtube.com/watch?v=TEW5_1KYRjk" TargetMode="Externa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drive.google.com/open?id=1cgnDDXBoNinwN-ai7lD1K48l4JvodU7Y" TargetMode="External"/><Relationship Id="rId7" Type="http://schemas.openxmlformats.org/officeDocument/2006/relationships/hyperlink" Target="https://drive.google.com/open?id=1fTRDXbeymt5oy279GBdE2nqpfmEwI89t" TargetMode="Externa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hyperlink" Target="http://www.fearghalo.com" TargetMode="External"/><Relationship Id="rId9" Type="http://schemas.openxmlformats.org/officeDocument/2006/relationships/hyperlink" Target="http://www.studiocanoe.com" TargetMode="External"/><Relationship Id="rId10" Type="http://schemas.openxmlformats.org/officeDocument/2006/relationships/hyperlink" Target="https://twitter.com/S_Mc_G" TargetMode="Externa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14.png"/><Relationship Id="rId4" Type="http://schemas.openxmlformats.org/officeDocument/2006/relationships/hyperlink" Target="http://www.thewaterdiaries.com" TargetMode="External"/><Relationship Id="rId5" Type="http://schemas.openxmlformats.org/officeDocument/2006/relationships/image" Target="../media/image1.png"/><Relationship Id="rId6" Type="http://schemas.openxmlformats.org/officeDocument/2006/relationships/image" Target="../media/image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4.jpeg"/><Relationship Id="rId4" Type="http://schemas.openxmlformats.org/officeDocument/2006/relationships/hyperlink" Target="http://www.thewaterdiaries.com" TargetMode="External"/><Relationship Id="rId5" Type="http://schemas.openxmlformats.org/officeDocument/2006/relationships/image" Target="../media/image1.png"/><Relationship Id="rId6" Type="http://schemas.openxmlformats.org/officeDocument/2006/relationships/image" Target="../media/image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drive.google.com/open?id=1mZ6dHJKcUdTHs_NCpPt8fDPV97XD1NmG" TargetMode="Externa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chart" Target="../charts/chart1.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drive.google.com/file/d/1lVS_udwsz0UN9-2gsQIwkF3-1srLTQPu/view" TargetMode="External"/><Relationship Id="rId7" Type="http://schemas.openxmlformats.org/officeDocument/2006/relationships/hyperlink" Target="https://drive.google.com/file/d/1Cydd_pCExC-YgldcH63_8ztVxsIvjVpy/view?usp=sharing" TargetMode="External"/><Relationship Id="rId8" Type="http://schemas.openxmlformats.org/officeDocument/2006/relationships/hyperlink" Target="https://schools.esriuk.com/" TargetMode="External"/><Relationship Id="rId9" Type="http://schemas.openxmlformats.org/officeDocument/2006/relationships/image" Target="../media/image1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drive.google.com/file/d/1lVS_udwsz0UN9-2gsQIwkF3-1srLTQPu/view" TargetMode="External"/><Relationship Id="rId7" Type="http://schemas.openxmlformats.org/officeDocument/2006/relationships/hyperlink" Target="https://drive.google.com/file/d/1Cydd_pCExC-YgldcH63_8ztVxsIvjVpy/view?usp=sharing" TargetMode="External"/><Relationship Id="rId8" Type="http://schemas.openxmlformats.org/officeDocument/2006/relationships/hyperlink" Target="https://schools.esriuk.com/" TargetMode="External"/><Relationship Id="rId9" Type="http://schemas.openxmlformats.org/officeDocument/2006/relationships/image" Target="../media/image15.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jpeg"/><Relationship Id="rId6" Type="http://schemas.openxmlformats.org/officeDocument/2006/relationships/image" Target="../media/image15.png"/><Relationship Id="rId7" Type="http://schemas.openxmlformats.org/officeDocument/2006/relationships/hyperlink" Target="https://drive.google.com/file/d/1lVS_udwsz0UN9-2gsQIwkF3-1srLTQPu/view" TargetMode="External"/><Relationship Id="rId8" Type="http://schemas.openxmlformats.org/officeDocument/2006/relationships/hyperlink" Target="https://drive.google.com/file/d/1Cydd_pCExC-YgldcH63_8ztVxsIvjVpy/view?usp=sharing" TargetMode="External"/><Relationship Id="rId9" Type="http://schemas.openxmlformats.org/officeDocument/2006/relationships/hyperlink" Target="https://schools.esriuk.com/" TargetMode="Externa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drive.google.com/file/d/1zQoJHcCPV6gMt7lOGV8nnphmt3xC8BnM/view" TargetMode="Externa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drive.google.com/open?id=1KxrP0q4yjFh8cT2R92UvaqxhsxR_gHs0" TargetMode="External"/><Relationship Id="rId7" Type="http://schemas.openxmlformats.org/officeDocument/2006/relationships/hyperlink" Target="https://drive.google.com/open?id=1VBT3kWP4dWN28Xfp2St8rATREncrUaRL" TargetMode="Externa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hyperlink" Target="http://www.thewaterdiaries.com" TargetMode="Externa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drive.google.com/open?id=12n-9p7CGW0u65O7u3vySfTPw1DWbVdwV" TargetMode="Externa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hewaterdiaries.com" TargetMode="Externa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hyperlink" Target="http://www.fearghalo.com" TargetMode="External"/><Relationship Id="rId9" Type="http://schemas.openxmlformats.org/officeDocument/2006/relationships/hyperlink" Target="http://www.studiocanoe.com" TargetMode="External"/><Relationship Id="rId10" Type="http://schemas.openxmlformats.org/officeDocument/2006/relationships/hyperlink" Target="https://twitter.com/S_Mc_G" TargetMode="Externa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thewaterdiaries.com" TargetMode="External"/><Relationship Id="rId3"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1.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 name="Shape 45"/>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46" name="Shape 46"/>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47" name="Shape 4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49"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pic>
        <p:nvPicPr>
          <p:cNvPr id="50" name="TheWaterDiaries_Logo(1).png"/>
          <p:cNvPicPr>
            <a:picLocks noChangeAspect="1"/>
          </p:cNvPicPr>
          <p:nvPr/>
        </p:nvPicPr>
        <p:blipFill>
          <a:blip r:embed="rId5">
            <a:extLst/>
          </a:blip>
          <a:stretch>
            <a:fillRect/>
          </a:stretch>
        </p:blipFill>
        <p:spPr>
          <a:xfrm>
            <a:off x="2702435" y="1990910"/>
            <a:ext cx="18966430" cy="799986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9" name="IMG_0754 4-3284.jpg"/>
          <p:cNvPicPr>
            <a:picLocks noChangeAspect="1"/>
          </p:cNvPicPr>
          <p:nvPr/>
        </p:nvPicPr>
        <p:blipFill>
          <a:blip r:embed="rId2">
            <a:alphaModFix amt="85000"/>
            <a:extLst/>
          </a:blip>
          <a:stretch>
            <a:fillRect/>
          </a:stretch>
        </p:blipFill>
        <p:spPr>
          <a:xfrm>
            <a:off x="-1812" y="-286616"/>
            <a:ext cx="24374924" cy="14002616"/>
          </a:xfrm>
          <a:prstGeom prst="rect">
            <a:avLst/>
          </a:prstGeom>
          <a:ln w="12700">
            <a:miter lim="400000"/>
          </a:ln>
        </p:spPr>
      </p:pic>
      <p:sp>
        <p:nvSpPr>
          <p:cNvPr id="260" name="Shape 260"/>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61" name="Shape 261"/>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262" name="Shape 26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3"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264"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265" name="Shape 265"/>
          <p:cNvSpPr/>
          <p:nvPr/>
        </p:nvSpPr>
        <p:spPr>
          <a:xfrm>
            <a:off x="1442500" y="3751577"/>
            <a:ext cx="9711323" cy="53482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300">
                <a:solidFill>
                  <a:srgbClr val="FFFFFF"/>
                </a:solidFill>
                <a:latin typeface="Futura"/>
                <a:ea typeface="Futura"/>
                <a:cs typeface="Futura"/>
                <a:sym typeface="Futura"/>
              </a:defRPr>
            </a:pPr>
            <a:r>
              <a:t>Watch the short </a:t>
            </a:r>
            <a:r>
              <a:rPr u="sng">
                <a:solidFill>
                  <a:schemeClr val="accent5"/>
                </a:solidFill>
                <a:hlinkClick r:id="rId6" invalidUrl="" action="" tgtFrame="" tooltip="" history="1" highlightClick="0" endSnd="0"/>
              </a:rPr>
              <a:t>film</a:t>
            </a:r>
            <a:r>
              <a:rPr>
                <a:solidFill>
                  <a:schemeClr val="accent5"/>
                </a:solidFill>
              </a:rPr>
              <a:t> </a:t>
            </a:r>
            <a:r>
              <a:t>showing the Dead Sea and write a short description of the landscapes you observe.</a:t>
            </a:r>
          </a:p>
        </p:txBody>
      </p:sp>
      <p:sp>
        <p:nvSpPr>
          <p:cNvPr id="266" name="Shape 266"/>
          <p:cNvSpPr/>
          <p:nvPr/>
        </p:nvSpPr>
        <p:spPr>
          <a:xfrm>
            <a:off x="738258" y="717175"/>
            <a:ext cx="4528850"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267" name="Shape 267"/>
          <p:cNvSpPr/>
          <p:nvPr/>
        </p:nvSpPr>
        <p:spPr>
          <a:xfrm>
            <a:off x="2892546" y="1235110"/>
            <a:ext cx="1406015"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4500"/>
              </a:lnSpc>
              <a:spcBef>
                <a:spcPts val="1600"/>
              </a:spcBef>
              <a:defRPr sz="3000">
                <a:latin typeface="Gill Sans"/>
                <a:ea typeface="Gill Sans"/>
                <a:cs typeface="Gill Sans"/>
                <a:sym typeface="Gill Sans"/>
              </a:defRPr>
            </a:pPr>
            <a:r>
              <a:t> </a:t>
            </a:r>
            <a:r>
              <a:rPr cap="all" spc="49">
                <a:solidFill>
                  <a:srgbClr val="FFFFFF"/>
                </a:solidFill>
              </a:rPr>
              <a:t>INTRO </a:t>
            </a:r>
          </a:p>
        </p:txBody>
      </p:sp>
      <p:sp>
        <p:nvSpPr>
          <p:cNvPr id="268" name="Shape 268"/>
          <p:cNvSpPr/>
          <p:nvPr/>
        </p:nvSpPr>
        <p:spPr>
          <a:xfrm>
            <a:off x="1421249" y="1038131"/>
            <a:ext cx="928459" cy="965460"/>
          </a:xfrm>
          <a:prstGeom prst="ellipse">
            <a:avLst/>
          </a:prstGeom>
          <a:solidFill>
            <a:srgbClr val="81DC64"/>
          </a:solidFill>
          <a:ln w="25400">
            <a:solidFill>
              <a:srgbClr val="000000">
                <a:alpha val="0"/>
              </a:srgbClr>
            </a:solidFill>
            <a:miter lim="400000"/>
          </a:ln>
        </p:spPr>
        <p:txBody>
          <a:bodyPr lIns="45719" rIns="45719" anchor="ctr"/>
          <a:lstStyle/>
          <a:p>
            <a:pPr>
              <a:defRPr sz="59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269" name="Shape 269"/>
          <p:cNvSpPr/>
          <p:nvPr/>
        </p:nvSpPr>
        <p:spPr>
          <a:xfrm>
            <a:off x="1592487" y="1297983"/>
            <a:ext cx="585984" cy="544603"/>
          </a:xfrm>
          <a:custGeom>
            <a:avLst/>
            <a:gdLst/>
            <a:ahLst/>
            <a:cxnLst>
              <a:cxn ang="0">
                <a:pos x="wd2" y="hd2"/>
              </a:cxn>
              <a:cxn ang="5400000">
                <a:pos x="wd2" y="hd2"/>
              </a:cxn>
              <a:cxn ang="10800000">
                <a:pos x="wd2" y="hd2"/>
              </a:cxn>
              <a:cxn ang="16200000">
                <a:pos x="wd2" y="hd2"/>
              </a:cxn>
            </a:cxnLst>
            <a:rect l="0" t="0" r="r" b="b"/>
            <a:pathLst>
              <a:path w="21348" h="17053" fill="norm" stroke="1" extrusionOk="0">
                <a:moveTo>
                  <a:pt x="20740" y="3005"/>
                </a:moveTo>
                <a:cubicBezTo>
                  <a:pt x="7216" y="7674"/>
                  <a:pt x="12712" y="-4547"/>
                  <a:pt x="2103" y="1949"/>
                </a:cubicBezTo>
                <a:cubicBezTo>
                  <a:pt x="0" y="2680"/>
                  <a:pt x="0" y="2680"/>
                  <a:pt x="0" y="2680"/>
                </a:cubicBezTo>
                <a:cubicBezTo>
                  <a:pt x="4205" y="17053"/>
                  <a:pt x="4205" y="17053"/>
                  <a:pt x="4205" y="17053"/>
                </a:cubicBezTo>
                <a:cubicBezTo>
                  <a:pt x="6738" y="17053"/>
                  <a:pt x="6738" y="17053"/>
                  <a:pt x="6738" y="17053"/>
                </a:cubicBezTo>
                <a:cubicBezTo>
                  <a:pt x="4635" y="9867"/>
                  <a:pt x="4635" y="9867"/>
                  <a:pt x="4635" y="9867"/>
                </a:cubicBezTo>
                <a:cubicBezTo>
                  <a:pt x="14002" y="3370"/>
                  <a:pt x="10179" y="17053"/>
                  <a:pt x="21170" y="3370"/>
                </a:cubicBezTo>
                <a:cubicBezTo>
                  <a:pt x="21600" y="3370"/>
                  <a:pt x="21170" y="3005"/>
                  <a:pt x="20740" y="3005"/>
                </a:cubicBezTo>
              </a:path>
            </a:pathLst>
          </a:custGeom>
          <a:solidFill>
            <a:srgbClr val="FFFFFF"/>
          </a:solidFill>
          <a:ln w="12700">
            <a:miter lim="400000"/>
          </a:ln>
        </p:spPr>
        <p:txBody>
          <a:bodyPr lIns="45719" rIns="45719" anchor="ctr"/>
          <a:lstStyle/>
          <a:p>
            <a:pPr>
              <a:defRPr sz="39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268"/>
                                        </p:tgtEl>
                                        <p:attrNameLst>
                                          <p:attrName>style.visibility</p:attrName>
                                        </p:attrNameLst>
                                      </p:cBhvr>
                                      <p:to>
                                        <p:strVal val="visible"/>
                                      </p:to>
                                    </p:set>
                                    <p:animEffect filter="wipe(down)" transition="in">
                                      <p:cBhvr>
                                        <p:cTn id="7" dur="500"/>
                                        <p:tgtEl>
                                          <p:spTgt spid="268"/>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269"/>
                                        </p:tgtEl>
                                        <p:attrNameLst>
                                          <p:attrName>style.visibility</p:attrName>
                                        </p:attrNameLst>
                                      </p:cBhvr>
                                      <p:to>
                                        <p:strVal val="visible"/>
                                      </p:to>
                                    </p:set>
                                    <p:animEffect filter="wipe(down)" transition="in">
                                      <p:cBhvr>
                                        <p:cTn id="11" dur="5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9" grpId="2"/>
      <p:bldP build="whole" bldLvl="1" animBg="1" rev="0" advAuto="0" spid="268"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ice.jpg"/>
          <p:cNvPicPr>
            <a:picLocks noChangeAspect="1"/>
          </p:cNvPicPr>
          <p:nvPr/>
        </p:nvPicPr>
        <p:blipFill>
          <a:blip r:embed="rId2">
            <a:alphaModFix amt="90000"/>
            <a:extLst/>
          </a:blip>
          <a:stretch>
            <a:fillRect/>
          </a:stretch>
        </p:blipFill>
        <p:spPr>
          <a:xfrm>
            <a:off x="-1324611" y="0"/>
            <a:ext cx="27020522" cy="13716001"/>
          </a:xfrm>
          <a:prstGeom prst="rect">
            <a:avLst/>
          </a:prstGeom>
          <a:ln w="12700">
            <a:miter lim="400000"/>
          </a:ln>
        </p:spPr>
      </p:pic>
      <p:sp>
        <p:nvSpPr>
          <p:cNvPr id="272" name="Shape 27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73" name="Shape 27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274" name="Shape 27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5"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276"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277" name="Shape 277"/>
          <p:cNvSpPr/>
          <p:nvPr/>
        </p:nvSpPr>
        <p:spPr>
          <a:xfrm>
            <a:off x="1017221" y="3243577"/>
            <a:ext cx="9711324" cy="53482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300">
                <a:solidFill>
                  <a:srgbClr val="FFFFFF"/>
                </a:solidFill>
                <a:latin typeface="Futura"/>
                <a:ea typeface="Futura"/>
                <a:cs typeface="Futura"/>
                <a:sym typeface="Futura"/>
              </a:defRPr>
            </a:pPr>
            <a:r>
              <a:t>Why is the Dead Sea Dying? </a:t>
            </a:r>
          </a:p>
          <a:p>
            <a:pPr>
              <a:defRPr sz="6300">
                <a:solidFill>
                  <a:srgbClr val="FFFFFF"/>
                </a:solidFill>
                <a:latin typeface="Futura"/>
                <a:ea typeface="Futura"/>
                <a:cs typeface="Futura"/>
                <a:sym typeface="Futura"/>
              </a:defRPr>
            </a:pPr>
            <a:r>
              <a:t>Read the </a:t>
            </a:r>
            <a:r>
              <a:rPr u="sng">
                <a:solidFill>
                  <a:schemeClr val="accent5"/>
                </a:solidFill>
                <a:hlinkClick r:id="rId6" invalidUrl="" action="" tgtFrame="" tooltip="" history="1" highlightClick="0" endSnd="0"/>
              </a:rPr>
              <a:t>text</a:t>
            </a:r>
            <a:r>
              <a:t> and complete the </a:t>
            </a:r>
            <a:r>
              <a:rPr u="sng">
                <a:solidFill>
                  <a:schemeClr val="accent5"/>
                </a:solidFill>
                <a:hlinkClick r:id="rId7" invalidUrl="" action="" tgtFrame="" tooltip="" history="1" highlightClick="0" endSnd="0"/>
              </a:rPr>
              <a:t>crossword</a:t>
            </a:r>
            <a:r>
              <a:t> to find out.</a:t>
            </a:r>
          </a:p>
        </p:txBody>
      </p:sp>
      <p:sp>
        <p:nvSpPr>
          <p:cNvPr id="278" name="Shape 278"/>
          <p:cNvSpPr/>
          <p:nvPr/>
        </p:nvSpPr>
        <p:spPr>
          <a:xfrm>
            <a:off x="738258" y="717175"/>
            <a:ext cx="4528850"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279" name="Shape 279"/>
          <p:cNvSpPr/>
          <p:nvPr/>
        </p:nvSpPr>
        <p:spPr>
          <a:xfrm>
            <a:off x="2892546" y="1235110"/>
            <a:ext cx="1406015"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4500"/>
              </a:lnSpc>
              <a:spcBef>
                <a:spcPts val="1600"/>
              </a:spcBef>
              <a:defRPr sz="3000">
                <a:latin typeface="Gill Sans"/>
                <a:ea typeface="Gill Sans"/>
                <a:cs typeface="Gill Sans"/>
                <a:sym typeface="Gill Sans"/>
              </a:defRPr>
            </a:pPr>
            <a:r>
              <a:t> </a:t>
            </a:r>
            <a:r>
              <a:rPr cap="all" spc="49">
                <a:solidFill>
                  <a:srgbClr val="FFFFFF"/>
                </a:solidFill>
              </a:rPr>
              <a:t>INTRO </a:t>
            </a:r>
          </a:p>
        </p:txBody>
      </p:sp>
      <p:sp>
        <p:nvSpPr>
          <p:cNvPr id="280" name="Shape 280"/>
          <p:cNvSpPr/>
          <p:nvPr/>
        </p:nvSpPr>
        <p:spPr>
          <a:xfrm>
            <a:off x="1421249" y="1038131"/>
            <a:ext cx="928459" cy="965460"/>
          </a:xfrm>
          <a:prstGeom prst="ellipse">
            <a:avLst/>
          </a:prstGeom>
          <a:solidFill>
            <a:srgbClr val="81DC64"/>
          </a:solidFill>
          <a:ln w="25400">
            <a:solidFill>
              <a:srgbClr val="000000">
                <a:alpha val="0"/>
              </a:srgbClr>
            </a:solidFill>
            <a:miter lim="400000"/>
          </a:ln>
        </p:spPr>
        <p:txBody>
          <a:bodyPr lIns="45719" rIns="45719" anchor="ctr"/>
          <a:lstStyle/>
          <a:p>
            <a:pPr>
              <a:defRPr sz="59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281" name="Shape 281"/>
          <p:cNvSpPr/>
          <p:nvPr/>
        </p:nvSpPr>
        <p:spPr>
          <a:xfrm>
            <a:off x="1592487" y="1297983"/>
            <a:ext cx="585984" cy="544603"/>
          </a:xfrm>
          <a:custGeom>
            <a:avLst/>
            <a:gdLst/>
            <a:ahLst/>
            <a:cxnLst>
              <a:cxn ang="0">
                <a:pos x="wd2" y="hd2"/>
              </a:cxn>
              <a:cxn ang="5400000">
                <a:pos x="wd2" y="hd2"/>
              </a:cxn>
              <a:cxn ang="10800000">
                <a:pos x="wd2" y="hd2"/>
              </a:cxn>
              <a:cxn ang="16200000">
                <a:pos x="wd2" y="hd2"/>
              </a:cxn>
            </a:cxnLst>
            <a:rect l="0" t="0" r="r" b="b"/>
            <a:pathLst>
              <a:path w="21348" h="17053" fill="norm" stroke="1" extrusionOk="0">
                <a:moveTo>
                  <a:pt x="20740" y="3005"/>
                </a:moveTo>
                <a:cubicBezTo>
                  <a:pt x="7216" y="7674"/>
                  <a:pt x="12712" y="-4547"/>
                  <a:pt x="2103" y="1949"/>
                </a:cubicBezTo>
                <a:cubicBezTo>
                  <a:pt x="0" y="2680"/>
                  <a:pt x="0" y="2680"/>
                  <a:pt x="0" y="2680"/>
                </a:cubicBezTo>
                <a:cubicBezTo>
                  <a:pt x="4205" y="17053"/>
                  <a:pt x="4205" y="17053"/>
                  <a:pt x="4205" y="17053"/>
                </a:cubicBezTo>
                <a:cubicBezTo>
                  <a:pt x="6738" y="17053"/>
                  <a:pt x="6738" y="17053"/>
                  <a:pt x="6738" y="17053"/>
                </a:cubicBezTo>
                <a:cubicBezTo>
                  <a:pt x="4635" y="9867"/>
                  <a:pt x="4635" y="9867"/>
                  <a:pt x="4635" y="9867"/>
                </a:cubicBezTo>
                <a:cubicBezTo>
                  <a:pt x="14002" y="3370"/>
                  <a:pt x="10179" y="17053"/>
                  <a:pt x="21170" y="3370"/>
                </a:cubicBezTo>
                <a:cubicBezTo>
                  <a:pt x="21600" y="3370"/>
                  <a:pt x="21170" y="3005"/>
                  <a:pt x="20740" y="3005"/>
                </a:cubicBezTo>
              </a:path>
            </a:pathLst>
          </a:custGeom>
          <a:solidFill>
            <a:srgbClr val="FFFFFF"/>
          </a:solidFill>
          <a:ln w="12700">
            <a:miter lim="400000"/>
          </a:ln>
        </p:spPr>
        <p:txBody>
          <a:bodyPr lIns="45719" rIns="45719" anchor="ctr"/>
          <a:lstStyle/>
          <a:p>
            <a:pPr>
              <a:defRPr sz="39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280"/>
                                        </p:tgtEl>
                                        <p:attrNameLst>
                                          <p:attrName>style.visibility</p:attrName>
                                        </p:attrNameLst>
                                      </p:cBhvr>
                                      <p:to>
                                        <p:strVal val="visible"/>
                                      </p:to>
                                    </p:set>
                                    <p:animEffect filter="wipe(down)" transition="in">
                                      <p:cBhvr>
                                        <p:cTn id="7" dur="500"/>
                                        <p:tgtEl>
                                          <p:spTgt spid="280"/>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281"/>
                                        </p:tgtEl>
                                        <p:attrNameLst>
                                          <p:attrName>style.visibility</p:attrName>
                                        </p:attrNameLst>
                                      </p:cBhvr>
                                      <p:to>
                                        <p:strVal val="visible"/>
                                      </p:to>
                                    </p:set>
                                    <p:animEffect filter="wipe(down)" transition="in">
                                      <p:cBhvr>
                                        <p:cTn id="11" dur="5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0" grpId="1"/>
      <p:bldP build="whole" bldLvl="1" animBg="1" rev="0" advAuto="0" spid="281"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84" name="Shape 284"/>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pic>
        <p:nvPicPr>
          <p:cNvPr id="285" name="puzzle-filtered.png"/>
          <p:cNvPicPr>
            <a:picLocks noChangeAspect="1"/>
          </p:cNvPicPr>
          <p:nvPr/>
        </p:nvPicPr>
        <p:blipFill>
          <a:blip r:embed="rId3">
            <a:alphaModFix amt="9563"/>
            <a:extLst/>
          </a:blip>
          <a:stretch>
            <a:fillRect/>
          </a:stretch>
        </p:blipFill>
        <p:spPr>
          <a:xfrm>
            <a:off x="12700992" y="2111771"/>
            <a:ext cx="8602366" cy="8602366"/>
          </a:xfrm>
          <a:prstGeom prst="rect">
            <a:avLst/>
          </a:prstGeom>
          <a:ln w="12700">
            <a:miter lim="400000"/>
          </a:ln>
        </p:spPr>
      </p:pic>
      <p:sp>
        <p:nvSpPr>
          <p:cNvPr id="286" name="Shape 28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7"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288"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289" name="Shape 289"/>
          <p:cNvSpPr/>
          <p:nvPr/>
        </p:nvSpPr>
        <p:spPr>
          <a:xfrm>
            <a:off x="9672749" y="1383754"/>
            <a:ext cx="11636748" cy="899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000" u="sng">
                <a:latin typeface="Gill Sans"/>
                <a:ea typeface="Gill Sans"/>
                <a:cs typeface="Gill Sans"/>
                <a:sym typeface="Gill Sans"/>
              </a:defRPr>
            </a:pPr>
            <a:r>
              <a:t>Across</a:t>
            </a:r>
          </a:p>
          <a:p>
            <a:pPr>
              <a:defRPr b="1" sz="3000">
                <a:latin typeface="Gill Sans"/>
                <a:ea typeface="Gill Sans"/>
                <a:cs typeface="Gill Sans"/>
                <a:sym typeface="Gill Sans"/>
              </a:defRPr>
            </a:pPr>
            <a:r>
              <a:t>1) This country diverted water from the upper Jordan.</a:t>
            </a:r>
          </a:p>
          <a:p>
            <a:pPr>
              <a:defRPr b="1" sz="3000">
                <a:latin typeface="Gill Sans"/>
                <a:ea typeface="Gill Sans"/>
                <a:cs typeface="Gill Sans"/>
                <a:sym typeface="Gill Sans"/>
              </a:defRPr>
            </a:pPr>
            <a:r>
              <a:t>4) Salty Water.</a:t>
            </a:r>
          </a:p>
          <a:p>
            <a:pPr>
              <a:defRPr b="1" sz="3000">
                <a:latin typeface="Gill Sans"/>
                <a:ea typeface="Gill Sans"/>
                <a:cs typeface="Gill Sans"/>
                <a:sym typeface="Gill Sans"/>
              </a:defRPr>
            </a:pPr>
            <a:r>
              <a:t>6) Another word for saltiness. </a:t>
            </a:r>
          </a:p>
          <a:p>
            <a:pPr>
              <a:defRPr b="1" sz="3000">
                <a:latin typeface="Gill Sans"/>
                <a:ea typeface="Gill Sans"/>
                <a:cs typeface="Gill Sans"/>
                <a:sym typeface="Gill Sans"/>
              </a:defRPr>
            </a:pPr>
            <a:r>
              <a:t>9) Until this decade, the flow of fresh water equaled the rate of evaporation.</a:t>
            </a:r>
          </a:p>
          <a:p>
            <a:pPr>
              <a:defRPr b="1" sz="3000">
                <a:latin typeface="Gill Sans"/>
                <a:ea typeface="Gill Sans"/>
                <a:cs typeface="Gill Sans"/>
                <a:sym typeface="Gill Sans"/>
              </a:defRPr>
            </a:pPr>
            <a:r>
              <a:t>12) This river is a tributary of the River Jordan.</a:t>
            </a:r>
          </a:p>
          <a:p>
            <a:pPr>
              <a:defRPr b="1" sz="3000">
                <a:latin typeface="Gill Sans"/>
                <a:ea typeface="Gill Sans"/>
                <a:cs typeface="Gill Sans"/>
                <a:sym typeface="Gill Sans"/>
              </a:defRPr>
            </a:pPr>
          </a:p>
          <a:p>
            <a:pPr>
              <a:defRPr b="1" sz="3000" u="sng">
                <a:latin typeface="Gill Sans"/>
                <a:ea typeface="Gill Sans"/>
                <a:cs typeface="Gill Sans"/>
                <a:sym typeface="Gill Sans"/>
              </a:defRPr>
            </a:pPr>
            <a:r>
              <a:t>Down</a:t>
            </a:r>
          </a:p>
          <a:p>
            <a:pPr>
              <a:defRPr b="1" sz="3000">
                <a:latin typeface="Gill Sans"/>
                <a:ea typeface="Gill Sans"/>
                <a:cs typeface="Gill Sans"/>
                <a:sym typeface="Gill Sans"/>
              </a:defRPr>
            </a:pPr>
            <a:r>
              <a:t>2) Part of the water cycle, this causes the drop in the level of the Dead Sea.</a:t>
            </a:r>
          </a:p>
          <a:p>
            <a:pPr>
              <a:defRPr b="1" sz="3000">
                <a:latin typeface="Gill Sans"/>
                <a:ea typeface="Gill Sans"/>
                <a:cs typeface="Gill Sans"/>
                <a:sym typeface="Gill Sans"/>
              </a:defRPr>
            </a:pPr>
            <a:r>
              <a:t>3) Each year the level of the Dead Sea drops by this amount.</a:t>
            </a:r>
          </a:p>
          <a:p>
            <a:pPr>
              <a:defRPr b="1" sz="3000">
                <a:latin typeface="Gill Sans"/>
                <a:ea typeface="Gill Sans"/>
                <a:cs typeface="Gill Sans"/>
                <a:sym typeface="Gill Sans"/>
              </a:defRPr>
            </a:pPr>
            <a:r>
              <a:t>5) The source of most of the Dead Sea’s water.</a:t>
            </a:r>
          </a:p>
          <a:p>
            <a:pPr>
              <a:defRPr b="1" sz="3000">
                <a:latin typeface="Gill Sans"/>
                <a:ea typeface="Gill Sans"/>
                <a:cs typeface="Gill Sans"/>
                <a:sym typeface="Gill Sans"/>
              </a:defRPr>
            </a:pPr>
            <a:r>
              <a:t>7) These are swallowing up land on the shore of the Dead Sea.</a:t>
            </a:r>
          </a:p>
          <a:p>
            <a:pPr>
              <a:defRPr b="1" sz="3000">
                <a:latin typeface="Gill Sans"/>
                <a:ea typeface="Gill Sans"/>
                <a:cs typeface="Gill Sans"/>
                <a:sym typeface="Gill Sans"/>
              </a:defRPr>
            </a:pPr>
            <a:r>
              <a:t>8) The Dead Sea is this long.</a:t>
            </a:r>
          </a:p>
          <a:p>
            <a:pPr>
              <a:defRPr b="1" sz="3000">
                <a:latin typeface="Gill Sans"/>
                <a:ea typeface="Gill Sans"/>
                <a:cs typeface="Gill Sans"/>
                <a:sym typeface="Gill Sans"/>
              </a:defRPr>
            </a:pPr>
            <a:r>
              <a:t>10) Hotels have installed these to provide guests with access to the Dead Sea.</a:t>
            </a:r>
          </a:p>
          <a:p>
            <a:pPr>
              <a:defRPr b="1" sz="3000">
                <a:latin typeface="Gill Sans"/>
                <a:ea typeface="Gill Sans"/>
                <a:cs typeface="Gill Sans"/>
                <a:sym typeface="Gill Sans"/>
              </a:defRPr>
            </a:pPr>
            <a:r>
              <a:t>11) They come to swim in the Dead Sea.</a:t>
            </a:r>
          </a:p>
        </p:txBody>
      </p:sp>
      <p:sp>
        <p:nvSpPr>
          <p:cNvPr id="290" name="Shape 290"/>
          <p:cNvSpPr/>
          <p:nvPr/>
        </p:nvSpPr>
        <p:spPr>
          <a:xfrm>
            <a:off x="868892" y="5238663"/>
            <a:ext cx="6107014" cy="12817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53585F"/>
                </a:solidFill>
                <a:latin typeface="Futura"/>
                <a:ea typeface="Futura"/>
                <a:cs typeface="Futura"/>
                <a:sym typeface="Futura"/>
              </a:defRPr>
            </a:pPr>
            <a:r>
              <a:t>Read the text and complete </a:t>
            </a:r>
          </a:p>
          <a:p>
            <a:pPr>
              <a:defRPr>
                <a:solidFill>
                  <a:srgbClr val="53585F"/>
                </a:solidFill>
                <a:latin typeface="Futura"/>
                <a:ea typeface="Futura"/>
                <a:cs typeface="Futura"/>
                <a:sym typeface="Futura"/>
              </a:defRPr>
            </a:pPr>
            <a:r>
              <a:t>the crossword.</a:t>
            </a:r>
          </a:p>
        </p:txBody>
      </p:sp>
      <p:sp>
        <p:nvSpPr>
          <p:cNvPr id="291" name="Shape 291"/>
          <p:cNvSpPr/>
          <p:nvPr/>
        </p:nvSpPr>
        <p:spPr>
          <a:xfrm>
            <a:off x="738258" y="717175"/>
            <a:ext cx="4528850"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292" name="Shape 292"/>
          <p:cNvSpPr/>
          <p:nvPr/>
        </p:nvSpPr>
        <p:spPr>
          <a:xfrm>
            <a:off x="2892546" y="1235110"/>
            <a:ext cx="1406015"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4500"/>
              </a:lnSpc>
              <a:spcBef>
                <a:spcPts val="1600"/>
              </a:spcBef>
              <a:defRPr sz="3000">
                <a:latin typeface="Gill Sans"/>
                <a:ea typeface="Gill Sans"/>
                <a:cs typeface="Gill Sans"/>
                <a:sym typeface="Gill Sans"/>
              </a:defRPr>
            </a:pPr>
            <a:r>
              <a:t> </a:t>
            </a:r>
            <a:r>
              <a:rPr cap="all" spc="49">
                <a:solidFill>
                  <a:srgbClr val="FFFFFF"/>
                </a:solidFill>
              </a:rPr>
              <a:t>INTRO </a:t>
            </a:r>
          </a:p>
        </p:txBody>
      </p:sp>
      <p:sp>
        <p:nvSpPr>
          <p:cNvPr id="293" name="Shape 293"/>
          <p:cNvSpPr/>
          <p:nvPr/>
        </p:nvSpPr>
        <p:spPr>
          <a:xfrm>
            <a:off x="1421249" y="1038131"/>
            <a:ext cx="928459" cy="965460"/>
          </a:xfrm>
          <a:prstGeom prst="ellipse">
            <a:avLst/>
          </a:prstGeom>
          <a:solidFill>
            <a:srgbClr val="81DC64"/>
          </a:solidFill>
          <a:ln w="25400">
            <a:solidFill>
              <a:srgbClr val="000000">
                <a:alpha val="0"/>
              </a:srgbClr>
            </a:solidFill>
            <a:miter lim="400000"/>
          </a:ln>
        </p:spPr>
        <p:txBody>
          <a:bodyPr lIns="45719" rIns="45719" anchor="ctr"/>
          <a:lstStyle/>
          <a:p>
            <a:pPr>
              <a:defRPr sz="59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294" name="Shape 294"/>
          <p:cNvSpPr/>
          <p:nvPr/>
        </p:nvSpPr>
        <p:spPr>
          <a:xfrm>
            <a:off x="1592487" y="1297983"/>
            <a:ext cx="585984" cy="544603"/>
          </a:xfrm>
          <a:custGeom>
            <a:avLst/>
            <a:gdLst/>
            <a:ahLst/>
            <a:cxnLst>
              <a:cxn ang="0">
                <a:pos x="wd2" y="hd2"/>
              </a:cxn>
              <a:cxn ang="5400000">
                <a:pos x="wd2" y="hd2"/>
              </a:cxn>
              <a:cxn ang="10800000">
                <a:pos x="wd2" y="hd2"/>
              </a:cxn>
              <a:cxn ang="16200000">
                <a:pos x="wd2" y="hd2"/>
              </a:cxn>
            </a:cxnLst>
            <a:rect l="0" t="0" r="r" b="b"/>
            <a:pathLst>
              <a:path w="21348" h="17053" fill="norm" stroke="1" extrusionOk="0">
                <a:moveTo>
                  <a:pt x="20740" y="3005"/>
                </a:moveTo>
                <a:cubicBezTo>
                  <a:pt x="7216" y="7674"/>
                  <a:pt x="12712" y="-4547"/>
                  <a:pt x="2103" y="1949"/>
                </a:cubicBezTo>
                <a:cubicBezTo>
                  <a:pt x="0" y="2680"/>
                  <a:pt x="0" y="2680"/>
                  <a:pt x="0" y="2680"/>
                </a:cubicBezTo>
                <a:cubicBezTo>
                  <a:pt x="4205" y="17053"/>
                  <a:pt x="4205" y="17053"/>
                  <a:pt x="4205" y="17053"/>
                </a:cubicBezTo>
                <a:cubicBezTo>
                  <a:pt x="6738" y="17053"/>
                  <a:pt x="6738" y="17053"/>
                  <a:pt x="6738" y="17053"/>
                </a:cubicBezTo>
                <a:cubicBezTo>
                  <a:pt x="4635" y="9867"/>
                  <a:pt x="4635" y="9867"/>
                  <a:pt x="4635" y="9867"/>
                </a:cubicBezTo>
                <a:cubicBezTo>
                  <a:pt x="14002" y="3370"/>
                  <a:pt x="10179" y="17053"/>
                  <a:pt x="21170" y="3370"/>
                </a:cubicBezTo>
                <a:cubicBezTo>
                  <a:pt x="21600" y="3370"/>
                  <a:pt x="21170" y="3005"/>
                  <a:pt x="20740" y="3005"/>
                </a:cubicBezTo>
              </a:path>
            </a:pathLst>
          </a:custGeom>
          <a:solidFill>
            <a:srgbClr val="FFFFFF"/>
          </a:solidFill>
          <a:ln w="12700">
            <a:miter lim="400000"/>
          </a:ln>
        </p:spPr>
        <p:txBody>
          <a:bodyPr lIns="45719" rIns="45719" anchor="ctr"/>
          <a:lstStyle/>
          <a:p>
            <a:pPr>
              <a:defRPr sz="39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293"/>
                                        </p:tgtEl>
                                        <p:attrNameLst>
                                          <p:attrName>style.visibility</p:attrName>
                                        </p:attrNameLst>
                                      </p:cBhvr>
                                      <p:to>
                                        <p:strVal val="visible"/>
                                      </p:to>
                                    </p:set>
                                    <p:animEffect filter="wipe(down)" transition="in">
                                      <p:cBhvr>
                                        <p:cTn id="7" dur="500"/>
                                        <p:tgtEl>
                                          <p:spTgt spid="293"/>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294"/>
                                        </p:tgtEl>
                                        <p:attrNameLst>
                                          <p:attrName>style.visibility</p:attrName>
                                        </p:attrNameLst>
                                      </p:cBhvr>
                                      <p:to>
                                        <p:strVal val="visible"/>
                                      </p:to>
                                    </p:set>
                                    <p:animEffect filter="wipe(down)" transition="in">
                                      <p:cBhvr>
                                        <p:cTn id="11" dur="5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3" grpId="1"/>
      <p:bldP build="whole" bldLvl="1" animBg="1" rev="0" advAuto="0" spid="294" grpId="2"/>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6" name="puzzle-filtered.png"/>
          <p:cNvPicPr>
            <a:picLocks noChangeAspect="1"/>
          </p:cNvPicPr>
          <p:nvPr/>
        </p:nvPicPr>
        <p:blipFill>
          <a:blip r:embed="rId2">
            <a:alphaModFix amt="90000"/>
            <a:extLst/>
          </a:blip>
          <a:stretch>
            <a:fillRect/>
          </a:stretch>
        </p:blipFill>
        <p:spPr>
          <a:xfrm>
            <a:off x="6184304" y="526454"/>
            <a:ext cx="12002692" cy="12002692"/>
          </a:xfrm>
          <a:prstGeom prst="rect">
            <a:avLst/>
          </a:prstGeom>
          <a:ln w="12700">
            <a:miter lim="400000"/>
          </a:ln>
        </p:spPr>
      </p:pic>
      <p:sp>
        <p:nvSpPr>
          <p:cNvPr id="297" name="Shape 297"/>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98" name="Shape 29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299" name="Shape 29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0"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301"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302" name="Shape 302"/>
          <p:cNvSpPr/>
          <p:nvPr/>
        </p:nvSpPr>
        <p:spPr>
          <a:xfrm>
            <a:off x="738258" y="717175"/>
            <a:ext cx="4528850"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303" name="Shape 303"/>
          <p:cNvSpPr/>
          <p:nvPr/>
        </p:nvSpPr>
        <p:spPr>
          <a:xfrm>
            <a:off x="2892546" y="1235110"/>
            <a:ext cx="1406015"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4500"/>
              </a:lnSpc>
              <a:spcBef>
                <a:spcPts val="1600"/>
              </a:spcBef>
              <a:defRPr sz="3000">
                <a:latin typeface="Gill Sans"/>
                <a:ea typeface="Gill Sans"/>
                <a:cs typeface="Gill Sans"/>
                <a:sym typeface="Gill Sans"/>
              </a:defRPr>
            </a:pPr>
            <a:r>
              <a:t> </a:t>
            </a:r>
            <a:r>
              <a:rPr cap="all" spc="49">
                <a:solidFill>
                  <a:srgbClr val="FFFFFF"/>
                </a:solidFill>
              </a:rPr>
              <a:t>INTRO </a:t>
            </a:r>
          </a:p>
        </p:txBody>
      </p:sp>
      <p:sp>
        <p:nvSpPr>
          <p:cNvPr id="304" name="Shape 304"/>
          <p:cNvSpPr/>
          <p:nvPr/>
        </p:nvSpPr>
        <p:spPr>
          <a:xfrm>
            <a:off x="1421249" y="1038131"/>
            <a:ext cx="928459" cy="965460"/>
          </a:xfrm>
          <a:prstGeom prst="ellipse">
            <a:avLst/>
          </a:prstGeom>
          <a:solidFill>
            <a:srgbClr val="81DC64"/>
          </a:solidFill>
          <a:ln w="25400">
            <a:solidFill>
              <a:srgbClr val="000000">
                <a:alpha val="0"/>
              </a:srgbClr>
            </a:solidFill>
            <a:miter lim="400000"/>
          </a:ln>
        </p:spPr>
        <p:txBody>
          <a:bodyPr lIns="45719" rIns="45719" anchor="ctr"/>
          <a:lstStyle/>
          <a:p>
            <a:pPr>
              <a:defRPr sz="59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305" name="Shape 305"/>
          <p:cNvSpPr/>
          <p:nvPr/>
        </p:nvSpPr>
        <p:spPr>
          <a:xfrm>
            <a:off x="1592487" y="1297983"/>
            <a:ext cx="585984" cy="544603"/>
          </a:xfrm>
          <a:custGeom>
            <a:avLst/>
            <a:gdLst/>
            <a:ahLst/>
            <a:cxnLst>
              <a:cxn ang="0">
                <a:pos x="wd2" y="hd2"/>
              </a:cxn>
              <a:cxn ang="5400000">
                <a:pos x="wd2" y="hd2"/>
              </a:cxn>
              <a:cxn ang="10800000">
                <a:pos x="wd2" y="hd2"/>
              </a:cxn>
              <a:cxn ang="16200000">
                <a:pos x="wd2" y="hd2"/>
              </a:cxn>
            </a:cxnLst>
            <a:rect l="0" t="0" r="r" b="b"/>
            <a:pathLst>
              <a:path w="21348" h="17053" fill="norm" stroke="1" extrusionOk="0">
                <a:moveTo>
                  <a:pt x="20740" y="3005"/>
                </a:moveTo>
                <a:cubicBezTo>
                  <a:pt x="7216" y="7674"/>
                  <a:pt x="12712" y="-4547"/>
                  <a:pt x="2103" y="1949"/>
                </a:cubicBezTo>
                <a:cubicBezTo>
                  <a:pt x="0" y="2680"/>
                  <a:pt x="0" y="2680"/>
                  <a:pt x="0" y="2680"/>
                </a:cubicBezTo>
                <a:cubicBezTo>
                  <a:pt x="4205" y="17053"/>
                  <a:pt x="4205" y="17053"/>
                  <a:pt x="4205" y="17053"/>
                </a:cubicBezTo>
                <a:cubicBezTo>
                  <a:pt x="6738" y="17053"/>
                  <a:pt x="6738" y="17053"/>
                  <a:pt x="6738" y="17053"/>
                </a:cubicBezTo>
                <a:cubicBezTo>
                  <a:pt x="4635" y="9867"/>
                  <a:pt x="4635" y="9867"/>
                  <a:pt x="4635" y="9867"/>
                </a:cubicBezTo>
                <a:cubicBezTo>
                  <a:pt x="14002" y="3370"/>
                  <a:pt x="10179" y="17053"/>
                  <a:pt x="21170" y="3370"/>
                </a:cubicBezTo>
                <a:cubicBezTo>
                  <a:pt x="21600" y="3370"/>
                  <a:pt x="21170" y="3005"/>
                  <a:pt x="20740" y="3005"/>
                </a:cubicBezTo>
              </a:path>
            </a:pathLst>
          </a:custGeom>
          <a:solidFill>
            <a:srgbClr val="FFFFFF"/>
          </a:solidFill>
          <a:ln w="12700">
            <a:miter lim="400000"/>
          </a:ln>
        </p:spPr>
        <p:txBody>
          <a:bodyPr lIns="45719" rIns="45719" anchor="ctr"/>
          <a:lstStyle/>
          <a:p>
            <a:pPr>
              <a:defRPr sz="39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304"/>
                                        </p:tgtEl>
                                        <p:attrNameLst>
                                          <p:attrName>style.visibility</p:attrName>
                                        </p:attrNameLst>
                                      </p:cBhvr>
                                      <p:to>
                                        <p:strVal val="visible"/>
                                      </p:to>
                                    </p:set>
                                    <p:animEffect filter="wipe(down)" transition="in">
                                      <p:cBhvr>
                                        <p:cTn id="7" dur="500"/>
                                        <p:tgtEl>
                                          <p:spTgt spid="304"/>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305"/>
                                        </p:tgtEl>
                                        <p:attrNameLst>
                                          <p:attrName>style.visibility</p:attrName>
                                        </p:attrNameLst>
                                      </p:cBhvr>
                                      <p:to>
                                        <p:strVal val="visible"/>
                                      </p:to>
                                    </p:set>
                                    <p:animEffect filter="wipe(down)" transition="in">
                                      <p:cBhvr>
                                        <p:cTn id="11" dur="5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5" grpId="2"/>
      <p:bldP build="whole" bldLvl="1" animBg="1" rev="0" advAuto="0" spid="304"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08" name="Shape 30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09" name="Shape 30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0"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311"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pic>
        <p:nvPicPr>
          <p:cNvPr id="312" name="puzzle.png"/>
          <p:cNvPicPr>
            <a:picLocks noChangeAspect="1"/>
          </p:cNvPicPr>
          <p:nvPr/>
        </p:nvPicPr>
        <p:blipFill>
          <a:blip r:embed="rId5">
            <a:alphaModFix amt="90000"/>
            <a:extLst/>
          </a:blip>
          <a:stretch>
            <a:fillRect/>
          </a:stretch>
        </p:blipFill>
        <p:spPr>
          <a:xfrm>
            <a:off x="6189488" y="554955"/>
            <a:ext cx="11992324" cy="11992323"/>
          </a:xfrm>
          <a:prstGeom prst="rect">
            <a:avLst/>
          </a:prstGeom>
          <a:ln w="12700">
            <a:miter lim="400000"/>
          </a:ln>
        </p:spPr>
      </p:pic>
      <p:sp>
        <p:nvSpPr>
          <p:cNvPr id="313" name="Shape 313"/>
          <p:cNvSpPr/>
          <p:nvPr/>
        </p:nvSpPr>
        <p:spPr>
          <a:xfrm rot="18900000">
            <a:off x="79436" y="5810652"/>
            <a:ext cx="7032235" cy="16785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500">
                <a:solidFill>
                  <a:schemeClr val="accent5"/>
                </a:solidFill>
                <a:latin typeface="Futura"/>
                <a:ea typeface="Futura"/>
                <a:cs typeface="Futura"/>
                <a:sym typeface="Futura"/>
              </a:defRPr>
            </a:lvl1pPr>
          </a:lstStyle>
          <a:p>
            <a:pPr/>
            <a:r>
              <a:t>SOLUTIONS</a:t>
            </a:r>
          </a:p>
        </p:txBody>
      </p:sp>
      <p:sp>
        <p:nvSpPr>
          <p:cNvPr id="314" name="Shape 314"/>
          <p:cNvSpPr/>
          <p:nvPr/>
        </p:nvSpPr>
        <p:spPr>
          <a:xfrm>
            <a:off x="738258" y="717175"/>
            <a:ext cx="4528850"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315" name="Shape 315"/>
          <p:cNvSpPr/>
          <p:nvPr/>
        </p:nvSpPr>
        <p:spPr>
          <a:xfrm>
            <a:off x="2892546" y="1235110"/>
            <a:ext cx="1406015"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4500"/>
              </a:lnSpc>
              <a:spcBef>
                <a:spcPts val="1600"/>
              </a:spcBef>
              <a:defRPr sz="3000">
                <a:latin typeface="Gill Sans"/>
                <a:ea typeface="Gill Sans"/>
                <a:cs typeface="Gill Sans"/>
                <a:sym typeface="Gill Sans"/>
              </a:defRPr>
            </a:pPr>
            <a:r>
              <a:t> </a:t>
            </a:r>
            <a:r>
              <a:rPr cap="all" spc="49">
                <a:solidFill>
                  <a:srgbClr val="FFFFFF"/>
                </a:solidFill>
              </a:rPr>
              <a:t>INTRO </a:t>
            </a:r>
          </a:p>
        </p:txBody>
      </p:sp>
      <p:sp>
        <p:nvSpPr>
          <p:cNvPr id="316" name="Shape 316"/>
          <p:cNvSpPr/>
          <p:nvPr/>
        </p:nvSpPr>
        <p:spPr>
          <a:xfrm>
            <a:off x="1421249" y="1038131"/>
            <a:ext cx="928459" cy="965460"/>
          </a:xfrm>
          <a:prstGeom prst="ellipse">
            <a:avLst/>
          </a:prstGeom>
          <a:solidFill>
            <a:srgbClr val="81DC64"/>
          </a:solidFill>
          <a:ln w="25400">
            <a:solidFill>
              <a:srgbClr val="000000">
                <a:alpha val="0"/>
              </a:srgbClr>
            </a:solidFill>
            <a:miter lim="400000"/>
          </a:ln>
        </p:spPr>
        <p:txBody>
          <a:bodyPr lIns="45719" rIns="45719" anchor="ctr"/>
          <a:lstStyle/>
          <a:p>
            <a:pPr>
              <a:defRPr sz="59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317" name="Shape 317"/>
          <p:cNvSpPr/>
          <p:nvPr/>
        </p:nvSpPr>
        <p:spPr>
          <a:xfrm>
            <a:off x="1592487" y="1297983"/>
            <a:ext cx="585984" cy="544603"/>
          </a:xfrm>
          <a:custGeom>
            <a:avLst/>
            <a:gdLst/>
            <a:ahLst/>
            <a:cxnLst>
              <a:cxn ang="0">
                <a:pos x="wd2" y="hd2"/>
              </a:cxn>
              <a:cxn ang="5400000">
                <a:pos x="wd2" y="hd2"/>
              </a:cxn>
              <a:cxn ang="10800000">
                <a:pos x="wd2" y="hd2"/>
              </a:cxn>
              <a:cxn ang="16200000">
                <a:pos x="wd2" y="hd2"/>
              </a:cxn>
            </a:cxnLst>
            <a:rect l="0" t="0" r="r" b="b"/>
            <a:pathLst>
              <a:path w="21348" h="17053" fill="norm" stroke="1" extrusionOk="0">
                <a:moveTo>
                  <a:pt x="20740" y="3005"/>
                </a:moveTo>
                <a:cubicBezTo>
                  <a:pt x="7216" y="7674"/>
                  <a:pt x="12712" y="-4547"/>
                  <a:pt x="2103" y="1949"/>
                </a:cubicBezTo>
                <a:cubicBezTo>
                  <a:pt x="0" y="2680"/>
                  <a:pt x="0" y="2680"/>
                  <a:pt x="0" y="2680"/>
                </a:cubicBezTo>
                <a:cubicBezTo>
                  <a:pt x="4205" y="17053"/>
                  <a:pt x="4205" y="17053"/>
                  <a:pt x="4205" y="17053"/>
                </a:cubicBezTo>
                <a:cubicBezTo>
                  <a:pt x="6738" y="17053"/>
                  <a:pt x="6738" y="17053"/>
                  <a:pt x="6738" y="17053"/>
                </a:cubicBezTo>
                <a:cubicBezTo>
                  <a:pt x="4635" y="9867"/>
                  <a:pt x="4635" y="9867"/>
                  <a:pt x="4635" y="9867"/>
                </a:cubicBezTo>
                <a:cubicBezTo>
                  <a:pt x="14002" y="3370"/>
                  <a:pt x="10179" y="17053"/>
                  <a:pt x="21170" y="3370"/>
                </a:cubicBezTo>
                <a:cubicBezTo>
                  <a:pt x="21600" y="3370"/>
                  <a:pt x="21170" y="3005"/>
                  <a:pt x="20740" y="3005"/>
                </a:cubicBezTo>
              </a:path>
            </a:pathLst>
          </a:custGeom>
          <a:solidFill>
            <a:srgbClr val="FFFFFF"/>
          </a:solidFill>
          <a:ln w="12700">
            <a:miter lim="400000"/>
          </a:ln>
        </p:spPr>
        <p:txBody>
          <a:bodyPr lIns="45719" rIns="45719" anchor="ctr"/>
          <a:lstStyle/>
          <a:p>
            <a:pPr>
              <a:defRPr sz="39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316"/>
                                        </p:tgtEl>
                                        <p:attrNameLst>
                                          <p:attrName>style.visibility</p:attrName>
                                        </p:attrNameLst>
                                      </p:cBhvr>
                                      <p:to>
                                        <p:strVal val="visible"/>
                                      </p:to>
                                    </p:set>
                                    <p:animEffect filter="wipe(down)" transition="in">
                                      <p:cBhvr>
                                        <p:cTn id="7" dur="500"/>
                                        <p:tgtEl>
                                          <p:spTgt spid="316"/>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317"/>
                                        </p:tgtEl>
                                        <p:attrNameLst>
                                          <p:attrName>style.visibility</p:attrName>
                                        </p:attrNameLst>
                                      </p:cBhvr>
                                      <p:to>
                                        <p:strVal val="visible"/>
                                      </p:to>
                                    </p:set>
                                    <p:animEffect filter="wipe(down)" transition="in">
                                      <p:cBhvr>
                                        <p:cTn id="11" dur="5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6" grpId="1"/>
      <p:bldP build="whole" bldLvl="1" animBg="1" rev="0" advAuto="0" spid="317" grpId="2"/>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9" name="ice.jpg"/>
          <p:cNvPicPr>
            <a:picLocks noChangeAspect="1"/>
          </p:cNvPicPr>
          <p:nvPr/>
        </p:nvPicPr>
        <p:blipFill>
          <a:blip r:embed="rId2">
            <a:alphaModFix amt="90000"/>
            <a:extLst/>
          </a:blip>
          <a:stretch>
            <a:fillRect/>
          </a:stretch>
        </p:blipFill>
        <p:spPr>
          <a:xfrm>
            <a:off x="-1324611" y="0"/>
            <a:ext cx="27020522" cy="13716001"/>
          </a:xfrm>
          <a:prstGeom prst="rect">
            <a:avLst/>
          </a:prstGeom>
          <a:ln w="12700">
            <a:miter lim="400000"/>
          </a:ln>
        </p:spPr>
      </p:pic>
      <p:sp>
        <p:nvSpPr>
          <p:cNvPr id="320" name="Shape 320"/>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21" name="Shape 321"/>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322" name="Shape 32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324"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325" name="Shape 325"/>
          <p:cNvSpPr/>
          <p:nvPr/>
        </p:nvSpPr>
        <p:spPr>
          <a:xfrm>
            <a:off x="830954" y="4368015"/>
            <a:ext cx="9711324" cy="640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300">
                <a:solidFill>
                  <a:srgbClr val="FFFFFF"/>
                </a:solidFill>
                <a:latin typeface="Futura"/>
                <a:ea typeface="Futura"/>
                <a:cs typeface="Futura"/>
                <a:sym typeface="Futura"/>
              </a:defRPr>
            </a:pPr>
            <a:r>
              <a:t>Why is the Dead Sea Dying? </a:t>
            </a:r>
          </a:p>
          <a:p>
            <a:pPr>
              <a:defRPr sz="6300">
                <a:solidFill>
                  <a:srgbClr val="FFFFFF"/>
                </a:solidFill>
                <a:latin typeface="Futura"/>
                <a:ea typeface="Futura"/>
                <a:cs typeface="Futura"/>
                <a:sym typeface="Futura"/>
              </a:defRPr>
            </a:pPr>
          </a:p>
          <a:p>
            <a:pPr>
              <a:defRPr sz="6300">
                <a:solidFill>
                  <a:srgbClr val="FFFFFF"/>
                </a:solidFill>
                <a:latin typeface="Futura"/>
                <a:ea typeface="Futura"/>
                <a:cs typeface="Futura"/>
                <a:sym typeface="Futura"/>
              </a:defRPr>
            </a:pPr>
            <a:r>
              <a:t>Describe of two of the issues causing The Dead Sea to recede.</a:t>
            </a:r>
          </a:p>
        </p:txBody>
      </p:sp>
      <p:sp>
        <p:nvSpPr>
          <p:cNvPr id="326" name="Shape 326"/>
          <p:cNvSpPr/>
          <p:nvPr/>
        </p:nvSpPr>
        <p:spPr>
          <a:xfrm>
            <a:off x="738258" y="717175"/>
            <a:ext cx="4528850"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327" name="Shape 327"/>
          <p:cNvSpPr/>
          <p:nvPr/>
        </p:nvSpPr>
        <p:spPr>
          <a:xfrm>
            <a:off x="2892546" y="1235110"/>
            <a:ext cx="1406015"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4500"/>
              </a:lnSpc>
              <a:spcBef>
                <a:spcPts val="1600"/>
              </a:spcBef>
              <a:defRPr sz="3000">
                <a:latin typeface="Gill Sans"/>
                <a:ea typeface="Gill Sans"/>
                <a:cs typeface="Gill Sans"/>
                <a:sym typeface="Gill Sans"/>
              </a:defRPr>
            </a:pPr>
            <a:r>
              <a:t> </a:t>
            </a:r>
            <a:r>
              <a:rPr cap="all" spc="49">
                <a:solidFill>
                  <a:srgbClr val="FFFFFF"/>
                </a:solidFill>
              </a:rPr>
              <a:t>INTRO </a:t>
            </a:r>
          </a:p>
        </p:txBody>
      </p:sp>
      <p:sp>
        <p:nvSpPr>
          <p:cNvPr id="328" name="Shape 328"/>
          <p:cNvSpPr/>
          <p:nvPr/>
        </p:nvSpPr>
        <p:spPr>
          <a:xfrm>
            <a:off x="1421249" y="1038131"/>
            <a:ext cx="928459" cy="965460"/>
          </a:xfrm>
          <a:prstGeom prst="ellipse">
            <a:avLst/>
          </a:prstGeom>
          <a:solidFill>
            <a:srgbClr val="81DC64"/>
          </a:solidFill>
          <a:ln w="25400">
            <a:solidFill>
              <a:srgbClr val="000000">
                <a:alpha val="0"/>
              </a:srgbClr>
            </a:solidFill>
            <a:miter lim="400000"/>
          </a:ln>
        </p:spPr>
        <p:txBody>
          <a:bodyPr lIns="45719" rIns="45719" anchor="ctr"/>
          <a:lstStyle/>
          <a:p>
            <a:pPr>
              <a:defRPr sz="59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329" name="Shape 329"/>
          <p:cNvSpPr/>
          <p:nvPr/>
        </p:nvSpPr>
        <p:spPr>
          <a:xfrm>
            <a:off x="1592487" y="1297983"/>
            <a:ext cx="585984" cy="544603"/>
          </a:xfrm>
          <a:custGeom>
            <a:avLst/>
            <a:gdLst/>
            <a:ahLst/>
            <a:cxnLst>
              <a:cxn ang="0">
                <a:pos x="wd2" y="hd2"/>
              </a:cxn>
              <a:cxn ang="5400000">
                <a:pos x="wd2" y="hd2"/>
              </a:cxn>
              <a:cxn ang="10800000">
                <a:pos x="wd2" y="hd2"/>
              </a:cxn>
              <a:cxn ang="16200000">
                <a:pos x="wd2" y="hd2"/>
              </a:cxn>
            </a:cxnLst>
            <a:rect l="0" t="0" r="r" b="b"/>
            <a:pathLst>
              <a:path w="21348" h="17053" fill="norm" stroke="1" extrusionOk="0">
                <a:moveTo>
                  <a:pt x="20740" y="3005"/>
                </a:moveTo>
                <a:cubicBezTo>
                  <a:pt x="7216" y="7674"/>
                  <a:pt x="12712" y="-4547"/>
                  <a:pt x="2103" y="1949"/>
                </a:cubicBezTo>
                <a:cubicBezTo>
                  <a:pt x="0" y="2680"/>
                  <a:pt x="0" y="2680"/>
                  <a:pt x="0" y="2680"/>
                </a:cubicBezTo>
                <a:cubicBezTo>
                  <a:pt x="4205" y="17053"/>
                  <a:pt x="4205" y="17053"/>
                  <a:pt x="4205" y="17053"/>
                </a:cubicBezTo>
                <a:cubicBezTo>
                  <a:pt x="6738" y="17053"/>
                  <a:pt x="6738" y="17053"/>
                  <a:pt x="6738" y="17053"/>
                </a:cubicBezTo>
                <a:cubicBezTo>
                  <a:pt x="4635" y="9867"/>
                  <a:pt x="4635" y="9867"/>
                  <a:pt x="4635" y="9867"/>
                </a:cubicBezTo>
                <a:cubicBezTo>
                  <a:pt x="14002" y="3370"/>
                  <a:pt x="10179" y="17053"/>
                  <a:pt x="21170" y="3370"/>
                </a:cubicBezTo>
                <a:cubicBezTo>
                  <a:pt x="21600" y="3370"/>
                  <a:pt x="21170" y="3005"/>
                  <a:pt x="20740" y="3005"/>
                </a:cubicBezTo>
              </a:path>
            </a:pathLst>
          </a:custGeom>
          <a:solidFill>
            <a:srgbClr val="FFFFFF"/>
          </a:solidFill>
          <a:ln w="12700">
            <a:miter lim="400000"/>
          </a:ln>
        </p:spPr>
        <p:txBody>
          <a:bodyPr lIns="45719" rIns="45719" anchor="ctr"/>
          <a:lstStyle/>
          <a:p>
            <a:pPr>
              <a:defRPr sz="39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328"/>
                                        </p:tgtEl>
                                        <p:attrNameLst>
                                          <p:attrName>style.visibility</p:attrName>
                                        </p:attrNameLst>
                                      </p:cBhvr>
                                      <p:to>
                                        <p:strVal val="visible"/>
                                      </p:to>
                                    </p:set>
                                    <p:animEffect filter="wipe(down)" transition="in">
                                      <p:cBhvr>
                                        <p:cTn id="7" dur="500"/>
                                        <p:tgtEl>
                                          <p:spTgt spid="328"/>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329"/>
                                        </p:tgtEl>
                                        <p:attrNameLst>
                                          <p:attrName>style.visibility</p:attrName>
                                        </p:attrNameLst>
                                      </p:cBhvr>
                                      <p:to>
                                        <p:strVal val="visible"/>
                                      </p:to>
                                    </p:set>
                                    <p:animEffect filter="wipe(down)" transition="in">
                                      <p:cBhvr>
                                        <p:cTn id="11" dur="5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8" grpId="1"/>
      <p:bldP build="whole" bldLvl="1" animBg="1" rev="0" advAuto="0" spid="329" grpId="2"/>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Shape 331"/>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32" name="Shape 33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33" name="Shape 33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4"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335"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336" name="Shape 336"/>
          <p:cNvSpPr/>
          <p:nvPr/>
        </p:nvSpPr>
        <p:spPr>
          <a:xfrm>
            <a:off x="2285689" y="1247115"/>
            <a:ext cx="1375277"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b="1" cap="all" spc="52" sz="3200">
                <a:solidFill>
                  <a:srgbClr val="FFFFFF"/>
                </a:solidFill>
              </a:defRPr>
            </a:lvl1pPr>
          </a:lstStyle>
          <a:p>
            <a:pPr>
              <a:defRPr b="0" cap="none" spc="0" sz="3600">
                <a:solidFill>
                  <a:srgbClr val="91969B"/>
                </a:solidFill>
              </a:defRPr>
            </a:pPr>
            <a:r>
              <a:rPr b="1" cap="all" spc="52" sz="3200">
                <a:solidFill>
                  <a:srgbClr val="FFFFFF"/>
                </a:solidFill>
              </a:rPr>
              <a:t>1 </a:t>
            </a:r>
          </a:p>
        </p:txBody>
      </p:sp>
      <p:sp>
        <p:nvSpPr>
          <p:cNvPr id="337" name="Shape 337"/>
          <p:cNvSpPr/>
          <p:nvPr/>
        </p:nvSpPr>
        <p:spPr>
          <a:xfrm>
            <a:off x="708902" y="715878"/>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338" name="Shape 338"/>
          <p:cNvSpPr/>
          <p:nvPr/>
        </p:nvSpPr>
        <p:spPr>
          <a:xfrm>
            <a:off x="2305392" y="986765"/>
            <a:ext cx="2260973"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examining</a:t>
            </a:r>
          </a:p>
          <a:p>
            <a:pPr>
              <a:spcBef>
                <a:spcPts val="1600"/>
              </a:spcBef>
              <a:defRPr cap="all" spc="49" sz="3000">
                <a:solidFill>
                  <a:srgbClr val="FFFFFF"/>
                </a:solidFill>
                <a:latin typeface="Gill Sans"/>
                <a:ea typeface="Gill Sans"/>
                <a:cs typeface="Gill Sans"/>
                <a:sym typeface="Gill Sans"/>
              </a:defRPr>
            </a:pPr>
            <a:r>
              <a:t>Evidence</a:t>
            </a:r>
          </a:p>
        </p:txBody>
      </p:sp>
      <p:sp>
        <p:nvSpPr>
          <p:cNvPr id="339" name="Shape 339"/>
          <p:cNvSpPr/>
          <p:nvPr/>
        </p:nvSpPr>
        <p:spPr>
          <a:xfrm>
            <a:off x="1122867" y="1133693"/>
            <a:ext cx="697233" cy="660344"/>
          </a:xfrm>
          <a:custGeom>
            <a:avLst/>
            <a:gdLst/>
            <a:ahLst/>
            <a:cxnLst>
              <a:cxn ang="0">
                <a:pos x="wd2" y="hd2"/>
              </a:cxn>
              <a:cxn ang="5400000">
                <a:pos x="wd2" y="hd2"/>
              </a:cxn>
              <a:cxn ang="10800000">
                <a:pos x="wd2" y="hd2"/>
              </a:cxn>
              <a:cxn ang="16200000">
                <a:pos x="wd2" y="hd2"/>
              </a:cxn>
            </a:cxnLst>
            <a:rect l="0" t="0" r="r" b="b"/>
            <a:pathLst>
              <a:path w="21600" h="21362" fill="norm" stroke="1" extrusionOk="0">
                <a:moveTo>
                  <a:pt x="18508" y="6977"/>
                </a:moveTo>
                <a:cubicBezTo>
                  <a:pt x="16200" y="574"/>
                  <a:pt x="16200" y="574"/>
                  <a:pt x="16200" y="574"/>
                </a:cubicBezTo>
                <a:cubicBezTo>
                  <a:pt x="16200" y="168"/>
                  <a:pt x="15416" y="-238"/>
                  <a:pt x="15068" y="168"/>
                </a:cubicBezTo>
                <a:cubicBezTo>
                  <a:pt x="392" y="5805"/>
                  <a:pt x="392" y="5805"/>
                  <a:pt x="392" y="5805"/>
                </a:cubicBezTo>
                <a:cubicBezTo>
                  <a:pt x="0" y="5805"/>
                  <a:pt x="0" y="6210"/>
                  <a:pt x="0" y="6977"/>
                </a:cubicBezTo>
                <a:cubicBezTo>
                  <a:pt x="2308" y="13380"/>
                  <a:pt x="2308" y="13380"/>
                  <a:pt x="2308" y="13380"/>
                </a:cubicBezTo>
                <a:cubicBezTo>
                  <a:pt x="2308" y="9773"/>
                  <a:pt x="2308" y="9773"/>
                  <a:pt x="2308" y="9773"/>
                </a:cubicBezTo>
                <a:cubicBezTo>
                  <a:pt x="2308" y="8195"/>
                  <a:pt x="3484" y="6977"/>
                  <a:pt x="5008" y="6977"/>
                </a:cubicBezTo>
                <a:cubicBezTo>
                  <a:pt x="8840" y="6977"/>
                  <a:pt x="8840" y="6977"/>
                  <a:pt x="8840" y="6977"/>
                </a:cubicBezTo>
                <a:cubicBezTo>
                  <a:pt x="13456" y="3775"/>
                  <a:pt x="13456" y="3775"/>
                  <a:pt x="13456" y="3775"/>
                </a:cubicBezTo>
                <a:cubicBezTo>
                  <a:pt x="16200" y="6977"/>
                  <a:pt x="16200" y="6977"/>
                  <a:pt x="16200" y="6977"/>
                </a:cubicBezTo>
                <a:lnTo>
                  <a:pt x="18508" y="6977"/>
                </a:lnTo>
                <a:close/>
                <a:moveTo>
                  <a:pt x="20816" y="8961"/>
                </a:moveTo>
                <a:cubicBezTo>
                  <a:pt x="5008" y="8961"/>
                  <a:pt x="5008" y="8961"/>
                  <a:pt x="5008" y="8961"/>
                </a:cubicBezTo>
                <a:cubicBezTo>
                  <a:pt x="4616" y="8961"/>
                  <a:pt x="4224" y="9367"/>
                  <a:pt x="4224" y="9773"/>
                </a:cubicBezTo>
                <a:cubicBezTo>
                  <a:pt x="4224" y="20595"/>
                  <a:pt x="4224" y="20595"/>
                  <a:pt x="4224" y="20595"/>
                </a:cubicBezTo>
                <a:cubicBezTo>
                  <a:pt x="4224" y="20956"/>
                  <a:pt x="4616" y="21362"/>
                  <a:pt x="5008" y="21362"/>
                </a:cubicBezTo>
                <a:cubicBezTo>
                  <a:pt x="20816" y="21362"/>
                  <a:pt x="20816" y="21362"/>
                  <a:pt x="20816" y="21362"/>
                </a:cubicBezTo>
                <a:cubicBezTo>
                  <a:pt x="21208" y="21362"/>
                  <a:pt x="21600" y="20956"/>
                  <a:pt x="21600" y="20595"/>
                </a:cubicBezTo>
                <a:cubicBezTo>
                  <a:pt x="21600" y="9773"/>
                  <a:pt x="21600" y="9773"/>
                  <a:pt x="21600" y="9773"/>
                </a:cubicBezTo>
                <a:cubicBezTo>
                  <a:pt x="21600" y="9367"/>
                  <a:pt x="21208" y="8961"/>
                  <a:pt x="20816" y="8961"/>
                </a:cubicBezTo>
                <a:close/>
                <a:moveTo>
                  <a:pt x="19684" y="18972"/>
                </a:moveTo>
                <a:cubicBezTo>
                  <a:pt x="6532" y="18972"/>
                  <a:pt x="6532" y="18972"/>
                  <a:pt x="6532" y="18972"/>
                </a:cubicBezTo>
                <a:cubicBezTo>
                  <a:pt x="6532" y="17394"/>
                  <a:pt x="6532" y="17394"/>
                  <a:pt x="6532" y="17394"/>
                </a:cubicBezTo>
                <a:cubicBezTo>
                  <a:pt x="8492" y="12163"/>
                  <a:pt x="8492" y="12163"/>
                  <a:pt x="8492" y="12163"/>
                </a:cubicBezTo>
                <a:cubicBezTo>
                  <a:pt x="11540" y="16176"/>
                  <a:pt x="11540" y="16176"/>
                  <a:pt x="11540" y="16176"/>
                </a:cubicBezTo>
                <a:cubicBezTo>
                  <a:pt x="14284" y="13380"/>
                  <a:pt x="14284" y="13380"/>
                  <a:pt x="14284" y="13380"/>
                </a:cubicBezTo>
                <a:cubicBezTo>
                  <a:pt x="18116" y="11757"/>
                  <a:pt x="18116" y="11757"/>
                  <a:pt x="18116" y="11757"/>
                </a:cubicBezTo>
                <a:cubicBezTo>
                  <a:pt x="19684" y="15410"/>
                  <a:pt x="19684" y="15410"/>
                  <a:pt x="19684" y="15410"/>
                </a:cubicBezTo>
                <a:lnTo>
                  <a:pt x="19684" y="18972"/>
                </a:lnTo>
                <a:close/>
              </a:path>
            </a:pathLst>
          </a:custGeom>
          <a:solidFill>
            <a:srgbClr val="FFFFFF"/>
          </a:solidFill>
          <a:ln w="12700">
            <a:miter lim="400000"/>
          </a:ln>
        </p:spPr>
        <p:txBody>
          <a:bodyPr lIns="45719" rIns="45719" anchor="ctr"/>
          <a:lstStyle/>
          <a:p>
            <a:pPr/>
          </a:p>
        </p:txBody>
      </p:sp>
      <p:sp>
        <p:nvSpPr>
          <p:cNvPr id="340" name="Shape 340"/>
          <p:cNvSpPr/>
          <p:nvPr/>
        </p:nvSpPr>
        <p:spPr>
          <a:xfrm>
            <a:off x="7047116" y="3770548"/>
            <a:ext cx="10277069" cy="6174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6000">
                <a:solidFill>
                  <a:srgbClr val="53585F"/>
                </a:solidFill>
                <a:latin typeface="Futura"/>
                <a:ea typeface="Futura"/>
                <a:cs typeface="Futura"/>
                <a:sym typeface="Futura"/>
              </a:defRPr>
            </a:pPr>
            <a:r>
              <a:t>Use the satellite images &amp; photographs and examine the evidence that the level of the Dead Sea is receding.</a:t>
            </a:r>
          </a:p>
          <a:p>
            <a:pPr algn="ctr">
              <a:defRPr sz="6000">
                <a:solidFill>
                  <a:srgbClr val="FFFFFF"/>
                </a:solidFill>
                <a:latin typeface="Futura"/>
                <a:ea typeface="Futura"/>
                <a:cs typeface="Futura"/>
                <a:sym typeface="Futura"/>
              </a:defRPr>
            </a:pPr>
          </a:p>
        </p:txBody>
      </p:sp>
      <p:grpSp>
        <p:nvGrpSpPr>
          <p:cNvPr id="344" name="Group 344"/>
          <p:cNvGrpSpPr/>
          <p:nvPr/>
        </p:nvGrpSpPr>
        <p:grpSpPr>
          <a:xfrm>
            <a:off x="11785704" y="8557683"/>
            <a:ext cx="799892" cy="190501"/>
            <a:chOff x="0" y="0"/>
            <a:chExt cx="799891" cy="190500"/>
          </a:xfrm>
        </p:grpSpPr>
        <p:sp>
          <p:nvSpPr>
            <p:cNvPr id="341" name="Shape 341"/>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342" name="Shape 342"/>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343" name="Shape 343"/>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39"/>
                                        </p:tgtEl>
                                        <p:attrNameLst>
                                          <p:attrName>style.visibility</p:attrName>
                                        </p:attrNameLst>
                                      </p:cBhvr>
                                      <p:to>
                                        <p:strVal val="visible"/>
                                      </p:to>
                                    </p:set>
                                    <p:anim calcmode="lin" valueType="num">
                                      <p:cBhvr>
                                        <p:cTn id="7" dur="500" fill="hold"/>
                                        <p:tgtEl>
                                          <p:spTgt spid="339"/>
                                        </p:tgtEl>
                                        <p:attrNameLst>
                                          <p:attrName>ppt_w</p:attrName>
                                        </p:attrNameLst>
                                      </p:cBhvr>
                                      <p:tavLst>
                                        <p:tav tm="0">
                                          <p:val>
                                            <p:fltVal val="0"/>
                                          </p:val>
                                        </p:tav>
                                        <p:tav tm="100000">
                                          <p:val>
                                            <p:strVal val="#ppt_w"/>
                                          </p:val>
                                        </p:tav>
                                      </p:tavLst>
                                    </p:anim>
                                    <p:anim calcmode="lin" valueType="num">
                                      <p:cBhvr>
                                        <p:cTn id="8" dur="500" fill="hold"/>
                                        <p:tgtEl>
                                          <p:spTgt spid="3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47" name="Shape 347"/>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48" name="Shape 34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9"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350"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351" name="Shape 351"/>
          <p:cNvSpPr/>
          <p:nvPr/>
        </p:nvSpPr>
        <p:spPr>
          <a:xfrm>
            <a:off x="7329988" y="2822281"/>
            <a:ext cx="9711323" cy="9222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6000">
                <a:solidFill>
                  <a:srgbClr val="53585F"/>
                </a:solidFill>
                <a:latin typeface="Futura"/>
                <a:ea typeface="Futura"/>
                <a:cs typeface="Futura"/>
                <a:sym typeface="Futura"/>
              </a:defRPr>
            </a:pPr>
            <a:r>
              <a:t>The following images show the area of the Dead Sea from space in 1972, 1989 &amp; 2011.</a:t>
            </a:r>
          </a:p>
          <a:p>
            <a:pPr algn="ctr">
              <a:defRPr sz="6000">
                <a:solidFill>
                  <a:srgbClr val="53585F"/>
                </a:solidFill>
                <a:latin typeface="Futura"/>
                <a:ea typeface="Futura"/>
                <a:cs typeface="Futura"/>
                <a:sym typeface="Futura"/>
              </a:defRPr>
            </a:pPr>
          </a:p>
          <a:p>
            <a:pPr algn="ctr">
              <a:defRPr sz="6000">
                <a:solidFill>
                  <a:srgbClr val="53585F"/>
                </a:solidFill>
                <a:latin typeface="Futura"/>
                <a:ea typeface="Futura"/>
                <a:cs typeface="Futura"/>
                <a:sym typeface="Futura"/>
              </a:defRPr>
            </a:pPr>
            <a:r>
              <a:t>Examine</a:t>
            </a:r>
            <a:r>
              <a:t> the images and describe the changes.</a:t>
            </a:r>
          </a:p>
          <a:p>
            <a:pPr algn="ctr">
              <a:defRPr sz="6000">
                <a:solidFill>
                  <a:srgbClr val="FFFFFF"/>
                </a:solidFill>
                <a:latin typeface="Futura"/>
                <a:ea typeface="Futura"/>
                <a:cs typeface="Futura"/>
                <a:sym typeface="Futura"/>
              </a:defRPr>
            </a:pPr>
          </a:p>
        </p:txBody>
      </p:sp>
      <p:sp>
        <p:nvSpPr>
          <p:cNvPr id="352" name="Shape 352"/>
          <p:cNvSpPr/>
          <p:nvPr/>
        </p:nvSpPr>
        <p:spPr>
          <a:xfrm>
            <a:off x="2285689" y="1247115"/>
            <a:ext cx="1375277"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b="1" cap="all" spc="52" sz="3200">
                <a:solidFill>
                  <a:srgbClr val="FFFFFF"/>
                </a:solidFill>
              </a:defRPr>
            </a:lvl1pPr>
          </a:lstStyle>
          <a:p>
            <a:pPr>
              <a:defRPr b="0" cap="none" spc="0" sz="3600">
                <a:solidFill>
                  <a:srgbClr val="91969B"/>
                </a:solidFill>
              </a:defRPr>
            </a:pPr>
            <a:r>
              <a:rPr b="1" cap="all" spc="52" sz="3200">
                <a:solidFill>
                  <a:srgbClr val="FFFFFF"/>
                </a:solidFill>
              </a:rPr>
              <a:t>1 </a:t>
            </a:r>
          </a:p>
        </p:txBody>
      </p:sp>
      <p:sp>
        <p:nvSpPr>
          <p:cNvPr id="353" name="Shape 353"/>
          <p:cNvSpPr/>
          <p:nvPr/>
        </p:nvSpPr>
        <p:spPr>
          <a:xfrm>
            <a:off x="708902" y="715878"/>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354" name="Shape 354"/>
          <p:cNvSpPr/>
          <p:nvPr/>
        </p:nvSpPr>
        <p:spPr>
          <a:xfrm>
            <a:off x="2305392" y="986765"/>
            <a:ext cx="2260973"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examining</a:t>
            </a:r>
          </a:p>
          <a:p>
            <a:pPr>
              <a:spcBef>
                <a:spcPts val="1600"/>
              </a:spcBef>
              <a:defRPr cap="all" spc="49" sz="3000">
                <a:solidFill>
                  <a:srgbClr val="FFFFFF"/>
                </a:solidFill>
                <a:latin typeface="Gill Sans"/>
                <a:ea typeface="Gill Sans"/>
                <a:cs typeface="Gill Sans"/>
                <a:sym typeface="Gill Sans"/>
              </a:defRPr>
            </a:pPr>
            <a:r>
              <a:t>Evidence</a:t>
            </a:r>
          </a:p>
        </p:txBody>
      </p:sp>
      <p:sp>
        <p:nvSpPr>
          <p:cNvPr id="355" name="Shape 355"/>
          <p:cNvSpPr/>
          <p:nvPr/>
        </p:nvSpPr>
        <p:spPr>
          <a:xfrm>
            <a:off x="1122867" y="1133693"/>
            <a:ext cx="697233" cy="660344"/>
          </a:xfrm>
          <a:custGeom>
            <a:avLst/>
            <a:gdLst/>
            <a:ahLst/>
            <a:cxnLst>
              <a:cxn ang="0">
                <a:pos x="wd2" y="hd2"/>
              </a:cxn>
              <a:cxn ang="5400000">
                <a:pos x="wd2" y="hd2"/>
              </a:cxn>
              <a:cxn ang="10800000">
                <a:pos x="wd2" y="hd2"/>
              </a:cxn>
              <a:cxn ang="16200000">
                <a:pos x="wd2" y="hd2"/>
              </a:cxn>
            </a:cxnLst>
            <a:rect l="0" t="0" r="r" b="b"/>
            <a:pathLst>
              <a:path w="21600" h="21362" fill="norm" stroke="1" extrusionOk="0">
                <a:moveTo>
                  <a:pt x="18508" y="6977"/>
                </a:moveTo>
                <a:cubicBezTo>
                  <a:pt x="16200" y="574"/>
                  <a:pt x="16200" y="574"/>
                  <a:pt x="16200" y="574"/>
                </a:cubicBezTo>
                <a:cubicBezTo>
                  <a:pt x="16200" y="168"/>
                  <a:pt x="15416" y="-238"/>
                  <a:pt x="15068" y="168"/>
                </a:cubicBezTo>
                <a:cubicBezTo>
                  <a:pt x="392" y="5805"/>
                  <a:pt x="392" y="5805"/>
                  <a:pt x="392" y="5805"/>
                </a:cubicBezTo>
                <a:cubicBezTo>
                  <a:pt x="0" y="5805"/>
                  <a:pt x="0" y="6210"/>
                  <a:pt x="0" y="6977"/>
                </a:cubicBezTo>
                <a:cubicBezTo>
                  <a:pt x="2308" y="13380"/>
                  <a:pt x="2308" y="13380"/>
                  <a:pt x="2308" y="13380"/>
                </a:cubicBezTo>
                <a:cubicBezTo>
                  <a:pt x="2308" y="9773"/>
                  <a:pt x="2308" y="9773"/>
                  <a:pt x="2308" y="9773"/>
                </a:cubicBezTo>
                <a:cubicBezTo>
                  <a:pt x="2308" y="8195"/>
                  <a:pt x="3484" y="6977"/>
                  <a:pt x="5008" y="6977"/>
                </a:cubicBezTo>
                <a:cubicBezTo>
                  <a:pt x="8840" y="6977"/>
                  <a:pt x="8840" y="6977"/>
                  <a:pt x="8840" y="6977"/>
                </a:cubicBezTo>
                <a:cubicBezTo>
                  <a:pt x="13456" y="3775"/>
                  <a:pt x="13456" y="3775"/>
                  <a:pt x="13456" y="3775"/>
                </a:cubicBezTo>
                <a:cubicBezTo>
                  <a:pt x="16200" y="6977"/>
                  <a:pt x="16200" y="6977"/>
                  <a:pt x="16200" y="6977"/>
                </a:cubicBezTo>
                <a:lnTo>
                  <a:pt x="18508" y="6977"/>
                </a:lnTo>
                <a:close/>
                <a:moveTo>
                  <a:pt x="20816" y="8961"/>
                </a:moveTo>
                <a:cubicBezTo>
                  <a:pt x="5008" y="8961"/>
                  <a:pt x="5008" y="8961"/>
                  <a:pt x="5008" y="8961"/>
                </a:cubicBezTo>
                <a:cubicBezTo>
                  <a:pt x="4616" y="8961"/>
                  <a:pt x="4224" y="9367"/>
                  <a:pt x="4224" y="9773"/>
                </a:cubicBezTo>
                <a:cubicBezTo>
                  <a:pt x="4224" y="20595"/>
                  <a:pt x="4224" y="20595"/>
                  <a:pt x="4224" y="20595"/>
                </a:cubicBezTo>
                <a:cubicBezTo>
                  <a:pt x="4224" y="20956"/>
                  <a:pt x="4616" y="21362"/>
                  <a:pt x="5008" y="21362"/>
                </a:cubicBezTo>
                <a:cubicBezTo>
                  <a:pt x="20816" y="21362"/>
                  <a:pt x="20816" y="21362"/>
                  <a:pt x="20816" y="21362"/>
                </a:cubicBezTo>
                <a:cubicBezTo>
                  <a:pt x="21208" y="21362"/>
                  <a:pt x="21600" y="20956"/>
                  <a:pt x="21600" y="20595"/>
                </a:cubicBezTo>
                <a:cubicBezTo>
                  <a:pt x="21600" y="9773"/>
                  <a:pt x="21600" y="9773"/>
                  <a:pt x="21600" y="9773"/>
                </a:cubicBezTo>
                <a:cubicBezTo>
                  <a:pt x="21600" y="9367"/>
                  <a:pt x="21208" y="8961"/>
                  <a:pt x="20816" y="8961"/>
                </a:cubicBezTo>
                <a:close/>
                <a:moveTo>
                  <a:pt x="19684" y="18972"/>
                </a:moveTo>
                <a:cubicBezTo>
                  <a:pt x="6532" y="18972"/>
                  <a:pt x="6532" y="18972"/>
                  <a:pt x="6532" y="18972"/>
                </a:cubicBezTo>
                <a:cubicBezTo>
                  <a:pt x="6532" y="17394"/>
                  <a:pt x="6532" y="17394"/>
                  <a:pt x="6532" y="17394"/>
                </a:cubicBezTo>
                <a:cubicBezTo>
                  <a:pt x="8492" y="12163"/>
                  <a:pt x="8492" y="12163"/>
                  <a:pt x="8492" y="12163"/>
                </a:cubicBezTo>
                <a:cubicBezTo>
                  <a:pt x="11540" y="16176"/>
                  <a:pt x="11540" y="16176"/>
                  <a:pt x="11540" y="16176"/>
                </a:cubicBezTo>
                <a:cubicBezTo>
                  <a:pt x="14284" y="13380"/>
                  <a:pt x="14284" y="13380"/>
                  <a:pt x="14284" y="13380"/>
                </a:cubicBezTo>
                <a:cubicBezTo>
                  <a:pt x="18116" y="11757"/>
                  <a:pt x="18116" y="11757"/>
                  <a:pt x="18116" y="11757"/>
                </a:cubicBezTo>
                <a:cubicBezTo>
                  <a:pt x="19684" y="15410"/>
                  <a:pt x="19684" y="15410"/>
                  <a:pt x="19684" y="15410"/>
                </a:cubicBezTo>
                <a:lnTo>
                  <a:pt x="19684" y="18972"/>
                </a:lnTo>
                <a:close/>
              </a:path>
            </a:pathLst>
          </a:custGeom>
          <a:solidFill>
            <a:srgbClr val="FFFFFF"/>
          </a:solidFill>
          <a:ln w="12700">
            <a:miter lim="400000"/>
          </a:ln>
        </p:spPr>
        <p:txBody>
          <a:bodyPr lIns="45719" rIns="45719" anchor="ctr"/>
          <a:lstStyle/>
          <a:p>
            <a:pPr/>
          </a:p>
        </p:txBody>
      </p:sp>
      <p:grpSp>
        <p:nvGrpSpPr>
          <p:cNvPr id="359" name="Group 359"/>
          <p:cNvGrpSpPr/>
          <p:nvPr/>
        </p:nvGrpSpPr>
        <p:grpSpPr>
          <a:xfrm>
            <a:off x="11785703" y="7338483"/>
            <a:ext cx="799892" cy="190501"/>
            <a:chOff x="0" y="0"/>
            <a:chExt cx="799891" cy="190500"/>
          </a:xfrm>
        </p:grpSpPr>
        <p:sp>
          <p:nvSpPr>
            <p:cNvPr id="356" name="Shape 356"/>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357" name="Shape 357"/>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358" name="Shape 358"/>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55"/>
                                        </p:tgtEl>
                                        <p:attrNameLst>
                                          <p:attrName>style.visibility</p:attrName>
                                        </p:attrNameLst>
                                      </p:cBhvr>
                                      <p:to>
                                        <p:strVal val="visible"/>
                                      </p:to>
                                    </p:set>
                                    <p:anim calcmode="lin" valueType="num">
                                      <p:cBhvr>
                                        <p:cTn id="7" dur="500" fill="hold"/>
                                        <p:tgtEl>
                                          <p:spTgt spid="355"/>
                                        </p:tgtEl>
                                        <p:attrNameLst>
                                          <p:attrName>ppt_w</p:attrName>
                                        </p:attrNameLst>
                                      </p:cBhvr>
                                      <p:tavLst>
                                        <p:tav tm="0">
                                          <p:val>
                                            <p:fltVal val="0"/>
                                          </p:val>
                                        </p:tav>
                                        <p:tav tm="100000">
                                          <p:val>
                                            <p:strVal val="#ppt_w"/>
                                          </p:val>
                                        </p:tav>
                                      </p:tavLst>
                                    </p:anim>
                                    <p:anim calcmode="lin" valueType="num">
                                      <p:cBhvr>
                                        <p:cTn id="8" dur="500" fill="hold"/>
                                        <p:tgtEl>
                                          <p:spTgt spid="3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5"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1" name="pasted-image.png"/>
          <p:cNvPicPr>
            <a:picLocks noChangeAspect="1"/>
          </p:cNvPicPr>
          <p:nvPr/>
        </p:nvPicPr>
        <p:blipFill>
          <a:blip r:embed="rId2">
            <a:extLst/>
          </a:blip>
          <a:stretch>
            <a:fillRect/>
          </a:stretch>
        </p:blipFill>
        <p:spPr>
          <a:xfrm>
            <a:off x="4205932" y="1538188"/>
            <a:ext cx="15959436" cy="10639624"/>
          </a:xfrm>
          <a:prstGeom prst="rect">
            <a:avLst/>
          </a:prstGeom>
          <a:ln w="12700">
            <a:miter lim="400000"/>
          </a:ln>
        </p:spPr>
      </p:pic>
      <p:sp>
        <p:nvSpPr>
          <p:cNvPr id="362" name="Shape 36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63" name="Shape 36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364" name="Shape 36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5"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366"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367" name="Shape 367"/>
          <p:cNvSpPr/>
          <p:nvPr/>
        </p:nvSpPr>
        <p:spPr>
          <a:xfrm>
            <a:off x="2285689" y="1247115"/>
            <a:ext cx="1375277"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b="1" cap="all" spc="52" sz="3200">
                <a:solidFill>
                  <a:srgbClr val="FFFFFF"/>
                </a:solidFill>
              </a:defRPr>
            </a:lvl1pPr>
          </a:lstStyle>
          <a:p>
            <a:pPr>
              <a:defRPr b="0" cap="none" spc="0" sz="3600">
                <a:solidFill>
                  <a:srgbClr val="91969B"/>
                </a:solidFill>
              </a:defRPr>
            </a:pPr>
            <a:r>
              <a:rPr b="1" cap="all" spc="52" sz="3200">
                <a:solidFill>
                  <a:srgbClr val="FFFFFF"/>
                </a:solidFill>
              </a:rPr>
              <a:t>1 </a:t>
            </a:r>
          </a:p>
        </p:txBody>
      </p:sp>
      <p:sp>
        <p:nvSpPr>
          <p:cNvPr id="368" name="Shape 368"/>
          <p:cNvSpPr/>
          <p:nvPr/>
        </p:nvSpPr>
        <p:spPr>
          <a:xfrm>
            <a:off x="708902" y="715878"/>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369" name="Shape 369"/>
          <p:cNvSpPr/>
          <p:nvPr/>
        </p:nvSpPr>
        <p:spPr>
          <a:xfrm>
            <a:off x="2305392" y="986765"/>
            <a:ext cx="2260973"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examining</a:t>
            </a:r>
          </a:p>
          <a:p>
            <a:pPr>
              <a:spcBef>
                <a:spcPts val="1600"/>
              </a:spcBef>
              <a:defRPr cap="all" spc="49" sz="3000">
                <a:solidFill>
                  <a:srgbClr val="FFFFFF"/>
                </a:solidFill>
                <a:latin typeface="Gill Sans"/>
                <a:ea typeface="Gill Sans"/>
                <a:cs typeface="Gill Sans"/>
                <a:sym typeface="Gill Sans"/>
              </a:defRPr>
            </a:pPr>
            <a:r>
              <a:t>Evidence</a:t>
            </a:r>
          </a:p>
        </p:txBody>
      </p:sp>
      <p:sp>
        <p:nvSpPr>
          <p:cNvPr id="370" name="Shape 370"/>
          <p:cNvSpPr/>
          <p:nvPr/>
        </p:nvSpPr>
        <p:spPr>
          <a:xfrm>
            <a:off x="1122867" y="1133693"/>
            <a:ext cx="697233" cy="660344"/>
          </a:xfrm>
          <a:custGeom>
            <a:avLst/>
            <a:gdLst/>
            <a:ahLst/>
            <a:cxnLst>
              <a:cxn ang="0">
                <a:pos x="wd2" y="hd2"/>
              </a:cxn>
              <a:cxn ang="5400000">
                <a:pos x="wd2" y="hd2"/>
              </a:cxn>
              <a:cxn ang="10800000">
                <a:pos x="wd2" y="hd2"/>
              </a:cxn>
              <a:cxn ang="16200000">
                <a:pos x="wd2" y="hd2"/>
              </a:cxn>
            </a:cxnLst>
            <a:rect l="0" t="0" r="r" b="b"/>
            <a:pathLst>
              <a:path w="21600" h="21362" fill="norm" stroke="1" extrusionOk="0">
                <a:moveTo>
                  <a:pt x="18508" y="6977"/>
                </a:moveTo>
                <a:cubicBezTo>
                  <a:pt x="16200" y="574"/>
                  <a:pt x="16200" y="574"/>
                  <a:pt x="16200" y="574"/>
                </a:cubicBezTo>
                <a:cubicBezTo>
                  <a:pt x="16200" y="168"/>
                  <a:pt x="15416" y="-238"/>
                  <a:pt x="15068" y="168"/>
                </a:cubicBezTo>
                <a:cubicBezTo>
                  <a:pt x="392" y="5805"/>
                  <a:pt x="392" y="5805"/>
                  <a:pt x="392" y="5805"/>
                </a:cubicBezTo>
                <a:cubicBezTo>
                  <a:pt x="0" y="5805"/>
                  <a:pt x="0" y="6210"/>
                  <a:pt x="0" y="6977"/>
                </a:cubicBezTo>
                <a:cubicBezTo>
                  <a:pt x="2308" y="13380"/>
                  <a:pt x="2308" y="13380"/>
                  <a:pt x="2308" y="13380"/>
                </a:cubicBezTo>
                <a:cubicBezTo>
                  <a:pt x="2308" y="9773"/>
                  <a:pt x="2308" y="9773"/>
                  <a:pt x="2308" y="9773"/>
                </a:cubicBezTo>
                <a:cubicBezTo>
                  <a:pt x="2308" y="8195"/>
                  <a:pt x="3484" y="6977"/>
                  <a:pt x="5008" y="6977"/>
                </a:cubicBezTo>
                <a:cubicBezTo>
                  <a:pt x="8840" y="6977"/>
                  <a:pt x="8840" y="6977"/>
                  <a:pt x="8840" y="6977"/>
                </a:cubicBezTo>
                <a:cubicBezTo>
                  <a:pt x="13456" y="3775"/>
                  <a:pt x="13456" y="3775"/>
                  <a:pt x="13456" y="3775"/>
                </a:cubicBezTo>
                <a:cubicBezTo>
                  <a:pt x="16200" y="6977"/>
                  <a:pt x="16200" y="6977"/>
                  <a:pt x="16200" y="6977"/>
                </a:cubicBezTo>
                <a:lnTo>
                  <a:pt x="18508" y="6977"/>
                </a:lnTo>
                <a:close/>
                <a:moveTo>
                  <a:pt x="20816" y="8961"/>
                </a:moveTo>
                <a:cubicBezTo>
                  <a:pt x="5008" y="8961"/>
                  <a:pt x="5008" y="8961"/>
                  <a:pt x="5008" y="8961"/>
                </a:cubicBezTo>
                <a:cubicBezTo>
                  <a:pt x="4616" y="8961"/>
                  <a:pt x="4224" y="9367"/>
                  <a:pt x="4224" y="9773"/>
                </a:cubicBezTo>
                <a:cubicBezTo>
                  <a:pt x="4224" y="20595"/>
                  <a:pt x="4224" y="20595"/>
                  <a:pt x="4224" y="20595"/>
                </a:cubicBezTo>
                <a:cubicBezTo>
                  <a:pt x="4224" y="20956"/>
                  <a:pt x="4616" y="21362"/>
                  <a:pt x="5008" y="21362"/>
                </a:cubicBezTo>
                <a:cubicBezTo>
                  <a:pt x="20816" y="21362"/>
                  <a:pt x="20816" y="21362"/>
                  <a:pt x="20816" y="21362"/>
                </a:cubicBezTo>
                <a:cubicBezTo>
                  <a:pt x="21208" y="21362"/>
                  <a:pt x="21600" y="20956"/>
                  <a:pt x="21600" y="20595"/>
                </a:cubicBezTo>
                <a:cubicBezTo>
                  <a:pt x="21600" y="9773"/>
                  <a:pt x="21600" y="9773"/>
                  <a:pt x="21600" y="9773"/>
                </a:cubicBezTo>
                <a:cubicBezTo>
                  <a:pt x="21600" y="9367"/>
                  <a:pt x="21208" y="8961"/>
                  <a:pt x="20816" y="8961"/>
                </a:cubicBezTo>
                <a:close/>
                <a:moveTo>
                  <a:pt x="19684" y="18972"/>
                </a:moveTo>
                <a:cubicBezTo>
                  <a:pt x="6532" y="18972"/>
                  <a:pt x="6532" y="18972"/>
                  <a:pt x="6532" y="18972"/>
                </a:cubicBezTo>
                <a:cubicBezTo>
                  <a:pt x="6532" y="17394"/>
                  <a:pt x="6532" y="17394"/>
                  <a:pt x="6532" y="17394"/>
                </a:cubicBezTo>
                <a:cubicBezTo>
                  <a:pt x="8492" y="12163"/>
                  <a:pt x="8492" y="12163"/>
                  <a:pt x="8492" y="12163"/>
                </a:cubicBezTo>
                <a:cubicBezTo>
                  <a:pt x="11540" y="16176"/>
                  <a:pt x="11540" y="16176"/>
                  <a:pt x="11540" y="16176"/>
                </a:cubicBezTo>
                <a:cubicBezTo>
                  <a:pt x="14284" y="13380"/>
                  <a:pt x="14284" y="13380"/>
                  <a:pt x="14284" y="13380"/>
                </a:cubicBezTo>
                <a:cubicBezTo>
                  <a:pt x="18116" y="11757"/>
                  <a:pt x="18116" y="11757"/>
                  <a:pt x="18116" y="11757"/>
                </a:cubicBezTo>
                <a:cubicBezTo>
                  <a:pt x="19684" y="15410"/>
                  <a:pt x="19684" y="15410"/>
                  <a:pt x="19684" y="15410"/>
                </a:cubicBezTo>
                <a:lnTo>
                  <a:pt x="19684" y="18972"/>
                </a:lnTo>
                <a:close/>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70"/>
                                        </p:tgtEl>
                                        <p:attrNameLst>
                                          <p:attrName>style.visibility</p:attrName>
                                        </p:attrNameLst>
                                      </p:cBhvr>
                                      <p:to>
                                        <p:strVal val="visible"/>
                                      </p:to>
                                    </p:set>
                                    <p:anim calcmode="lin" valueType="num">
                                      <p:cBhvr>
                                        <p:cTn id="7" dur="500" fill="hold"/>
                                        <p:tgtEl>
                                          <p:spTgt spid="370"/>
                                        </p:tgtEl>
                                        <p:attrNameLst>
                                          <p:attrName>ppt_w</p:attrName>
                                        </p:attrNameLst>
                                      </p:cBhvr>
                                      <p:tavLst>
                                        <p:tav tm="0">
                                          <p:val>
                                            <p:fltVal val="0"/>
                                          </p:val>
                                        </p:tav>
                                        <p:tav tm="100000">
                                          <p:val>
                                            <p:strVal val="#ppt_w"/>
                                          </p:val>
                                        </p:tav>
                                      </p:tavLst>
                                    </p:anim>
                                    <p:anim calcmode="lin" valueType="num">
                                      <p:cBhvr>
                                        <p:cTn id="8" dur="500" fill="hold"/>
                                        <p:tgtEl>
                                          <p:spTgt spid="3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0"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ape 37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73" name="Shape 37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74" name="Shape 37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5"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376"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377" name="Shape 377"/>
          <p:cNvSpPr/>
          <p:nvPr/>
        </p:nvSpPr>
        <p:spPr>
          <a:xfrm>
            <a:off x="6997803" y="2246548"/>
            <a:ext cx="10375693" cy="9222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6000">
                <a:solidFill>
                  <a:srgbClr val="53585F"/>
                </a:solidFill>
                <a:latin typeface="Futura"/>
                <a:ea typeface="Futura"/>
                <a:cs typeface="Futura"/>
                <a:sym typeface="Futura"/>
              </a:defRPr>
            </a:pPr>
            <a:r>
              <a:t>The following image shows the Dead Sea coast in 2017. The red lines show the coastlines in 2015,16 &amp;17.</a:t>
            </a:r>
          </a:p>
          <a:p>
            <a:pPr algn="ctr">
              <a:defRPr sz="6000">
                <a:solidFill>
                  <a:srgbClr val="53585F"/>
                </a:solidFill>
                <a:latin typeface="Futura"/>
                <a:ea typeface="Futura"/>
                <a:cs typeface="Futura"/>
                <a:sym typeface="Futura"/>
              </a:defRPr>
            </a:pPr>
          </a:p>
          <a:p>
            <a:pPr algn="ctr">
              <a:defRPr sz="6000">
                <a:solidFill>
                  <a:srgbClr val="53585F"/>
                </a:solidFill>
                <a:latin typeface="Futura"/>
                <a:ea typeface="Futura"/>
                <a:cs typeface="Futura"/>
                <a:sym typeface="Futura"/>
              </a:defRPr>
            </a:pPr>
            <a:r>
              <a:t>Examine</a:t>
            </a:r>
            <a:r>
              <a:t> the image and describe the changes.</a:t>
            </a:r>
          </a:p>
          <a:p>
            <a:pPr algn="ctr">
              <a:defRPr sz="6000">
                <a:solidFill>
                  <a:srgbClr val="FFFFFF"/>
                </a:solidFill>
                <a:latin typeface="Futura"/>
                <a:ea typeface="Futura"/>
                <a:cs typeface="Futura"/>
                <a:sym typeface="Futura"/>
              </a:defRPr>
            </a:pPr>
          </a:p>
        </p:txBody>
      </p:sp>
      <p:sp>
        <p:nvSpPr>
          <p:cNvPr id="378" name="Shape 378"/>
          <p:cNvSpPr/>
          <p:nvPr/>
        </p:nvSpPr>
        <p:spPr>
          <a:xfrm>
            <a:off x="2285689" y="1247115"/>
            <a:ext cx="1375277"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b="1" cap="all" spc="52" sz="3200">
                <a:solidFill>
                  <a:srgbClr val="FFFFFF"/>
                </a:solidFill>
              </a:defRPr>
            </a:lvl1pPr>
          </a:lstStyle>
          <a:p>
            <a:pPr>
              <a:defRPr b="0" cap="none" spc="0" sz="3600">
                <a:solidFill>
                  <a:srgbClr val="91969B"/>
                </a:solidFill>
              </a:defRPr>
            </a:pPr>
            <a:r>
              <a:rPr b="1" cap="all" spc="52" sz="3200">
                <a:solidFill>
                  <a:srgbClr val="FFFFFF"/>
                </a:solidFill>
              </a:rPr>
              <a:t>1 </a:t>
            </a:r>
          </a:p>
        </p:txBody>
      </p:sp>
      <p:sp>
        <p:nvSpPr>
          <p:cNvPr id="379" name="Shape 379"/>
          <p:cNvSpPr/>
          <p:nvPr/>
        </p:nvSpPr>
        <p:spPr>
          <a:xfrm>
            <a:off x="708902" y="715878"/>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380" name="Shape 380"/>
          <p:cNvSpPr/>
          <p:nvPr/>
        </p:nvSpPr>
        <p:spPr>
          <a:xfrm>
            <a:off x="2305392" y="986765"/>
            <a:ext cx="2260973"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examining</a:t>
            </a:r>
          </a:p>
          <a:p>
            <a:pPr>
              <a:spcBef>
                <a:spcPts val="1600"/>
              </a:spcBef>
              <a:defRPr cap="all" spc="49" sz="3000">
                <a:solidFill>
                  <a:srgbClr val="FFFFFF"/>
                </a:solidFill>
                <a:latin typeface="Gill Sans"/>
                <a:ea typeface="Gill Sans"/>
                <a:cs typeface="Gill Sans"/>
                <a:sym typeface="Gill Sans"/>
              </a:defRPr>
            </a:pPr>
            <a:r>
              <a:t>Evidence</a:t>
            </a:r>
          </a:p>
        </p:txBody>
      </p:sp>
      <p:sp>
        <p:nvSpPr>
          <p:cNvPr id="381" name="Shape 381"/>
          <p:cNvSpPr/>
          <p:nvPr/>
        </p:nvSpPr>
        <p:spPr>
          <a:xfrm>
            <a:off x="1122867" y="1133693"/>
            <a:ext cx="697233" cy="660344"/>
          </a:xfrm>
          <a:custGeom>
            <a:avLst/>
            <a:gdLst/>
            <a:ahLst/>
            <a:cxnLst>
              <a:cxn ang="0">
                <a:pos x="wd2" y="hd2"/>
              </a:cxn>
              <a:cxn ang="5400000">
                <a:pos x="wd2" y="hd2"/>
              </a:cxn>
              <a:cxn ang="10800000">
                <a:pos x="wd2" y="hd2"/>
              </a:cxn>
              <a:cxn ang="16200000">
                <a:pos x="wd2" y="hd2"/>
              </a:cxn>
            </a:cxnLst>
            <a:rect l="0" t="0" r="r" b="b"/>
            <a:pathLst>
              <a:path w="21600" h="21362" fill="norm" stroke="1" extrusionOk="0">
                <a:moveTo>
                  <a:pt x="18508" y="6977"/>
                </a:moveTo>
                <a:cubicBezTo>
                  <a:pt x="16200" y="574"/>
                  <a:pt x="16200" y="574"/>
                  <a:pt x="16200" y="574"/>
                </a:cubicBezTo>
                <a:cubicBezTo>
                  <a:pt x="16200" y="168"/>
                  <a:pt x="15416" y="-238"/>
                  <a:pt x="15068" y="168"/>
                </a:cubicBezTo>
                <a:cubicBezTo>
                  <a:pt x="392" y="5805"/>
                  <a:pt x="392" y="5805"/>
                  <a:pt x="392" y="5805"/>
                </a:cubicBezTo>
                <a:cubicBezTo>
                  <a:pt x="0" y="5805"/>
                  <a:pt x="0" y="6210"/>
                  <a:pt x="0" y="6977"/>
                </a:cubicBezTo>
                <a:cubicBezTo>
                  <a:pt x="2308" y="13380"/>
                  <a:pt x="2308" y="13380"/>
                  <a:pt x="2308" y="13380"/>
                </a:cubicBezTo>
                <a:cubicBezTo>
                  <a:pt x="2308" y="9773"/>
                  <a:pt x="2308" y="9773"/>
                  <a:pt x="2308" y="9773"/>
                </a:cubicBezTo>
                <a:cubicBezTo>
                  <a:pt x="2308" y="8195"/>
                  <a:pt x="3484" y="6977"/>
                  <a:pt x="5008" y="6977"/>
                </a:cubicBezTo>
                <a:cubicBezTo>
                  <a:pt x="8840" y="6977"/>
                  <a:pt x="8840" y="6977"/>
                  <a:pt x="8840" y="6977"/>
                </a:cubicBezTo>
                <a:cubicBezTo>
                  <a:pt x="13456" y="3775"/>
                  <a:pt x="13456" y="3775"/>
                  <a:pt x="13456" y="3775"/>
                </a:cubicBezTo>
                <a:cubicBezTo>
                  <a:pt x="16200" y="6977"/>
                  <a:pt x="16200" y="6977"/>
                  <a:pt x="16200" y="6977"/>
                </a:cubicBezTo>
                <a:lnTo>
                  <a:pt x="18508" y="6977"/>
                </a:lnTo>
                <a:close/>
                <a:moveTo>
                  <a:pt x="20816" y="8961"/>
                </a:moveTo>
                <a:cubicBezTo>
                  <a:pt x="5008" y="8961"/>
                  <a:pt x="5008" y="8961"/>
                  <a:pt x="5008" y="8961"/>
                </a:cubicBezTo>
                <a:cubicBezTo>
                  <a:pt x="4616" y="8961"/>
                  <a:pt x="4224" y="9367"/>
                  <a:pt x="4224" y="9773"/>
                </a:cubicBezTo>
                <a:cubicBezTo>
                  <a:pt x="4224" y="20595"/>
                  <a:pt x="4224" y="20595"/>
                  <a:pt x="4224" y="20595"/>
                </a:cubicBezTo>
                <a:cubicBezTo>
                  <a:pt x="4224" y="20956"/>
                  <a:pt x="4616" y="21362"/>
                  <a:pt x="5008" y="21362"/>
                </a:cubicBezTo>
                <a:cubicBezTo>
                  <a:pt x="20816" y="21362"/>
                  <a:pt x="20816" y="21362"/>
                  <a:pt x="20816" y="21362"/>
                </a:cubicBezTo>
                <a:cubicBezTo>
                  <a:pt x="21208" y="21362"/>
                  <a:pt x="21600" y="20956"/>
                  <a:pt x="21600" y="20595"/>
                </a:cubicBezTo>
                <a:cubicBezTo>
                  <a:pt x="21600" y="9773"/>
                  <a:pt x="21600" y="9773"/>
                  <a:pt x="21600" y="9773"/>
                </a:cubicBezTo>
                <a:cubicBezTo>
                  <a:pt x="21600" y="9367"/>
                  <a:pt x="21208" y="8961"/>
                  <a:pt x="20816" y="8961"/>
                </a:cubicBezTo>
                <a:close/>
                <a:moveTo>
                  <a:pt x="19684" y="18972"/>
                </a:moveTo>
                <a:cubicBezTo>
                  <a:pt x="6532" y="18972"/>
                  <a:pt x="6532" y="18972"/>
                  <a:pt x="6532" y="18972"/>
                </a:cubicBezTo>
                <a:cubicBezTo>
                  <a:pt x="6532" y="17394"/>
                  <a:pt x="6532" y="17394"/>
                  <a:pt x="6532" y="17394"/>
                </a:cubicBezTo>
                <a:cubicBezTo>
                  <a:pt x="8492" y="12163"/>
                  <a:pt x="8492" y="12163"/>
                  <a:pt x="8492" y="12163"/>
                </a:cubicBezTo>
                <a:cubicBezTo>
                  <a:pt x="11540" y="16176"/>
                  <a:pt x="11540" y="16176"/>
                  <a:pt x="11540" y="16176"/>
                </a:cubicBezTo>
                <a:cubicBezTo>
                  <a:pt x="14284" y="13380"/>
                  <a:pt x="14284" y="13380"/>
                  <a:pt x="14284" y="13380"/>
                </a:cubicBezTo>
                <a:cubicBezTo>
                  <a:pt x="18116" y="11757"/>
                  <a:pt x="18116" y="11757"/>
                  <a:pt x="18116" y="11757"/>
                </a:cubicBezTo>
                <a:cubicBezTo>
                  <a:pt x="19684" y="15410"/>
                  <a:pt x="19684" y="15410"/>
                  <a:pt x="19684" y="15410"/>
                </a:cubicBezTo>
                <a:lnTo>
                  <a:pt x="19684" y="18972"/>
                </a:lnTo>
                <a:close/>
              </a:path>
            </a:pathLst>
          </a:custGeom>
          <a:solidFill>
            <a:srgbClr val="FFFFFF"/>
          </a:solidFill>
          <a:ln w="12700">
            <a:miter lim="400000"/>
          </a:ln>
        </p:spPr>
        <p:txBody>
          <a:bodyPr lIns="45719" rIns="45719" anchor="ctr"/>
          <a:lstStyle/>
          <a:p>
            <a:pPr/>
          </a:p>
        </p:txBody>
      </p:sp>
      <p:grpSp>
        <p:nvGrpSpPr>
          <p:cNvPr id="385" name="Group 385"/>
          <p:cNvGrpSpPr/>
          <p:nvPr/>
        </p:nvGrpSpPr>
        <p:grpSpPr>
          <a:xfrm>
            <a:off x="11785704" y="6949016"/>
            <a:ext cx="799892" cy="190501"/>
            <a:chOff x="0" y="0"/>
            <a:chExt cx="799891" cy="190500"/>
          </a:xfrm>
        </p:grpSpPr>
        <p:sp>
          <p:nvSpPr>
            <p:cNvPr id="382" name="Shape 382"/>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383" name="Shape 383"/>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384" name="Shape 384"/>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81"/>
                                        </p:tgtEl>
                                        <p:attrNameLst>
                                          <p:attrName>style.visibility</p:attrName>
                                        </p:attrNameLst>
                                      </p:cBhvr>
                                      <p:to>
                                        <p:strVal val="visible"/>
                                      </p:to>
                                    </p:set>
                                    <p:anim calcmode="lin" valueType="num">
                                      <p:cBhvr>
                                        <p:cTn id="7" dur="500" fill="hold"/>
                                        <p:tgtEl>
                                          <p:spTgt spid="381"/>
                                        </p:tgtEl>
                                        <p:attrNameLst>
                                          <p:attrName>ppt_w</p:attrName>
                                        </p:attrNameLst>
                                      </p:cBhvr>
                                      <p:tavLst>
                                        <p:tav tm="0">
                                          <p:val>
                                            <p:fltVal val="0"/>
                                          </p:val>
                                        </p:tav>
                                        <p:tav tm="100000">
                                          <p:val>
                                            <p:strVal val="#ppt_w"/>
                                          </p:val>
                                        </p:tav>
                                      </p:tavLst>
                                    </p:anim>
                                    <p:anim calcmode="lin" valueType="num">
                                      <p:cBhvr>
                                        <p:cTn id="8" dur="500" fill="hold"/>
                                        <p:tgtEl>
                                          <p:spTgt spid="3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1"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 name="Shape 5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53" name="Shape 5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54" name="Shape 5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56"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57" name="pasted-image.png"/>
          <p:cNvPicPr>
            <a:picLocks noChangeAspect="1"/>
          </p:cNvPicPr>
          <p:nvPr/>
        </p:nvPicPr>
        <p:blipFill>
          <a:blip r:embed="rId5">
            <a:extLst/>
          </a:blip>
          <a:srcRect l="9302" t="0" r="0" b="0"/>
          <a:stretch>
            <a:fillRect/>
          </a:stretch>
        </p:blipFill>
        <p:spPr>
          <a:xfrm>
            <a:off x="16389208" y="5153429"/>
            <a:ext cx="5484853" cy="4031616"/>
          </a:xfrm>
          <a:prstGeom prst="rect">
            <a:avLst/>
          </a:prstGeom>
          <a:ln w="12700">
            <a:miter lim="400000"/>
          </a:ln>
        </p:spPr>
      </p:pic>
      <p:pic>
        <p:nvPicPr>
          <p:cNvPr id="58" name="pasted-image.png"/>
          <p:cNvPicPr>
            <a:picLocks noChangeAspect="1"/>
          </p:cNvPicPr>
          <p:nvPr/>
        </p:nvPicPr>
        <p:blipFill>
          <a:blip r:embed="rId6">
            <a:extLst/>
          </a:blip>
          <a:srcRect l="2184" t="0" r="0" b="0"/>
          <a:stretch>
            <a:fillRect/>
          </a:stretch>
        </p:blipFill>
        <p:spPr>
          <a:xfrm>
            <a:off x="2497278" y="5145650"/>
            <a:ext cx="5532043" cy="4031299"/>
          </a:xfrm>
          <a:prstGeom prst="rect">
            <a:avLst/>
          </a:prstGeom>
          <a:ln w="12700">
            <a:miter lim="400000"/>
          </a:ln>
        </p:spPr>
      </p:pic>
      <p:pic>
        <p:nvPicPr>
          <p:cNvPr id="59" name="pasted-image.png"/>
          <p:cNvPicPr>
            <a:picLocks noChangeAspect="1"/>
          </p:cNvPicPr>
          <p:nvPr/>
        </p:nvPicPr>
        <p:blipFill>
          <a:blip r:embed="rId7">
            <a:extLst/>
          </a:blip>
          <a:srcRect l="0" t="2420" r="6996" b="0"/>
          <a:stretch>
            <a:fillRect/>
          </a:stretch>
        </p:blipFill>
        <p:spPr>
          <a:xfrm>
            <a:off x="9327849" y="5130251"/>
            <a:ext cx="5763414" cy="4031318"/>
          </a:xfrm>
          <a:prstGeom prst="rect">
            <a:avLst/>
          </a:prstGeom>
          <a:ln w="12700">
            <a:miter lim="400000"/>
          </a:ln>
        </p:spPr>
      </p:pic>
      <p:sp>
        <p:nvSpPr>
          <p:cNvPr id="60" name="Shape 60"/>
          <p:cNvSpPr/>
          <p:nvPr/>
        </p:nvSpPr>
        <p:spPr>
          <a:xfrm>
            <a:off x="10259249" y="9480550"/>
            <a:ext cx="42677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Fearghal O'Nuallain </a:t>
            </a:r>
          </a:p>
        </p:txBody>
      </p:sp>
      <p:sp>
        <p:nvSpPr>
          <p:cNvPr id="61" name="Shape 61"/>
          <p:cNvSpPr/>
          <p:nvPr/>
        </p:nvSpPr>
        <p:spPr>
          <a:xfrm>
            <a:off x="10644088" y="10454870"/>
            <a:ext cx="313074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8" invalidUrl="" action="" tgtFrame="" tooltip="" history="1" highlightClick="0" endSnd="0"/>
              </a:defRPr>
            </a:lvl1pPr>
          </a:lstStyle>
          <a:p>
            <a:pPr>
              <a:defRPr u="none"/>
            </a:pPr>
            <a:r>
              <a:rPr u="sng">
                <a:hlinkClick r:id="rId8" invalidUrl="" action="" tgtFrame="" tooltip="" history="1" highlightClick="0" endSnd="0"/>
              </a:rPr>
              <a:t>Teacher | Lead</a:t>
            </a:r>
          </a:p>
        </p:txBody>
      </p:sp>
      <p:sp>
        <p:nvSpPr>
          <p:cNvPr id="62" name="Shape 62"/>
          <p:cNvSpPr/>
          <p:nvPr/>
        </p:nvSpPr>
        <p:spPr>
          <a:xfrm>
            <a:off x="3732502" y="9488328"/>
            <a:ext cx="306199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Temujin Doran</a:t>
            </a:r>
          </a:p>
        </p:txBody>
      </p:sp>
      <p:sp>
        <p:nvSpPr>
          <p:cNvPr id="63" name="Shape 63"/>
          <p:cNvSpPr/>
          <p:nvPr/>
        </p:nvSpPr>
        <p:spPr>
          <a:xfrm>
            <a:off x="4139584" y="10468533"/>
            <a:ext cx="224782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9" invalidUrl="" action="" tgtFrame="" tooltip="" history="1" highlightClick="0" endSnd="0"/>
              </a:defRPr>
            </a:lvl1pPr>
          </a:lstStyle>
          <a:p>
            <a:pPr>
              <a:defRPr u="none"/>
            </a:pPr>
            <a:r>
              <a:rPr u="sng">
                <a:hlinkClick r:id="rId9" invalidUrl="" action="" tgtFrame="" tooltip="" history="1" highlightClick="0" endSnd="0"/>
              </a:rPr>
              <a:t>Filmmaker</a:t>
            </a:r>
          </a:p>
        </p:txBody>
      </p:sp>
      <p:sp>
        <p:nvSpPr>
          <p:cNvPr id="64" name="Shape 64"/>
          <p:cNvSpPr/>
          <p:nvPr/>
        </p:nvSpPr>
        <p:spPr>
          <a:xfrm>
            <a:off x="17092161" y="9488328"/>
            <a:ext cx="410430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Shane McGuinness</a:t>
            </a:r>
          </a:p>
        </p:txBody>
      </p:sp>
      <p:sp>
        <p:nvSpPr>
          <p:cNvPr id="65" name="Shape 65"/>
          <p:cNvSpPr/>
          <p:nvPr/>
        </p:nvSpPr>
        <p:spPr>
          <a:xfrm>
            <a:off x="17664219" y="10454870"/>
            <a:ext cx="29601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10" invalidUrl="" action="" tgtFrame="" tooltip="" history="1" highlightClick="0" endSnd="0"/>
              </a:defRPr>
            </a:lvl1pPr>
          </a:lstStyle>
          <a:p>
            <a:pPr>
              <a:defRPr u="none"/>
            </a:pPr>
            <a:r>
              <a:rPr u="sng">
                <a:hlinkClick r:id="rId10" invalidUrl="" action="" tgtFrame="" tooltip="" history="1" highlightClick="0" endSnd="0"/>
              </a:rPr>
              <a:t>Field Scientist</a:t>
            </a:r>
          </a:p>
        </p:txBody>
      </p:sp>
      <p:sp>
        <p:nvSpPr>
          <p:cNvPr id="66" name="Shape 66"/>
          <p:cNvSpPr/>
          <p:nvPr/>
        </p:nvSpPr>
        <p:spPr>
          <a:xfrm>
            <a:off x="6525691" y="1366145"/>
            <a:ext cx="11319918"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6000">
                <a:solidFill>
                  <a:srgbClr val="25C8B4"/>
                </a:solidFill>
                <a:latin typeface="Gill Sans"/>
                <a:ea typeface="Gill Sans"/>
                <a:cs typeface="Gill Sans"/>
                <a:sym typeface="Gill Sans"/>
              </a:defRPr>
            </a:lvl1pPr>
          </a:lstStyle>
          <a:p>
            <a:pPr>
              <a:defRPr>
                <a:solidFill>
                  <a:srgbClr val="91969B"/>
                </a:solidFill>
              </a:defRPr>
            </a:pPr>
            <a:r>
              <a:rPr>
                <a:solidFill>
                  <a:srgbClr val="25C8B4"/>
                </a:solidFill>
              </a:rPr>
              <a:t>The water diaries team</a:t>
            </a:r>
          </a:p>
        </p:txBody>
      </p:sp>
      <p:sp>
        <p:nvSpPr>
          <p:cNvPr id="67" name="Shape 67"/>
          <p:cNvSpPr/>
          <p:nvPr/>
        </p:nvSpPr>
        <p:spPr>
          <a:xfrm>
            <a:off x="2352210" y="2948637"/>
            <a:ext cx="19666881"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600">
                <a:solidFill>
                  <a:srgbClr val="53585F"/>
                </a:solidFill>
                <a:latin typeface="Gill Sans SemiBold"/>
                <a:ea typeface="Gill Sans SemiBold"/>
                <a:cs typeface="Gill Sans SemiBold"/>
                <a:sym typeface="Gill Sans SemiBold"/>
              </a:defRPr>
            </a:lvl1pPr>
          </a:lstStyle>
          <a:p>
            <a:pPr/>
            <a:r>
              <a:t>Winners of the RGS Land Rover Bursary 2017. The team drove a new model Discovery across Jordan to investigate Water Issues.</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Shape 387"/>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88" name="Shape 38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89" name="Shape 38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0"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391"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grpSp>
        <p:nvGrpSpPr>
          <p:cNvPr id="401" name="Group 401"/>
          <p:cNvGrpSpPr/>
          <p:nvPr/>
        </p:nvGrpSpPr>
        <p:grpSpPr>
          <a:xfrm>
            <a:off x="1555110" y="5754"/>
            <a:ext cx="19733906" cy="13704490"/>
            <a:chOff x="0" y="0"/>
            <a:chExt cx="19733904" cy="13704489"/>
          </a:xfrm>
        </p:grpSpPr>
        <p:pic>
          <p:nvPicPr>
            <p:cNvPr id="392" name="15609817953(1).png"/>
            <p:cNvPicPr>
              <a:picLocks noChangeAspect="1"/>
            </p:cNvPicPr>
            <p:nvPr/>
          </p:nvPicPr>
          <p:blipFill>
            <a:blip r:embed="rId5">
              <a:alphaModFix amt="63155"/>
              <a:extLst/>
            </a:blip>
            <a:srcRect l="0" t="0" r="0" b="8603"/>
            <a:stretch>
              <a:fillRect/>
            </a:stretch>
          </p:blipFill>
          <p:spPr>
            <a:xfrm>
              <a:off x="1367459" y="0"/>
              <a:ext cx="18366446" cy="13704490"/>
            </a:xfrm>
            <a:prstGeom prst="rect">
              <a:avLst/>
            </a:prstGeom>
            <a:ln w="12700" cap="flat">
              <a:noFill/>
              <a:miter lim="400000"/>
            </a:ln>
            <a:effectLst/>
          </p:spPr>
        </p:pic>
        <p:sp>
          <p:nvSpPr>
            <p:cNvPr id="393" name="Shape 393"/>
            <p:cNvSpPr/>
            <p:nvPr/>
          </p:nvSpPr>
          <p:spPr>
            <a:xfrm>
              <a:off x="4216231" y="2762231"/>
              <a:ext cx="13869842" cy="106117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81" y="21600"/>
                  </a:moveTo>
                  <a:lnTo>
                    <a:pt x="19994" y="20409"/>
                  </a:lnTo>
                  <a:cubicBezTo>
                    <a:pt x="19749" y="20581"/>
                    <a:pt x="19468" y="20641"/>
                    <a:pt x="19194" y="20581"/>
                  </a:cubicBezTo>
                  <a:cubicBezTo>
                    <a:pt x="19010" y="20540"/>
                    <a:pt x="18836" y="20446"/>
                    <a:pt x="18684" y="20305"/>
                  </a:cubicBezTo>
                  <a:cubicBezTo>
                    <a:pt x="18576" y="20414"/>
                    <a:pt x="18439" y="20463"/>
                    <a:pt x="18303" y="20442"/>
                  </a:cubicBezTo>
                  <a:cubicBezTo>
                    <a:pt x="17965" y="20389"/>
                    <a:pt x="17736" y="19965"/>
                    <a:pt x="17811" y="19530"/>
                  </a:cubicBezTo>
                  <a:cubicBezTo>
                    <a:pt x="17346" y="19708"/>
                    <a:pt x="16851" y="19694"/>
                    <a:pt x="16392" y="19489"/>
                  </a:cubicBezTo>
                  <a:cubicBezTo>
                    <a:pt x="16008" y="19318"/>
                    <a:pt x="15665" y="19020"/>
                    <a:pt x="15396" y="18623"/>
                  </a:cubicBezTo>
                  <a:lnTo>
                    <a:pt x="14253" y="17126"/>
                  </a:lnTo>
                  <a:lnTo>
                    <a:pt x="16553" y="16035"/>
                  </a:lnTo>
                  <a:cubicBezTo>
                    <a:pt x="16978" y="15938"/>
                    <a:pt x="17376" y="15695"/>
                    <a:pt x="17705" y="15330"/>
                  </a:cubicBezTo>
                  <a:cubicBezTo>
                    <a:pt x="18008" y="14993"/>
                    <a:pt x="18243" y="14564"/>
                    <a:pt x="18389" y="14081"/>
                  </a:cubicBezTo>
                  <a:lnTo>
                    <a:pt x="19072" y="12427"/>
                  </a:lnTo>
                  <a:lnTo>
                    <a:pt x="21388" y="10762"/>
                  </a:lnTo>
                  <a:lnTo>
                    <a:pt x="21600" y="9242"/>
                  </a:lnTo>
                  <a:lnTo>
                    <a:pt x="20498" y="8777"/>
                  </a:lnTo>
                  <a:lnTo>
                    <a:pt x="20012" y="8026"/>
                  </a:lnTo>
                  <a:lnTo>
                    <a:pt x="19492" y="7791"/>
                  </a:lnTo>
                  <a:lnTo>
                    <a:pt x="18787" y="7541"/>
                  </a:lnTo>
                  <a:lnTo>
                    <a:pt x="18263" y="6759"/>
                  </a:lnTo>
                  <a:lnTo>
                    <a:pt x="17562" y="6780"/>
                  </a:lnTo>
                  <a:lnTo>
                    <a:pt x="16663" y="6543"/>
                  </a:lnTo>
                  <a:lnTo>
                    <a:pt x="15100" y="5799"/>
                  </a:lnTo>
                  <a:lnTo>
                    <a:pt x="13133" y="5445"/>
                  </a:lnTo>
                  <a:lnTo>
                    <a:pt x="11883" y="4825"/>
                  </a:lnTo>
                  <a:lnTo>
                    <a:pt x="11086" y="3893"/>
                  </a:lnTo>
                  <a:lnTo>
                    <a:pt x="10389" y="3436"/>
                  </a:lnTo>
                  <a:cubicBezTo>
                    <a:pt x="10545" y="2839"/>
                    <a:pt x="10830" y="2313"/>
                    <a:pt x="11210" y="1925"/>
                  </a:cubicBezTo>
                  <a:cubicBezTo>
                    <a:pt x="11470" y="1659"/>
                    <a:pt x="11767" y="1464"/>
                    <a:pt x="12086" y="1351"/>
                  </a:cubicBezTo>
                  <a:lnTo>
                    <a:pt x="13051" y="704"/>
                  </a:lnTo>
                  <a:cubicBezTo>
                    <a:pt x="12802" y="812"/>
                    <a:pt x="12540" y="860"/>
                    <a:pt x="12279" y="844"/>
                  </a:cubicBezTo>
                  <a:cubicBezTo>
                    <a:pt x="12012" y="828"/>
                    <a:pt x="11750" y="747"/>
                    <a:pt x="11506" y="606"/>
                  </a:cubicBezTo>
                  <a:cubicBezTo>
                    <a:pt x="11340" y="713"/>
                    <a:pt x="11159" y="772"/>
                    <a:pt x="10974" y="778"/>
                  </a:cubicBezTo>
                  <a:cubicBezTo>
                    <a:pt x="10791" y="785"/>
                    <a:pt x="10609" y="740"/>
                    <a:pt x="10441" y="646"/>
                  </a:cubicBezTo>
                  <a:cubicBezTo>
                    <a:pt x="10212" y="735"/>
                    <a:pt x="9971" y="767"/>
                    <a:pt x="9733" y="740"/>
                  </a:cubicBezTo>
                  <a:cubicBezTo>
                    <a:pt x="9517" y="716"/>
                    <a:pt x="9307" y="645"/>
                    <a:pt x="9110" y="530"/>
                  </a:cubicBezTo>
                  <a:cubicBezTo>
                    <a:pt x="8913" y="500"/>
                    <a:pt x="8715" y="489"/>
                    <a:pt x="8518" y="496"/>
                  </a:cubicBezTo>
                  <a:cubicBezTo>
                    <a:pt x="8261" y="504"/>
                    <a:pt x="8006" y="543"/>
                    <a:pt x="7755" y="612"/>
                  </a:cubicBezTo>
                  <a:cubicBezTo>
                    <a:pt x="7301" y="612"/>
                    <a:pt x="6847" y="564"/>
                    <a:pt x="6399" y="471"/>
                  </a:cubicBezTo>
                  <a:cubicBezTo>
                    <a:pt x="6144" y="418"/>
                    <a:pt x="5891" y="350"/>
                    <a:pt x="5641" y="267"/>
                  </a:cubicBezTo>
                  <a:cubicBezTo>
                    <a:pt x="5055" y="314"/>
                    <a:pt x="4467" y="315"/>
                    <a:pt x="3881" y="272"/>
                  </a:cubicBezTo>
                  <a:cubicBezTo>
                    <a:pt x="3561" y="248"/>
                    <a:pt x="3241" y="211"/>
                    <a:pt x="2922" y="160"/>
                  </a:cubicBezTo>
                  <a:cubicBezTo>
                    <a:pt x="2278" y="186"/>
                    <a:pt x="1633" y="172"/>
                    <a:pt x="990" y="117"/>
                  </a:cubicBezTo>
                  <a:cubicBezTo>
                    <a:pt x="659" y="89"/>
                    <a:pt x="329" y="50"/>
                    <a:pt x="0" y="0"/>
                  </a:cubicBezTo>
                </a:path>
              </a:pathLst>
            </a:custGeom>
            <a:noFill/>
            <a:ln w="25400" cap="flat">
              <a:solidFill>
                <a:schemeClr val="accent5"/>
              </a:solidFill>
              <a:prstDash val="solid"/>
              <a:miter lim="400000"/>
            </a:ln>
            <a:effectLst/>
          </p:spPr>
          <p:txBody>
            <a:bodyPr wrap="square" lIns="0" tIns="0" rIns="0" bIns="0" numCol="1" anchor="t">
              <a:noAutofit/>
            </a:bodyPr>
            <a:lstStyle/>
            <a:p>
              <a:pPr/>
            </a:p>
          </p:txBody>
        </p:sp>
        <p:sp>
          <p:nvSpPr>
            <p:cNvPr id="394" name="Shape 394"/>
            <p:cNvSpPr/>
            <p:nvPr/>
          </p:nvSpPr>
          <p:spPr>
            <a:xfrm>
              <a:off x="3365644" y="2840044"/>
              <a:ext cx="13490852" cy="10780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53" y="21600"/>
                  </a:moveTo>
                  <a:lnTo>
                    <a:pt x="20556" y="20428"/>
                  </a:lnTo>
                  <a:lnTo>
                    <a:pt x="19209" y="20325"/>
                  </a:lnTo>
                  <a:lnTo>
                    <a:pt x="16552" y="18607"/>
                  </a:lnTo>
                  <a:lnTo>
                    <a:pt x="15531" y="16726"/>
                  </a:lnTo>
                  <a:lnTo>
                    <a:pt x="15588" y="14794"/>
                  </a:lnTo>
                  <a:lnTo>
                    <a:pt x="17141" y="14370"/>
                  </a:lnTo>
                  <a:lnTo>
                    <a:pt x="18845" y="13602"/>
                  </a:lnTo>
                  <a:lnTo>
                    <a:pt x="19794" y="11172"/>
                  </a:lnTo>
                  <a:lnTo>
                    <a:pt x="20875" y="10768"/>
                  </a:lnTo>
                  <a:lnTo>
                    <a:pt x="21600" y="9660"/>
                  </a:lnTo>
                  <a:lnTo>
                    <a:pt x="20986" y="8644"/>
                  </a:lnTo>
                  <a:lnTo>
                    <a:pt x="20482" y="7670"/>
                  </a:lnTo>
                  <a:lnTo>
                    <a:pt x="20039" y="7062"/>
                  </a:lnTo>
                  <a:lnTo>
                    <a:pt x="19196" y="6634"/>
                  </a:lnTo>
                  <a:lnTo>
                    <a:pt x="18689" y="6615"/>
                  </a:lnTo>
                  <a:lnTo>
                    <a:pt x="18139" y="6525"/>
                  </a:lnTo>
                  <a:lnTo>
                    <a:pt x="17254" y="6258"/>
                  </a:lnTo>
                  <a:lnTo>
                    <a:pt x="15524" y="6047"/>
                  </a:lnTo>
                  <a:lnTo>
                    <a:pt x="13502" y="5321"/>
                  </a:lnTo>
                  <a:lnTo>
                    <a:pt x="12217" y="4563"/>
                  </a:lnTo>
                  <a:lnTo>
                    <a:pt x="11309" y="4405"/>
                  </a:lnTo>
                  <a:lnTo>
                    <a:pt x="10681" y="3721"/>
                  </a:lnTo>
                  <a:cubicBezTo>
                    <a:pt x="10841" y="3133"/>
                    <a:pt x="11134" y="2616"/>
                    <a:pt x="11525" y="2233"/>
                  </a:cubicBezTo>
                  <a:cubicBezTo>
                    <a:pt x="11792" y="1972"/>
                    <a:pt x="12098" y="1780"/>
                    <a:pt x="12425" y="1669"/>
                  </a:cubicBezTo>
                  <a:lnTo>
                    <a:pt x="13418" y="1032"/>
                  </a:lnTo>
                  <a:lnTo>
                    <a:pt x="11830" y="782"/>
                  </a:lnTo>
                  <a:lnTo>
                    <a:pt x="10734" y="674"/>
                  </a:lnTo>
                  <a:lnTo>
                    <a:pt x="9278" y="564"/>
                  </a:lnTo>
                  <a:lnTo>
                    <a:pt x="8060" y="564"/>
                  </a:lnTo>
                  <a:lnTo>
                    <a:pt x="5983" y="229"/>
                  </a:lnTo>
                  <a:lnTo>
                    <a:pt x="3004" y="229"/>
                  </a:lnTo>
                  <a:lnTo>
                    <a:pt x="0" y="0"/>
                  </a:lnTo>
                </a:path>
              </a:pathLst>
            </a:custGeom>
            <a:noFill/>
            <a:ln w="25400" cap="flat">
              <a:solidFill>
                <a:schemeClr val="accent5"/>
              </a:solidFill>
              <a:prstDash val="solid"/>
              <a:miter lim="400000"/>
            </a:ln>
            <a:effectLst/>
          </p:spPr>
          <p:txBody>
            <a:bodyPr wrap="square" lIns="0" tIns="0" rIns="0" bIns="0" numCol="1" anchor="t">
              <a:noAutofit/>
            </a:bodyPr>
            <a:lstStyle/>
            <a:p>
              <a:pPr/>
            </a:p>
          </p:txBody>
        </p:sp>
        <p:sp>
          <p:nvSpPr>
            <p:cNvPr id="395" name="Shape 395"/>
            <p:cNvSpPr/>
            <p:nvPr/>
          </p:nvSpPr>
          <p:spPr>
            <a:xfrm>
              <a:off x="10036078" y="7052278"/>
              <a:ext cx="1029257" cy="699677"/>
            </a:xfrm>
            <a:prstGeom prst="rect">
              <a:avLst/>
            </a:prstGeom>
            <a:noFill/>
            <a:ln w="12700" cap="flat">
              <a:noFill/>
              <a:miter lim="400000"/>
            </a:ln>
            <a:effectLst/>
          </p:spPr>
          <p:txBody>
            <a:bodyPr wrap="square" lIns="50800" tIns="50800" rIns="50800" bIns="50800" numCol="1" anchor="ctr">
              <a:noAutofit/>
            </a:bodyPr>
            <a:lstStyle/>
            <a:p>
              <a:pPr/>
            </a:p>
          </p:txBody>
        </p:sp>
        <p:sp>
          <p:nvSpPr>
            <p:cNvPr id="396" name="Shape 396"/>
            <p:cNvSpPr/>
            <p:nvPr/>
          </p:nvSpPr>
          <p:spPr>
            <a:xfrm>
              <a:off x="15468857" y="8472209"/>
              <a:ext cx="1649459" cy="9329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5000">
                  <a:solidFill>
                    <a:srgbClr val="FFFFFF"/>
                  </a:solidFill>
                </a:defRPr>
              </a:lvl1pPr>
            </a:lstStyle>
            <a:p>
              <a:pPr/>
              <a:r>
                <a:t>2017</a:t>
              </a:r>
            </a:p>
          </p:txBody>
        </p:sp>
        <p:sp>
          <p:nvSpPr>
            <p:cNvPr id="397" name="Shape 397"/>
            <p:cNvSpPr/>
            <p:nvPr/>
          </p:nvSpPr>
          <p:spPr>
            <a:xfrm>
              <a:off x="12423208" y="9816685"/>
              <a:ext cx="1649459" cy="9329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5000">
                  <a:solidFill>
                    <a:srgbClr val="FFFFFF"/>
                  </a:solidFill>
                </a:defRPr>
              </a:lvl1pPr>
            </a:lstStyle>
            <a:p>
              <a:pPr/>
              <a:r>
                <a:t>2016</a:t>
              </a:r>
            </a:p>
          </p:txBody>
        </p:sp>
        <p:sp>
          <p:nvSpPr>
            <p:cNvPr id="398" name="Shape 398"/>
            <p:cNvSpPr/>
            <p:nvPr/>
          </p:nvSpPr>
          <p:spPr>
            <a:xfrm>
              <a:off x="1691909" y="2677698"/>
              <a:ext cx="13832518" cy="10990530"/>
            </a:xfrm>
            <a:custGeom>
              <a:avLst/>
              <a:gdLst/>
              <a:ahLst/>
              <a:cxnLst>
                <a:cxn ang="0">
                  <a:pos x="wd2" y="hd2"/>
                </a:cxn>
                <a:cxn ang="5400000">
                  <a:pos x="wd2" y="hd2"/>
                </a:cxn>
                <a:cxn ang="10800000">
                  <a:pos x="wd2" y="hd2"/>
                </a:cxn>
                <a:cxn ang="16200000">
                  <a:pos x="wd2" y="hd2"/>
                </a:cxn>
              </a:cxnLst>
              <a:rect l="0" t="0" r="r" b="b"/>
              <a:pathLst>
                <a:path w="21493" h="21600" fill="norm" stroke="1" extrusionOk="0">
                  <a:moveTo>
                    <a:pt x="17805" y="21600"/>
                  </a:moveTo>
                  <a:lnTo>
                    <a:pt x="17168" y="21111"/>
                  </a:lnTo>
                  <a:lnTo>
                    <a:pt x="16786" y="20350"/>
                  </a:lnTo>
                  <a:cubicBezTo>
                    <a:pt x="16809" y="19918"/>
                    <a:pt x="16743" y="19485"/>
                    <a:pt x="16593" y="19095"/>
                  </a:cubicBezTo>
                  <a:cubicBezTo>
                    <a:pt x="16467" y="18768"/>
                    <a:pt x="16287" y="18481"/>
                    <a:pt x="16063" y="18252"/>
                  </a:cubicBezTo>
                  <a:lnTo>
                    <a:pt x="15072" y="16407"/>
                  </a:lnTo>
                  <a:cubicBezTo>
                    <a:pt x="14845" y="16178"/>
                    <a:pt x="14715" y="15827"/>
                    <a:pt x="14722" y="15460"/>
                  </a:cubicBezTo>
                  <a:cubicBezTo>
                    <a:pt x="14728" y="15080"/>
                    <a:pt x="14880" y="14727"/>
                    <a:pt x="15127" y="14512"/>
                  </a:cubicBezTo>
                  <a:lnTo>
                    <a:pt x="16490" y="13726"/>
                  </a:lnTo>
                  <a:lnTo>
                    <a:pt x="18110" y="12644"/>
                  </a:lnTo>
                  <a:cubicBezTo>
                    <a:pt x="18354" y="12397"/>
                    <a:pt x="18619" y="12186"/>
                    <a:pt x="18901" y="12017"/>
                  </a:cubicBezTo>
                  <a:cubicBezTo>
                    <a:pt x="18972" y="11974"/>
                    <a:pt x="19043" y="11934"/>
                    <a:pt x="19106" y="11877"/>
                  </a:cubicBezTo>
                  <a:cubicBezTo>
                    <a:pt x="19392" y="11617"/>
                    <a:pt x="19449" y="11108"/>
                    <a:pt x="19232" y="10758"/>
                  </a:cubicBezTo>
                  <a:lnTo>
                    <a:pt x="20169" y="10300"/>
                  </a:lnTo>
                  <a:cubicBezTo>
                    <a:pt x="20426" y="10134"/>
                    <a:pt x="20699" y="10010"/>
                    <a:pt x="20980" y="9930"/>
                  </a:cubicBezTo>
                  <a:cubicBezTo>
                    <a:pt x="21328" y="9832"/>
                    <a:pt x="21600" y="9532"/>
                    <a:pt x="21451" y="9265"/>
                  </a:cubicBezTo>
                  <a:cubicBezTo>
                    <a:pt x="21365" y="9111"/>
                    <a:pt x="21122" y="9047"/>
                    <a:pt x="21200" y="8852"/>
                  </a:cubicBezTo>
                  <a:cubicBezTo>
                    <a:pt x="21240" y="8752"/>
                    <a:pt x="21360" y="8764"/>
                    <a:pt x="21406" y="8670"/>
                  </a:cubicBezTo>
                  <a:cubicBezTo>
                    <a:pt x="21523" y="8430"/>
                    <a:pt x="21143" y="8236"/>
                    <a:pt x="21096" y="8511"/>
                  </a:cubicBezTo>
                  <a:lnTo>
                    <a:pt x="21184" y="7879"/>
                  </a:lnTo>
                  <a:lnTo>
                    <a:pt x="20643" y="7332"/>
                  </a:lnTo>
                  <a:cubicBezTo>
                    <a:pt x="20289" y="7345"/>
                    <a:pt x="19936" y="7272"/>
                    <a:pt x="19603" y="7118"/>
                  </a:cubicBezTo>
                  <a:cubicBezTo>
                    <a:pt x="19446" y="7045"/>
                    <a:pt x="19295" y="6954"/>
                    <a:pt x="19151" y="6847"/>
                  </a:cubicBezTo>
                  <a:lnTo>
                    <a:pt x="18629" y="6746"/>
                  </a:lnTo>
                  <a:lnTo>
                    <a:pt x="18136" y="6489"/>
                  </a:lnTo>
                  <a:lnTo>
                    <a:pt x="17603" y="6401"/>
                  </a:lnTo>
                  <a:lnTo>
                    <a:pt x="16744" y="6138"/>
                  </a:lnTo>
                  <a:lnTo>
                    <a:pt x="15506" y="5594"/>
                  </a:lnTo>
                  <a:cubicBezTo>
                    <a:pt x="15210" y="5516"/>
                    <a:pt x="14917" y="5423"/>
                    <a:pt x="14627" y="5315"/>
                  </a:cubicBezTo>
                  <a:cubicBezTo>
                    <a:pt x="14321" y="5201"/>
                    <a:pt x="14018" y="5071"/>
                    <a:pt x="13721" y="4924"/>
                  </a:cubicBezTo>
                  <a:lnTo>
                    <a:pt x="13096" y="4476"/>
                  </a:lnTo>
                  <a:lnTo>
                    <a:pt x="12883" y="4246"/>
                  </a:lnTo>
                  <a:lnTo>
                    <a:pt x="12610" y="3978"/>
                  </a:lnTo>
                  <a:cubicBezTo>
                    <a:pt x="12868" y="3644"/>
                    <a:pt x="12656" y="3083"/>
                    <a:pt x="12288" y="3128"/>
                  </a:cubicBezTo>
                  <a:cubicBezTo>
                    <a:pt x="12016" y="3162"/>
                    <a:pt x="11687" y="3275"/>
                    <a:pt x="11727" y="2983"/>
                  </a:cubicBezTo>
                  <a:cubicBezTo>
                    <a:pt x="11762" y="2723"/>
                    <a:pt x="12195" y="2919"/>
                    <a:pt x="12188" y="2603"/>
                  </a:cubicBezTo>
                  <a:cubicBezTo>
                    <a:pt x="12178" y="2163"/>
                    <a:pt x="11788" y="2833"/>
                    <a:pt x="11532" y="3124"/>
                  </a:cubicBezTo>
                  <a:cubicBezTo>
                    <a:pt x="10853" y="3895"/>
                    <a:pt x="13169" y="1115"/>
                    <a:pt x="12525" y="1932"/>
                  </a:cubicBezTo>
                  <a:lnTo>
                    <a:pt x="13021" y="1012"/>
                  </a:lnTo>
                  <a:lnTo>
                    <a:pt x="11480" y="767"/>
                  </a:lnTo>
                  <a:lnTo>
                    <a:pt x="10417" y="661"/>
                  </a:lnTo>
                  <a:lnTo>
                    <a:pt x="9004" y="553"/>
                  </a:lnTo>
                  <a:lnTo>
                    <a:pt x="7822" y="553"/>
                  </a:lnTo>
                  <a:lnTo>
                    <a:pt x="5806" y="225"/>
                  </a:lnTo>
                  <a:lnTo>
                    <a:pt x="2916" y="225"/>
                  </a:lnTo>
                  <a:lnTo>
                    <a:pt x="0" y="0"/>
                  </a:lnTo>
                </a:path>
              </a:pathLst>
            </a:custGeom>
            <a:noFill/>
            <a:ln w="25400" cap="flat">
              <a:solidFill>
                <a:schemeClr val="accent5"/>
              </a:solidFill>
              <a:prstDash val="solid"/>
              <a:miter lim="400000"/>
            </a:ln>
            <a:effectLst/>
          </p:spPr>
          <p:txBody>
            <a:bodyPr wrap="square" lIns="0" tIns="0" rIns="0" bIns="0" numCol="1" anchor="t">
              <a:noAutofit/>
            </a:bodyPr>
            <a:lstStyle/>
            <a:p>
              <a:pPr/>
            </a:p>
          </p:txBody>
        </p:sp>
        <p:sp>
          <p:nvSpPr>
            <p:cNvPr id="399" name="Shape 399"/>
            <p:cNvSpPr/>
            <p:nvPr/>
          </p:nvSpPr>
          <p:spPr>
            <a:xfrm>
              <a:off x="11462868" y="11663659"/>
              <a:ext cx="1649459" cy="9329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5000">
                  <a:solidFill>
                    <a:srgbClr val="FFFFFF"/>
                  </a:solidFill>
                </a:defRPr>
              </a:lvl1pPr>
            </a:lstStyle>
            <a:p>
              <a:pPr/>
              <a:r>
                <a:t>2015</a:t>
              </a:r>
            </a:p>
          </p:txBody>
        </p:sp>
        <p:sp>
          <p:nvSpPr>
            <p:cNvPr id="400" name="Shape 400"/>
            <p:cNvSpPr/>
            <p:nvPr/>
          </p:nvSpPr>
          <p:spPr>
            <a:xfrm>
              <a:off x="0" y="1088460"/>
              <a:ext cx="394391" cy="5948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nSpc>
                  <a:spcPts val="4500"/>
                </a:lnSpc>
                <a:spcBef>
                  <a:spcPts val="1600"/>
                </a:spcBef>
                <a:defRPr b="1" cap="all" spc="52" sz="3200">
                  <a:solidFill>
                    <a:srgbClr val="FFFFFF"/>
                  </a:solidFill>
                </a:defRPr>
              </a:lvl1pPr>
            </a:lstStyle>
            <a:p>
              <a:pPr>
                <a:defRPr b="0" cap="none" spc="0" sz="3600">
                  <a:solidFill>
                    <a:srgbClr val="91969B"/>
                  </a:solidFill>
                </a:defRPr>
              </a:pPr>
              <a:r>
                <a:rPr b="1" cap="all" spc="52" sz="3200">
                  <a:solidFill>
                    <a:srgbClr val="FFFFFF"/>
                  </a:solidFill>
                </a:rPr>
                <a:t>1 </a:t>
              </a:r>
            </a:p>
          </p:txBody>
        </p:sp>
      </p:grpSp>
      <p:sp>
        <p:nvSpPr>
          <p:cNvPr id="402" name="Shape 402"/>
          <p:cNvSpPr/>
          <p:nvPr/>
        </p:nvSpPr>
        <p:spPr>
          <a:xfrm>
            <a:off x="1098275" y="950299"/>
            <a:ext cx="697233" cy="660344"/>
          </a:xfrm>
          <a:custGeom>
            <a:avLst/>
            <a:gdLst/>
            <a:ahLst/>
            <a:cxnLst>
              <a:cxn ang="0">
                <a:pos x="wd2" y="hd2"/>
              </a:cxn>
              <a:cxn ang="5400000">
                <a:pos x="wd2" y="hd2"/>
              </a:cxn>
              <a:cxn ang="10800000">
                <a:pos x="wd2" y="hd2"/>
              </a:cxn>
              <a:cxn ang="16200000">
                <a:pos x="wd2" y="hd2"/>
              </a:cxn>
            </a:cxnLst>
            <a:rect l="0" t="0" r="r" b="b"/>
            <a:pathLst>
              <a:path w="21600" h="21362" fill="norm" stroke="1" extrusionOk="0">
                <a:moveTo>
                  <a:pt x="18508" y="6977"/>
                </a:moveTo>
                <a:cubicBezTo>
                  <a:pt x="16200" y="574"/>
                  <a:pt x="16200" y="574"/>
                  <a:pt x="16200" y="574"/>
                </a:cubicBezTo>
                <a:cubicBezTo>
                  <a:pt x="16200" y="168"/>
                  <a:pt x="15416" y="-238"/>
                  <a:pt x="15068" y="168"/>
                </a:cubicBezTo>
                <a:cubicBezTo>
                  <a:pt x="392" y="5805"/>
                  <a:pt x="392" y="5805"/>
                  <a:pt x="392" y="5805"/>
                </a:cubicBezTo>
                <a:cubicBezTo>
                  <a:pt x="0" y="5805"/>
                  <a:pt x="0" y="6210"/>
                  <a:pt x="0" y="6977"/>
                </a:cubicBezTo>
                <a:cubicBezTo>
                  <a:pt x="2308" y="13380"/>
                  <a:pt x="2308" y="13380"/>
                  <a:pt x="2308" y="13380"/>
                </a:cubicBezTo>
                <a:cubicBezTo>
                  <a:pt x="2308" y="9773"/>
                  <a:pt x="2308" y="9773"/>
                  <a:pt x="2308" y="9773"/>
                </a:cubicBezTo>
                <a:cubicBezTo>
                  <a:pt x="2308" y="8195"/>
                  <a:pt x="3484" y="6977"/>
                  <a:pt x="5008" y="6977"/>
                </a:cubicBezTo>
                <a:cubicBezTo>
                  <a:pt x="8840" y="6977"/>
                  <a:pt x="8840" y="6977"/>
                  <a:pt x="8840" y="6977"/>
                </a:cubicBezTo>
                <a:cubicBezTo>
                  <a:pt x="13456" y="3775"/>
                  <a:pt x="13456" y="3775"/>
                  <a:pt x="13456" y="3775"/>
                </a:cubicBezTo>
                <a:cubicBezTo>
                  <a:pt x="16200" y="6977"/>
                  <a:pt x="16200" y="6977"/>
                  <a:pt x="16200" y="6977"/>
                </a:cubicBezTo>
                <a:lnTo>
                  <a:pt x="18508" y="6977"/>
                </a:lnTo>
                <a:close/>
                <a:moveTo>
                  <a:pt x="20816" y="8961"/>
                </a:moveTo>
                <a:cubicBezTo>
                  <a:pt x="5008" y="8961"/>
                  <a:pt x="5008" y="8961"/>
                  <a:pt x="5008" y="8961"/>
                </a:cubicBezTo>
                <a:cubicBezTo>
                  <a:pt x="4616" y="8961"/>
                  <a:pt x="4224" y="9367"/>
                  <a:pt x="4224" y="9773"/>
                </a:cubicBezTo>
                <a:cubicBezTo>
                  <a:pt x="4224" y="20595"/>
                  <a:pt x="4224" y="20595"/>
                  <a:pt x="4224" y="20595"/>
                </a:cubicBezTo>
                <a:cubicBezTo>
                  <a:pt x="4224" y="20956"/>
                  <a:pt x="4616" y="21362"/>
                  <a:pt x="5008" y="21362"/>
                </a:cubicBezTo>
                <a:cubicBezTo>
                  <a:pt x="20816" y="21362"/>
                  <a:pt x="20816" y="21362"/>
                  <a:pt x="20816" y="21362"/>
                </a:cubicBezTo>
                <a:cubicBezTo>
                  <a:pt x="21208" y="21362"/>
                  <a:pt x="21600" y="20956"/>
                  <a:pt x="21600" y="20595"/>
                </a:cubicBezTo>
                <a:cubicBezTo>
                  <a:pt x="21600" y="9773"/>
                  <a:pt x="21600" y="9773"/>
                  <a:pt x="21600" y="9773"/>
                </a:cubicBezTo>
                <a:cubicBezTo>
                  <a:pt x="21600" y="9367"/>
                  <a:pt x="21208" y="8961"/>
                  <a:pt x="20816" y="8961"/>
                </a:cubicBezTo>
                <a:close/>
                <a:moveTo>
                  <a:pt x="19684" y="18972"/>
                </a:moveTo>
                <a:cubicBezTo>
                  <a:pt x="6532" y="18972"/>
                  <a:pt x="6532" y="18972"/>
                  <a:pt x="6532" y="18972"/>
                </a:cubicBezTo>
                <a:cubicBezTo>
                  <a:pt x="6532" y="17394"/>
                  <a:pt x="6532" y="17394"/>
                  <a:pt x="6532" y="17394"/>
                </a:cubicBezTo>
                <a:cubicBezTo>
                  <a:pt x="8492" y="12163"/>
                  <a:pt x="8492" y="12163"/>
                  <a:pt x="8492" y="12163"/>
                </a:cubicBezTo>
                <a:cubicBezTo>
                  <a:pt x="11540" y="16176"/>
                  <a:pt x="11540" y="16176"/>
                  <a:pt x="11540" y="16176"/>
                </a:cubicBezTo>
                <a:cubicBezTo>
                  <a:pt x="14284" y="13380"/>
                  <a:pt x="14284" y="13380"/>
                  <a:pt x="14284" y="13380"/>
                </a:cubicBezTo>
                <a:cubicBezTo>
                  <a:pt x="18116" y="11757"/>
                  <a:pt x="18116" y="11757"/>
                  <a:pt x="18116" y="11757"/>
                </a:cubicBezTo>
                <a:cubicBezTo>
                  <a:pt x="19684" y="15410"/>
                  <a:pt x="19684" y="15410"/>
                  <a:pt x="19684" y="15410"/>
                </a:cubicBezTo>
                <a:lnTo>
                  <a:pt x="19684" y="18972"/>
                </a:lnTo>
                <a:close/>
              </a:path>
            </a:pathLst>
          </a:custGeom>
          <a:solidFill>
            <a:srgbClr val="FFFFFF"/>
          </a:solidFill>
          <a:ln w="12700">
            <a:miter lim="400000"/>
          </a:ln>
        </p:spPr>
        <p:txBody>
          <a:bodyPr lIns="45719" rIns="45719" anchor="ctr"/>
          <a:lstStyle/>
          <a:p>
            <a:pPr/>
          </a:p>
        </p:txBody>
      </p:sp>
      <p:sp>
        <p:nvSpPr>
          <p:cNvPr id="403" name="Shape 403"/>
          <p:cNvSpPr/>
          <p:nvPr/>
        </p:nvSpPr>
        <p:spPr>
          <a:xfrm>
            <a:off x="2285689" y="1247115"/>
            <a:ext cx="1375277"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b="1" cap="all" spc="52" sz="3200">
                <a:solidFill>
                  <a:srgbClr val="FFFFFF"/>
                </a:solidFill>
              </a:defRPr>
            </a:lvl1pPr>
          </a:lstStyle>
          <a:p>
            <a:pPr>
              <a:defRPr b="0" cap="none" spc="0" sz="3600">
                <a:solidFill>
                  <a:srgbClr val="91969B"/>
                </a:solidFill>
              </a:defRPr>
            </a:pPr>
            <a:r>
              <a:rPr b="1" cap="all" spc="52" sz="3200">
                <a:solidFill>
                  <a:srgbClr val="FFFFFF"/>
                </a:solidFill>
              </a:rPr>
              <a:t>1 </a:t>
            </a:r>
          </a:p>
        </p:txBody>
      </p:sp>
      <p:sp>
        <p:nvSpPr>
          <p:cNvPr id="404" name="Shape 404"/>
          <p:cNvSpPr/>
          <p:nvPr/>
        </p:nvSpPr>
        <p:spPr>
          <a:xfrm>
            <a:off x="2285689" y="1247115"/>
            <a:ext cx="1375277"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b="1" cap="all" spc="52" sz="3200">
                <a:solidFill>
                  <a:srgbClr val="FFFFFF"/>
                </a:solidFill>
              </a:defRPr>
            </a:lvl1pPr>
          </a:lstStyle>
          <a:p>
            <a:pPr>
              <a:defRPr b="0" cap="none" spc="0" sz="3600">
                <a:solidFill>
                  <a:srgbClr val="91969B"/>
                </a:solidFill>
              </a:defRPr>
            </a:pPr>
            <a:r>
              <a:rPr b="1" cap="all" spc="52" sz="3200">
                <a:solidFill>
                  <a:srgbClr val="FFFFFF"/>
                </a:solidFill>
              </a:rPr>
              <a:t>1 </a:t>
            </a:r>
          </a:p>
        </p:txBody>
      </p:sp>
      <p:sp>
        <p:nvSpPr>
          <p:cNvPr id="405" name="Shape 405"/>
          <p:cNvSpPr/>
          <p:nvPr/>
        </p:nvSpPr>
        <p:spPr>
          <a:xfrm>
            <a:off x="708902" y="715878"/>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406" name="Shape 406"/>
          <p:cNvSpPr/>
          <p:nvPr/>
        </p:nvSpPr>
        <p:spPr>
          <a:xfrm>
            <a:off x="2305392" y="986765"/>
            <a:ext cx="2260973"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examining</a:t>
            </a:r>
          </a:p>
          <a:p>
            <a:pPr>
              <a:spcBef>
                <a:spcPts val="1600"/>
              </a:spcBef>
              <a:defRPr cap="all" spc="49" sz="3000">
                <a:solidFill>
                  <a:srgbClr val="FFFFFF"/>
                </a:solidFill>
                <a:latin typeface="Gill Sans"/>
                <a:ea typeface="Gill Sans"/>
                <a:cs typeface="Gill Sans"/>
                <a:sym typeface="Gill Sans"/>
              </a:defRPr>
            </a:pPr>
            <a:r>
              <a:t>Evidence</a:t>
            </a:r>
          </a:p>
        </p:txBody>
      </p:sp>
      <p:sp>
        <p:nvSpPr>
          <p:cNvPr id="407" name="Shape 407"/>
          <p:cNvSpPr/>
          <p:nvPr/>
        </p:nvSpPr>
        <p:spPr>
          <a:xfrm>
            <a:off x="1122867" y="1133693"/>
            <a:ext cx="697233" cy="660344"/>
          </a:xfrm>
          <a:custGeom>
            <a:avLst/>
            <a:gdLst/>
            <a:ahLst/>
            <a:cxnLst>
              <a:cxn ang="0">
                <a:pos x="wd2" y="hd2"/>
              </a:cxn>
              <a:cxn ang="5400000">
                <a:pos x="wd2" y="hd2"/>
              </a:cxn>
              <a:cxn ang="10800000">
                <a:pos x="wd2" y="hd2"/>
              </a:cxn>
              <a:cxn ang="16200000">
                <a:pos x="wd2" y="hd2"/>
              </a:cxn>
            </a:cxnLst>
            <a:rect l="0" t="0" r="r" b="b"/>
            <a:pathLst>
              <a:path w="21600" h="21362" fill="norm" stroke="1" extrusionOk="0">
                <a:moveTo>
                  <a:pt x="18508" y="6977"/>
                </a:moveTo>
                <a:cubicBezTo>
                  <a:pt x="16200" y="574"/>
                  <a:pt x="16200" y="574"/>
                  <a:pt x="16200" y="574"/>
                </a:cubicBezTo>
                <a:cubicBezTo>
                  <a:pt x="16200" y="168"/>
                  <a:pt x="15416" y="-238"/>
                  <a:pt x="15068" y="168"/>
                </a:cubicBezTo>
                <a:cubicBezTo>
                  <a:pt x="392" y="5805"/>
                  <a:pt x="392" y="5805"/>
                  <a:pt x="392" y="5805"/>
                </a:cubicBezTo>
                <a:cubicBezTo>
                  <a:pt x="0" y="5805"/>
                  <a:pt x="0" y="6210"/>
                  <a:pt x="0" y="6977"/>
                </a:cubicBezTo>
                <a:cubicBezTo>
                  <a:pt x="2308" y="13380"/>
                  <a:pt x="2308" y="13380"/>
                  <a:pt x="2308" y="13380"/>
                </a:cubicBezTo>
                <a:cubicBezTo>
                  <a:pt x="2308" y="9773"/>
                  <a:pt x="2308" y="9773"/>
                  <a:pt x="2308" y="9773"/>
                </a:cubicBezTo>
                <a:cubicBezTo>
                  <a:pt x="2308" y="8195"/>
                  <a:pt x="3484" y="6977"/>
                  <a:pt x="5008" y="6977"/>
                </a:cubicBezTo>
                <a:cubicBezTo>
                  <a:pt x="8840" y="6977"/>
                  <a:pt x="8840" y="6977"/>
                  <a:pt x="8840" y="6977"/>
                </a:cubicBezTo>
                <a:cubicBezTo>
                  <a:pt x="13456" y="3775"/>
                  <a:pt x="13456" y="3775"/>
                  <a:pt x="13456" y="3775"/>
                </a:cubicBezTo>
                <a:cubicBezTo>
                  <a:pt x="16200" y="6977"/>
                  <a:pt x="16200" y="6977"/>
                  <a:pt x="16200" y="6977"/>
                </a:cubicBezTo>
                <a:lnTo>
                  <a:pt x="18508" y="6977"/>
                </a:lnTo>
                <a:close/>
                <a:moveTo>
                  <a:pt x="20816" y="8961"/>
                </a:moveTo>
                <a:cubicBezTo>
                  <a:pt x="5008" y="8961"/>
                  <a:pt x="5008" y="8961"/>
                  <a:pt x="5008" y="8961"/>
                </a:cubicBezTo>
                <a:cubicBezTo>
                  <a:pt x="4616" y="8961"/>
                  <a:pt x="4224" y="9367"/>
                  <a:pt x="4224" y="9773"/>
                </a:cubicBezTo>
                <a:cubicBezTo>
                  <a:pt x="4224" y="20595"/>
                  <a:pt x="4224" y="20595"/>
                  <a:pt x="4224" y="20595"/>
                </a:cubicBezTo>
                <a:cubicBezTo>
                  <a:pt x="4224" y="20956"/>
                  <a:pt x="4616" y="21362"/>
                  <a:pt x="5008" y="21362"/>
                </a:cubicBezTo>
                <a:cubicBezTo>
                  <a:pt x="20816" y="21362"/>
                  <a:pt x="20816" y="21362"/>
                  <a:pt x="20816" y="21362"/>
                </a:cubicBezTo>
                <a:cubicBezTo>
                  <a:pt x="21208" y="21362"/>
                  <a:pt x="21600" y="20956"/>
                  <a:pt x="21600" y="20595"/>
                </a:cubicBezTo>
                <a:cubicBezTo>
                  <a:pt x="21600" y="9773"/>
                  <a:pt x="21600" y="9773"/>
                  <a:pt x="21600" y="9773"/>
                </a:cubicBezTo>
                <a:cubicBezTo>
                  <a:pt x="21600" y="9367"/>
                  <a:pt x="21208" y="8961"/>
                  <a:pt x="20816" y="8961"/>
                </a:cubicBezTo>
                <a:close/>
                <a:moveTo>
                  <a:pt x="19684" y="18972"/>
                </a:moveTo>
                <a:cubicBezTo>
                  <a:pt x="6532" y="18972"/>
                  <a:pt x="6532" y="18972"/>
                  <a:pt x="6532" y="18972"/>
                </a:cubicBezTo>
                <a:cubicBezTo>
                  <a:pt x="6532" y="17394"/>
                  <a:pt x="6532" y="17394"/>
                  <a:pt x="6532" y="17394"/>
                </a:cubicBezTo>
                <a:cubicBezTo>
                  <a:pt x="8492" y="12163"/>
                  <a:pt x="8492" y="12163"/>
                  <a:pt x="8492" y="12163"/>
                </a:cubicBezTo>
                <a:cubicBezTo>
                  <a:pt x="11540" y="16176"/>
                  <a:pt x="11540" y="16176"/>
                  <a:pt x="11540" y="16176"/>
                </a:cubicBezTo>
                <a:cubicBezTo>
                  <a:pt x="14284" y="13380"/>
                  <a:pt x="14284" y="13380"/>
                  <a:pt x="14284" y="13380"/>
                </a:cubicBezTo>
                <a:cubicBezTo>
                  <a:pt x="18116" y="11757"/>
                  <a:pt x="18116" y="11757"/>
                  <a:pt x="18116" y="11757"/>
                </a:cubicBezTo>
                <a:cubicBezTo>
                  <a:pt x="19684" y="15410"/>
                  <a:pt x="19684" y="15410"/>
                  <a:pt x="19684" y="15410"/>
                </a:cubicBezTo>
                <a:lnTo>
                  <a:pt x="19684" y="18972"/>
                </a:lnTo>
                <a:close/>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402"/>
                                        </p:tgtEl>
                                        <p:attrNameLst>
                                          <p:attrName>style.visibility</p:attrName>
                                        </p:attrNameLst>
                                      </p:cBhvr>
                                      <p:to>
                                        <p:strVal val="visible"/>
                                      </p:to>
                                    </p:set>
                                    <p:anim calcmode="lin" valueType="num">
                                      <p:cBhvr>
                                        <p:cTn id="7" dur="500" fill="hold"/>
                                        <p:tgtEl>
                                          <p:spTgt spid="402"/>
                                        </p:tgtEl>
                                        <p:attrNameLst>
                                          <p:attrName>ppt_w</p:attrName>
                                        </p:attrNameLst>
                                      </p:cBhvr>
                                      <p:tavLst>
                                        <p:tav tm="0">
                                          <p:val>
                                            <p:fltVal val="0"/>
                                          </p:val>
                                        </p:tav>
                                        <p:tav tm="100000">
                                          <p:val>
                                            <p:strVal val="#ppt_w"/>
                                          </p:val>
                                        </p:tav>
                                      </p:tavLst>
                                    </p:anim>
                                    <p:anim calcmode="lin" valueType="num">
                                      <p:cBhvr>
                                        <p:cTn id="8" dur="500" fill="hold"/>
                                        <p:tgtEl>
                                          <p:spTgt spid="40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407"/>
                                        </p:tgtEl>
                                        <p:attrNameLst>
                                          <p:attrName>style.visibility</p:attrName>
                                        </p:attrNameLst>
                                      </p:cBhvr>
                                      <p:to>
                                        <p:strVal val="visible"/>
                                      </p:to>
                                    </p:set>
                                    <p:anim calcmode="lin" valueType="num">
                                      <p:cBhvr>
                                        <p:cTn id="12" dur="500" fill="hold"/>
                                        <p:tgtEl>
                                          <p:spTgt spid="407"/>
                                        </p:tgtEl>
                                        <p:attrNameLst>
                                          <p:attrName>ppt_w</p:attrName>
                                        </p:attrNameLst>
                                      </p:cBhvr>
                                      <p:tavLst>
                                        <p:tav tm="0">
                                          <p:val>
                                            <p:fltVal val="0"/>
                                          </p:val>
                                        </p:tav>
                                        <p:tav tm="100000">
                                          <p:val>
                                            <p:strVal val="#ppt_w"/>
                                          </p:val>
                                        </p:tav>
                                      </p:tavLst>
                                    </p:anim>
                                    <p:anim calcmode="lin" valueType="num">
                                      <p:cBhvr>
                                        <p:cTn id="13" dur="500" fill="hold"/>
                                        <p:tgtEl>
                                          <p:spTgt spid="4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7" grpId="2"/>
      <p:bldP build="whole" bldLvl="1" animBg="1" rev="0" advAuto="0" spid="402"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Shape 409"/>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410" name="Shape 410"/>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411" name="Shape 41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2"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413"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414" name="Shape 414"/>
          <p:cNvSpPr/>
          <p:nvPr/>
        </p:nvSpPr>
        <p:spPr>
          <a:xfrm>
            <a:off x="3726084" y="2703748"/>
            <a:ext cx="16919132" cy="9222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6000">
                <a:solidFill>
                  <a:srgbClr val="53585F"/>
                </a:solidFill>
                <a:latin typeface="Futura"/>
                <a:ea typeface="Futura"/>
                <a:cs typeface="Futura"/>
                <a:sym typeface="Futura"/>
              </a:defRPr>
            </a:pPr>
            <a:r>
              <a:t>The following images shows the Wadi Mujib </a:t>
            </a:r>
          </a:p>
          <a:p>
            <a:pPr algn="ctr">
              <a:defRPr sz="6000">
                <a:solidFill>
                  <a:srgbClr val="53585F"/>
                </a:solidFill>
                <a:latin typeface="Futura"/>
                <a:ea typeface="Futura"/>
                <a:cs typeface="Futura"/>
                <a:sym typeface="Futura"/>
              </a:defRPr>
            </a:pPr>
            <a:r>
              <a:t>in 1927 &amp; 2017. </a:t>
            </a:r>
          </a:p>
          <a:p>
            <a:pPr algn="ctr">
              <a:defRPr sz="6000">
                <a:solidFill>
                  <a:srgbClr val="53585F"/>
                </a:solidFill>
                <a:latin typeface="Futura"/>
                <a:ea typeface="Futura"/>
                <a:cs typeface="Futura"/>
                <a:sym typeface="Futura"/>
              </a:defRPr>
            </a:pPr>
            <a:r>
              <a:t>Its clear that the river connected to the sea in 1927. In 2017 the coastline is almost 100 metres away. </a:t>
            </a:r>
          </a:p>
          <a:p>
            <a:pPr algn="ctr">
              <a:defRPr sz="6000">
                <a:solidFill>
                  <a:srgbClr val="53585F"/>
                </a:solidFill>
                <a:latin typeface="Futura"/>
                <a:ea typeface="Futura"/>
                <a:cs typeface="Futura"/>
                <a:sym typeface="Futura"/>
              </a:defRPr>
            </a:pPr>
          </a:p>
          <a:p>
            <a:pPr algn="ctr">
              <a:defRPr sz="6000">
                <a:solidFill>
                  <a:srgbClr val="53585F"/>
                </a:solidFill>
                <a:latin typeface="Futura"/>
                <a:ea typeface="Futura"/>
                <a:cs typeface="Futura"/>
                <a:sym typeface="Futura"/>
              </a:defRPr>
            </a:pPr>
            <a:r>
              <a:t>Examine</a:t>
            </a:r>
            <a:r>
              <a:t> the image and describe the changes.</a:t>
            </a:r>
          </a:p>
          <a:p>
            <a:pPr algn="ctr">
              <a:defRPr sz="6000">
                <a:solidFill>
                  <a:srgbClr val="FFFFFF"/>
                </a:solidFill>
                <a:latin typeface="Futura"/>
                <a:ea typeface="Futura"/>
                <a:cs typeface="Futura"/>
                <a:sym typeface="Futura"/>
              </a:defRPr>
            </a:pPr>
          </a:p>
        </p:txBody>
      </p:sp>
      <p:sp>
        <p:nvSpPr>
          <p:cNvPr id="415" name="Shape 415"/>
          <p:cNvSpPr/>
          <p:nvPr/>
        </p:nvSpPr>
        <p:spPr>
          <a:xfrm>
            <a:off x="2285689" y="1247115"/>
            <a:ext cx="1375277"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b="1" cap="all" spc="52" sz="3200">
                <a:solidFill>
                  <a:srgbClr val="FFFFFF"/>
                </a:solidFill>
              </a:defRPr>
            </a:lvl1pPr>
          </a:lstStyle>
          <a:p>
            <a:pPr>
              <a:defRPr b="0" cap="none" spc="0" sz="3600">
                <a:solidFill>
                  <a:srgbClr val="91969B"/>
                </a:solidFill>
              </a:defRPr>
            </a:pPr>
            <a:r>
              <a:rPr b="1" cap="all" spc="52" sz="3200">
                <a:solidFill>
                  <a:srgbClr val="FFFFFF"/>
                </a:solidFill>
              </a:rPr>
              <a:t>1 </a:t>
            </a:r>
          </a:p>
        </p:txBody>
      </p:sp>
      <p:sp>
        <p:nvSpPr>
          <p:cNvPr id="416" name="Shape 416"/>
          <p:cNvSpPr/>
          <p:nvPr/>
        </p:nvSpPr>
        <p:spPr>
          <a:xfrm>
            <a:off x="708902" y="715878"/>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417" name="Shape 417"/>
          <p:cNvSpPr/>
          <p:nvPr/>
        </p:nvSpPr>
        <p:spPr>
          <a:xfrm>
            <a:off x="2305392" y="986765"/>
            <a:ext cx="2260973"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examining</a:t>
            </a:r>
          </a:p>
          <a:p>
            <a:pPr>
              <a:spcBef>
                <a:spcPts val="1600"/>
              </a:spcBef>
              <a:defRPr cap="all" spc="49" sz="3000">
                <a:solidFill>
                  <a:srgbClr val="FFFFFF"/>
                </a:solidFill>
                <a:latin typeface="Gill Sans"/>
                <a:ea typeface="Gill Sans"/>
                <a:cs typeface="Gill Sans"/>
                <a:sym typeface="Gill Sans"/>
              </a:defRPr>
            </a:pPr>
            <a:r>
              <a:t>Evidence</a:t>
            </a:r>
          </a:p>
        </p:txBody>
      </p:sp>
      <p:sp>
        <p:nvSpPr>
          <p:cNvPr id="418" name="Shape 418"/>
          <p:cNvSpPr/>
          <p:nvPr/>
        </p:nvSpPr>
        <p:spPr>
          <a:xfrm>
            <a:off x="1122867" y="1133693"/>
            <a:ext cx="697233" cy="660344"/>
          </a:xfrm>
          <a:custGeom>
            <a:avLst/>
            <a:gdLst/>
            <a:ahLst/>
            <a:cxnLst>
              <a:cxn ang="0">
                <a:pos x="wd2" y="hd2"/>
              </a:cxn>
              <a:cxn ang="5400000">
                <a:pos x="wd2" y="hd2"/>
              </a:cxn>
              <a:cxn ang="10800000">
                <a:pos x="wd2" y="hd2"/>
              </a:cxn>
              <a:cxn ang="16200000">
                <a:pos x="wd2" y="hd2"/>
              </a:cxn>
            </a:cxnLst>
            <a:rect l="0" t="0" r="r" b="b"/>
            <a:pathLst>
              <a:path w="21600" h="21362" fill="norm" stroke="1" extrusionOk="0">
                <a:moveTo>
                  <a:pt x="18508" y="6977"/>
                </a:moveTo>
                <a:cubicBezTo>
                  <a:pt x="16200" y="574"/>
                  <a:pt x="16200" y="574"/>
                  <a:pt x="16200" y="574"/>
                </a:cubicBezTo>
                <a:cubicBezTo>
                  <a:pt x="16200" y="168"/>
                  <a:pt x="15416" y="-238"/>
                  <a:pt x="15068" y="168"/>
                </a:cubicBezTo>
                <a:cubicBezTo>
                  <a:pt x="392" y="5805"/>
                  <a:pt x="392" y="5805"/>
                  <a:pt x="392" y="5805"/>
                </a:cubicBezTo>
                <a:cubicBezTo>
                  <a:pt x="0" y="5805"/>
                  <a:pt x="0" y="6210"/>
                  <a:pt x="0" y="6977"/>
                </a:cubicBezTo>
                <a:cubicBezTo>
                  <a:pt x="2308" y="13380"/>
                  <a:pt x="2308" y="13380"/>
                  <a:pt x="2308" y="13380"/>
                </a:cubicBezTo>
                <a:cubicBezTo>
                  <a:pt x="2308" y="9773"/>
                  <a:pt x="2308" y="9773"/>
                  <a:pt x="2308" y="9773"/>
                </a:cubicBezTo>
                <a:cubicBezTo>
                  <a:pt x="2308" y="8195"/>
                  <a:pt x="3484" y="6977"/>
                  <a:pt x="5008" y="6977"/>
                </a:cubicBezTo>
                <a:cubicBezTo>
                  <a:pt x="8840" y="6977"/>
                  <a:pt x="8840" y="6977"/>
                  <a:pt x="8840" y="6977"/>
                </a:cubicBezTo>
                <a:cubicBezTo>
                  <a:pt x="13456" y="3775"/>
                  <a:pt x="13456" y="3775"/>
                  <a:pt x="13456" y="3775"/>
                </a:cubicBezTo>
                <a:cubicBezTo>
                  <a:pt x="16200" y="6977"/>
                  <a:pt x="16200" y="6977"/>
                  <a:pt x="16200" y="6977"/>
                </a:cubicBezTo>
                <a:lnTo>
                  <a:pt x="18508" y="6977"/>
                </a:lnTo>
                <a:close/>
                <a:moveTo>
                  <a:pt x="20816" y="8961"/>
                </a:moveTo>
                <a:cubicBezTo>
                  <a:pt x="5008" y="8961"/>
                  <a:pt x="5008" y="8961"/>
                  <a:pt x="5008" y="8961"/>
                </a:cubicBezTo>
                <a:cubicBezTo>
                  <a:pt x="4616" y="8961"/>
                  <a:pt x="4224" y="9367"/>
                  <a:pt x="4224" y="9773"/>
                </a:cubicBezTo>
                <a:cubicBezTo>
                  <a:pt x="4224" y="20595"/>
                  <a:pt x="4224" y="20595"/>
                  <a:pt x="4224" y="20595"/>
                </a:cubicBezTo>
                <a:cubicBezTo>
                  <a:pt x="4224" y="20956"/>
                  <a:pt x="4616" y="21362"/>
                  <a:pt x="5008" y="21362"/>
                </a:cubicBezTo>
                <a:cubicBezTo>
                  <a:pt x="20816" y="21362"/>
                  <a:pt x="20816" y="21362"/>
                  <a:pt x="20816" y="21362"/>
                </a:cubicBezTo>
                <a:cubicBezTo>
                  <a:pt x="21208" y="21362"/>
                  <a:pt x="21600" y="20956"/>
                  <a:pt x="21600" y="20595"/>
                </a:cubicBezTo>
                <a:cubicBezTo>
                  <a:pt x="21600" y="9773"/>
                  <a:pt x="21600" y="9773"/>
                  <a:pt x="21600" y="9773"/>
                </a:cubicBezTo>
                <a:cubicBezTo>
                  <a:pt x="21600" y="9367"/>
                  <a:pt x="21208" y="8961"/>
                  <a:pt x="20816" y="8961"/>
                </a:cubicBezTo>
                <a:close/>
                <a:moveTo>
                  <a:pt x="19684" y="18972"/>
                </a:moveTo>
                <a:cubicBezTo>
                  <a:pt x="6532" y="18972"/>
                  <a:pt x="6532" y="18972"/>
                  <a:pt x="6532" y="18972"/>
                </a:cubicBezTo>
                <a:cubicBezTo>
                  <a:pt x="6532" y="17394"/>
                  <a:pt x="6532" y="17394"/>
                  <a:pt x="6532" y="17394"/>
                </a:cubicBezTo>
                <a:cubicBezTo>
                  <a:pt x="8492" y="12163"/>
                  <a:pt x="8492" y="12163"/>
                  <a:pt x="8492" y="12163"/>
                </a:cubicBezTo>
                <a:cubicBezTo>
                  <a:pt x="11540" y="16176"/>
                  <a:pt x="11540" y="16176"/>
                  <a:pt x="11540" y="16176"/>
                </a:cubicBezTo>
                <a:cubicBezTo>
                  <a:pt x="14284" y="13380"/>
                  <a:pt x="14284" y="13380"/>
                  <a:pt x="14284" y="13380"/>
                </a:cubicBezTo>
                <a:cubicBezTo>
                  <a:pt x="18116" y="11757"/>
                  <a:pt x="18116" y="11757"/>
                  <a:pt x="18116" y="11757"/>
                </a:cubicBezTo>
                <a:cubicBezTo>
                  <a:pt x="19684" y="15410"/>
                  <a:pt x="19684" y="15410"/>
                  <a:pt x="19684" y="15410"/>
                </a:cubicBezTo>
                <a:lnTo>
                  <a:pt x="19684" y="18972"/>
                </a:lnTo>
                <a:close/>
              </a:path>
            </a:pathLst>
          </a:custGeom>
          <a:solidFill>
            <a:srgbClr val="FFFFFF"/>
          </a:solidFill>
          <a:ln w="12700">
            <a:miter lim="400000"/>
          </a:ln>
        </p:spPr>
        <p:txBody>
          <a:bodyPr lIns="45719" rIns="45719" anchor="ctr"/>
          <a:lstStyle/>
          <a:p>
            <a:pPr/>
          </a:p>
        </p:txBody>
      </p:sp>
      <p:grpSp>
        <p:nvGrpSpPr>
          <p:cNvPr id="422" name="Group 422"/>
          <p:cNvGrpSpPr/>
          <p:nvPr/>
        </p:nvGrpSpPr>
        <p:grpSpPr>
          <a:xfrm>
            <a:off x="11785704" y="8219016"/>
            <a:ext cx="799892" cy="190501"/>
            <a:chOff x="0" y="0"/>
            <a:chExt cx="799891" cy="190500"/>
          </a:xfrm>
        </p:grpSpPr>
        <p:sp>
          <p:nvSpPr>
            <p:cNvPr id="419" name="Shape 419"/>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420" name="Shape 420"/>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421" name="Shape 421"/>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418"/>
                                        </p:tgtEl>
                                        <p:attrNameLst>
                                          <p:attrName>style.visibility</p:attrName>
                                        </p:attrNameLst>
                                      </p:cBhvr>
                                      <p:to>
                                        <p:strVal val="visible"/>
                                      </p:to>
                                    </p:set>
                                    <p:anim calcmode="lin" valueType="num">
                                      <p:cBhvr>
                                        <p:cTn id="7" dur="500" fill="hold"/>
                                        <p:tgtEl>
                                          <p:spTgt spid="418"/>
                                        </p:tgtEl>
                                        <p:attrNameLst>
                                          <p:attrName>ppt_w</p:attrName>
                                        </p:attrNameLst>
                                      </p:cBhvr>
                                      <p:tavLst>
                                        <p:tav tm="0">
                                          <p:val>
                                            <p:fltVal val="0"/>
                                          </p:val>
                                        </p:tav>
                                        <p:tav tm="100000">
                                          <p:val>
                                            <p:strVal val="#ppt_w"/>
                                          </p:val>
                                        </p:tav>
                                      </p:tavLst>
                                    </p:anim>
                                    <p:anim calcmode="lin" valueType="num">
                                      <p:cBhvr>
                                        <p:cTn id="8" dur="500" fill="hold"/>
                                        <p:tgtEl>
                                          <p:spTgt spid="4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8"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4" name="IMG_0707 2.jpg"/>
          <p:cNvPicPr>
            <a:picLocks noChangeAspect="1"/>
          </p:cNvPicPr>
          <p:nvPr/>
        </p:nvPicPr>
        <p:blipFill>
          <a:blip r:embed="rId2">
            <a:extLst/>
          </a:blip>
          <a:stretch>
            <a:fillRect/>
          </a:stretch>
        </p:blipFill>
        <p:spPr>
          <a:xfrm>
            <a:off x="9624766" y="2473654"/>
            <a:ext cx="11691591" cy="8768692"/>
          </a:xfrm>
          <a:prstGeom prst="rect">
            <a:avLst/>
          </a:prstGeom>
          <a:ln w="12700">
            <a:miter lim="400000"/>
          </a:ln>
        </p:spPr>
      </p:pic>
      <p:pic>
        <p:nvPicPr>
          <p:cNvPr id="425" name="16714000995.png"/>
          <p:cNvPicPr>
            <a:picLocks noChangeAspect="1"/>
          </p:cNvPicPr>
          <p:nvPr/>
        </p:nvPicPr>
        <p:blipFill>
          <a:blip r:embed="rId3">
            <a:alphaModFix amt="82184"/>
            <a:extLst/>
          </a:blip>
          <a:srcRect l="2388" t="1671" r="2388" b="9303"/>
          <a:stretch>
            <a:fillRect/>
          </a:stretch>
        </p:blipFill>
        <p:spPr>
          <a:xfrm>
            <a:off x="2816625" y="2486469"/>
            <a:ext cx="6608718" cy="8743129"/>
          </a:xfrm>
          <a:prstGeom prst="rect">
            <a:avLst/>
          </a:prstGeom>
          <a:ln w="12700">
            <a:miter lim="400000"/>
          </a:ln>
        </p:spPr>
      </p:pic>
      <p:sp>
        <p:nvSpPr>
          <p:cNvPr id="426" name="Shape 426"/>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427" name="Shape 427"/>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4" invalidUrl="" action="" tgtFrame="" tooltip="" history="1" highlightClick="0" endSnd="0"/>
              </a:defRPr>
            </a:lvl1pPr>
          </a:lstStyle>
          <a:p>
            <a:pPr>
              <a:defRPr u="none"/>
            </a:pPr>
            <a:r>
              <a:rPr u="sng">
                <a:hlinkClick r:id="rId4" invalidUrl="" action="" tgtFrame="" tooltip="" history="1" highlightClick="0" endSnd="0"/>
              </a:rPr>
              <a:t>www.thewaterdiaries.com</a:t>
            </a:r>
          </a:p>
        </p:txBody>
      </p:sp>
      <p:sp>
        <p:nvSpPr>
          <p:cNvPr id="428" name="Shape 42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9" name="LR_RGS_partnership logo 2015-small.png"/>
          <p:cNvPicPr>
            <a:picLocks noChangeAspect="1"/>
          </p:cNvPicPr>
          <p:nvPr/>
        </p:nvPicPr>
        <p:blipFill>
          <a:blip r:embed="rId5">
            <a:extLst/>
          </a:blip>
          <a:stretch>
            <a:fillRect/>
          </a:stretch>
        </p:blipFill>
        <p:spPr>
          <a:xfrm>
            <a:off x="1018423" y="11493258"/>
            <a:ext cx="3055703" cy="1505472"/>
          </a:xfrm>
          <a:prstGeom prst="rect">
            <a:avLst/>
          </a:prstGeom>
          <a:ln w="12700">
            <a:miter lim="400000"/>
          </a:ln>
        </p:spPr>
      </p:pic>
      <p:pic>
        <p:nvPicPr>
          <p:cNvPr id="430" name="TheWaterDiaries_Logo_Clipped_quarter.png"/>
          <p:cNvPicPr>
            <a:picLocks noChangeAspect="1"/>
          </p:cNvPicPr>
          <p:nvPr/>
        </p:nvPicPr>
        <p:blipFill>
          <a:blip r:embed="rId6">
            <a:alphaModFix amt="69746"/>
            <a:extLst/>
          </a:blip>
          <a:stretch>
            <a:fillRect/>
          </a:stretch>
        </p:blipFill>
        <p:spPr>
          <a:xfrm>
            <a:off x="21515661" y="10875896"/>
            <a:ext cx="5328938" cy="5234060"/>
          </a:xfrm>
          <a:prstGeom prst="rect">
            <a:avLst/>
          </a:prstGeom>
          <a:ln w="12700">
            <a:miter lim="400000"/>
          </a:ln>
        </p:spPr>
      </p:pic>
      <p:sp>
        <p:nvSpPr>
          <p:cNvPr id="431" name="Shape 431"/>
          <p:cNvSpPr/>
          <p:nvPr/>
        </p:nvSpPr>
        <p:spPr>
          <a:xfrm>
            <a:off x="8635888" y="1147557"/>
            <a:ext cx="7099524" cy="673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45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WADI MUJIB - Jordan</a:t>
            </a:r>
          </a:p>
        </p:txBody>
      </p:sp>
      <p:sp>
        <p:nvSpPr>
          <p:cNvPr id="432" name="Shape 432"/>
          <p:cNvSpPr/>
          <p:nvPr/>
        </p:nvSpPr>
        <p:spPr>
          <a:xfrm>
            <a:off x="2880749" y="9774135"/>
            <a:ext cx="2363932" cy="13305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500">
                <a:solidFill>
                  <a:srgbClr val="FFFFFF"/>
                </a:solidFill>
                <a:latin typeface="Futura"/>
                <a:ea typeface="Futura"/>
                <a:cs typeface="Futura"/>
                <a:sym typeface="Futura"/>
              </a:defRPr>
            </a:lvl1pPr>
          </a:lstStyle>
          <a:p>
            <a:pPr/>
            <a:r>
              <a:t>1927</a:t>
            </a:r>
          </a:p>
        </p:txBody>
      </p:sp>
      <p:sp>
        <p:nvSpPr>
          <p:cNvPr id="433" name="Shape 433"/>
          <p:cNvSpPr/>
          <p:nvPr/>
        </p:nvSpPr>
        <p:spPr>
          <a:xfrm>
            <a:off x="10203560" y="9774135"/>
            <a:ext cx="2303934" cy="13305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500">
                <a:solidFill>
                  <a:srgbClr val="FFFFFF"/>
                </a:solidFill>
                <a:latin typeface="Futura"/>
                <a:ea typeface="Futura"/>
                <a:cs typeface="Futura"/>
                <a:sym typeface="Futura"/>
              </a:defRPr>
            </a:lvl1pPr>
          </a:lstStyle>
          <a:p>
            <a:pPr/>
            <a:r>
              <a:t>2017</a:t>
            </a:r>
          </a:p>
        </p:txBody>
      </p:sp>
      <p:sp>
        <p:nvSpPr>
          <p:cNvPr id="434" name="Shape 434"/>
          <p:cNvSpPr/>
          <p:nvPr/>
        </p:nvSpPr>
        <p:spPr>
          <a:xfrm rot="5563">
            <a:off x="4047189" y="3605164"/>
            <a:ext cx="4039036" cy="24755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Futura"/>
                <a:ea typeface="Futura"/>
                <a:cs typeface="Futura"/>
                <a:sym typeface="Futura"/>
              </a:defRPr>
            </a:lvl1pPr>
          </a:lstStyle>
          <a:p>
            <a:pPr/>
            <a:r>
              <a:t>In 1928 the wadi flowed into the sea topping it up with fresh water.</a:t>
            </a:r>
          </a:p>
        </p:txBody>
      </p:sp>
      <p:sp>
        <p:nvSpPr>
          <p:cNvPr id="435" name="Shape 435"/>
          <p:cNvSpPr/>
          <p:nvPr/>
        </p:nvSpPr>
        <p:spPr>
          <a:xfrm>
            <a:off x="2285689" y="1247115"/>
            <a:ext cx="1375277"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b="1" cap="all" spc="52" sz="3200">
                <a:solidFill>
                  <a:srgbClr val="FFFFFF"/>
                </a:solidFill>
              </a:defRPr>
            </a:lvl1pPr>
          </a:lstStyle>
          <a:p>
            <a:pPr>
              <a:defRPr b="0" cap="none" spc="0" sz="3600">
                <a:solidFill>
                  <a:srgbClr val="91969B"/>
                </a:solidFill>
              </a:defRPr>
            </a:pPr>
            <a:r>
              <a:rPr b="1" cap="all" spc="52" sz="3200">
                <a:solidFill>
                  <a:srgbClr val="FFFFFF"/>
                </a:solidFill>
              </a:rPr>
              <a:t>1 </a:t>
            </a:r>
          </a:p>
        </p:txBody>
      </p:sp>
      <p:sp>
        <p:nvSpPr>
          <p:cNvPr id="436" name="Shape 436"/>
          <p:cNvSpPr/>
          <p:nvPr/>
        </p:nvSpPr>
        <p:spPr>
          <a:xfrm>
            <a:off x="708902" y="715878"/>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437" name="Shape 437"/>
          <p:cNvSpPr/>
          <p:nvPr/>
        </p:nvSpPr>
        <p:spPr>
          <a:xfrm>
            <a:off x="2305392" y="986765"/>
            <a:ext cx="2260973"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examining</a:t>
            </a:r>
          </a:p>
          <a:p>
            <a:pPr>
              <a:spcBef>
                <a:spcPts val="1600"/>
              </a:spcBef>
              <a:defRPr cap="all" spc="49" sz="3000">
                <a:solidFill>
                  <a:srgbClr val="FFFFFF"/>
                </a:solidFill>
                <a:latin typeface="Gill Sans"/>
                <a:ea typeface="Gill Sans"/>
                <a:cs typeface="Gill Sans"/>
                <a:sym typeface="Gill Sans"/>
              </a:defRPr>
            </a:pPr>
            <a:r>
              <a:t>Evidence</a:t>
            </a:r>
          </a:p>
        </p:txBody>
      </p:sp>
      <p:sp>
        <p:nvSpPr>
          <p:cNvPr id="438" name="Shape 438"/>
          <p:cNvSpPr/>
          <p:nvPr/>
        </p:nvSpPr>
        <p:spPr>
          <a:xfrm>
            <a:off x="1122867" y="1133693"/>
            <a:ext cx="697233" cy="660344"/>
          </a:xfrm>
          <a:custGeom>
            <a:avLst/>
            <a:gdLst/>
            <a:ahLst/>
            <a:cxnLst>
              <a:cxn ang="0">
                <a:pos x="wd2" y="hd2"/>
              </a:cxn>
              <a:cxn ang="5400000">
                <a:pos x="wd2" y="hd2"/>
              </a:cxn>
              <a:cxn ang="10800000">
                <a:pos x="wd2" y="hd2"/>
              </a:cxn>
              <a:cxn ang="16200000">
                <a:pos x="wd2" y="hd2"/>
              </a:cxn>
            </a:cxnLst>
            <a:rect l="0" t="0" r="r" b="b"/>
            <a:pathLst>
              <a:path w="21600" h="21362" fill="norm" stroke="1" extrusionOk="0">
                <a:moveTo>
                  <a:pt x="18508" y="6977"/>
                </a:moveTo>
                <a:cubicBezTo>
                  <a:pt x="16200" y="574"/>
                  <a:pt x="16200" y="574"/>
                  <a:pt x="16200" y="574"/>
                </a:cubicBezTo>
                <a:cubicBezTo>
                  <a:pt x="16200" y="168"/>
                  <a:pt x="15416" y="-238"/>
                  <a:pt x="15068" y="168"/>
                </a:cubicBezTo>
                <a:cubicBezTo>
                  <a:pt x="392" y="5805"/>
                  <a:pt x="392" y="5805"/>
                  <a:pt x="392" y="5805"/>
                </a:cubicBezTo>
                <a:cubicBezTo>
                  <a:pt x="0" y="5805"/>
                  <a:pt x="0" y="6210"/>
                  <a:pt x="0" y="6977"/>
                </a:cubicBezTo>
                <a:cubicBezTo>
                  <a:pt x="2308" y="13380"/>
                  <a:pt x="2308" y="13380"/>
                  <a:pt x="2308" y="13380"/>
                </a:cubicBezTo>
                <a:cubicBezTo>
                  <a:pt x="2308" y="9773"/>
                  <a:pt x="2308" y="9773"/>
                  <a:pt x="2308" y="9773"/>
                </a:cubicBezTo>
                <a:cubicBezTo>
                  <a:pt x="2308" y="8195"/>
                  <a:pt x="3484" y="6977"/>
                  <a:pt x="5008" y="6977"/>
                </a:cubicBezTo>
                <a:cubicBezTo>
                  <a:pt x="8840" y="6977"/>
                  <a:pt x="8840" y="6977"/>
                  <a:pt x="8840" y="6977"/>
                </a:cubicBezTo>
                <a:cubicBezTo>
                  <a:pt x="13456" y="3775"/>
                  <a:pt x="13456" y="3775"/>
                  <a:pt x="13456" y="3775"/>
                </a:cubicBezTo>
                <a:cubicBezTo>
                  <a:pt x="16200" y="6977"/>
                  <a:pt x="16200" y="6977"/>
                  <a:pt x="16200" y="6977"/>
                </a:cubicBezTo>
                <a:lnTo>
                  <a:pt x="18508" y="6977"/>
                </a:lnTo>
                <a:close/>
                <a:moveTo>
                  <a:pt x="20816" y="8961"/>
                </a:moveTo>
                <a:cubicBezTo>
                  <a:pt x="5008" y="8961"/>
                  <a:pt x="5008" y="8961"/>
                  <a:pt x="5008" y="8961"/>
                </a:cubicBezTo>
                <a:cubicBezTo>
                  <a:pt x="4616" y="8961"/>
                  <a:pt x="4224" y="9367"/>
                  <a:pt x="4224" y="9773"/>
                </a:cubicBezTo>
                <a:cubicBezTo>
                  <a:pt x="4224" y="20595"/>
                  <a:pt x="4224" y="20595"/>
                  <a:pt x="4224" y="20595"/>
                </a:cubicBezTo>
                <a:cubicBezTo>
                  <a:pt x="4224" y="20956"/>
                  <a:pt x="4616" y="21362"/>
                  <a:pt x="5008" y="21362"/>
                </a:cubicBezTo>
                <a:cubicBezTo>
                  <a:pt x="20816" y="21362"/>
                  <a:pt x="20816" y="21362"/>
                  <a:pt x="20816" y="21362"/>
                </a:cubicBezTo>
                <a:cubicBezTo>
                  <a:pt x="21208" y="21362"/>
                  <a:pt x="21600" y="20956"/>
                  <a:pt x="21600" y="20595"/>
                </a:cubicBezTo>
                <a:cubicBezTo>
                  <a:pt x="21600" y="9773"/>
                  <a:pt x="21600" y="9773"/>
                  <a:pt x="21600" y="9773"/>
                </a:cubicBezTo>
                <a:cubicBezTo>
                  <a:pt x="21600" y="9367"/>
                  <a:pt x="21208" y="8961"/>
                  <a:pt x="20816" y="8961"/>
                </a:cubicBezTo>
                <a:close/>
                <a:moveTo>
                  <a:pt x="19684" y="18972"/>
                </a:moveTo>
                <a:cubicBezTo>
                  <a:pt x="6532" y="18972"/>
                  <a:pt x="6532" y="18972"/>
                  <a:pt x="6532" y="18972"/>
                </a:cubicBezTo>
                <a:cubicBezTo>
                  <a:pt x="6532" y="17394"/>
                  <a:pt x="6532" y="17394"/>
                  <a:pt x="6532" y="17394"/>
                </a:cubicBezTo>
                <a:cubicBezTo>
                  <a:pt x="8492" y="12163"/>
                  <a:pt x="8492" y="12163"/>
                  <a:pt x="8492" y="12163"/>
                </a:cubicBezTo>
                <a:cubicBezTo>
                  <a:pt x="11540" y="16176"/>
                  <a:pt x="11540" y="16176"/>
                  <a:pt x="11540" y="16176"/>
                </a:cubicBezTo>
                <a:cubicBezTo>
                  <a:pt x="14284" y="13380"/>
                  <a:pt x="14284" y="13380"/>
                  <a:pt x="14284" y="13380"/>
                </a:cubicBezTo>
                <a:cubicBezTo>
                  <a:pt x="18116" y="11757"/>
                  <a:pt x="18116" y="11757"/>
                  <a:pt x="18116" y="11757"/>
                </a:cubicBezTo>
                <a:cubicBezTo>
                  <a:pt x="19684" y="15410"/>
                  <a:pt x="19684" y="15410"/>
                  <a:pt x="19684" y="15410"/>
                </a:cubicBezTo>
                <a:lnTo>
                  <a:pt x="19684" y="18972"/>
                </a:lnTo>
                <a:close/>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438"/>
                                        </p:tgtEl>
                                        <p:attrNameLst>
                                          <p:attrName>style.visibility</p:attrName>
                                        </p:attrNameLst>
                                      </p:cBhvr>
                                      <p:to>
                                        <p:strVal val="visible"/>
                                      </p:to>
                                    </p:set>
                                    <p:anim calcmode="lin" valueType="num">
                                      <p:cBhvr>
                                        <p:cTn id="7" dur="500" fill="hold"/>
                                        <p:tgtEl>
                                          <p:spTgt spid="438"/>
                                        </p:tgtEl>
                                        <p:attrNameLst>
                                          <p:attrName>ppt_w</p:attrName>
                                        </p:attrNameLst>
                                      </p:cBhvr>
                                      <p:tavLst>
                                        <p:tav tm="0">
                                          <p:val>
                                            <p:fltVal val="0"/>
                                          </p:val>
                                        </p:tav>
                                        <p:tav tm="100000">
                                          <p:val>
                                            <p:strVal val="#ppt_w"/>
                                          </p:val>
                                        </p:tav>
                                      </p:tavLst>
                                    </p:anim>
                                    <p:anim calcmode="lin" valueType="num">
                                      <p:cBhvr>
                                        <p:cTn id="8" dur="500" fill="hold"/>
                                        <p:tgtEl>
                                          <p:spTgt spid="4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8"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0" name="16714000995.png"/>
          <p:cNvPicPr>
            <a:picLocks noChangeAspect="1"/>
          </p:cNvPicPr>
          <p:nvPr/>
        </p:nvPicPr>
        <p:blipFill>
          <a:blip r:embed="rId2">
            <a:alphaModFix amt="82184"/>
            <a:extLst/>
          </a:blip>
          <a:srcRect l="2388" t="1671" r="2388" b="9303"/>
          <a:stretch>
            <a:fillRect/>
          </a:stretch>
        </p:blipFill>
        <p:spPr>
          <a:xfrm>
            <a:off x="2816625" y="2486469"/>
            <a:ext cx="6608718" cy="8743129"/>
          </a:xfrm>
          <a:prstGeom prst="rect">
            <a:avLst/>
          </a:prstGeom>
          <a:ln w="12700">
            <a:miter lim="400000"/>
          </a:ln>
        </p:spPr>
      </p:pic>
      <p:pic>
        <p:nvPicPr>
          <p:cNvPr id="441" name="IMG_0707 2.jpg"/>
          <p:cNvPicPr>
            <a:picLocks noChangeAspect="1"/>
          </p:cNvPicPr>
          <p:nvPr/>
        </p:nvPicPr>
        <p:blipFill>
          <a:blip r:embed="rId3">
            <a:extLst/>
          </a:blip>
          <a:stretch>
            <a:fillRect/>
          </a:stretch>
        </p:blipFill>
        <p:spPr>
          <a:xfrm>
            <a:off x="9624766" y="2473654"/>
            <a:ext cx="11691591" cy="8768692"/>
          </a:xfrm>
          <a:prstGeom prst="rect">
            <a:avLst/>
          </a:prstGeom>
          <a:ln w="12700">
            <a:miter lim="400000"/>
          </a:ln>
        </p:spPr>
      </p:pic>
      <p:sp>
        <p:nvSpPr>
          <p:cNvPr id="442" name="Shape 44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443" name="Shape 44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4" invalidUrl="" action="" tgtFrame="" tooltip="" history="1" highlightClick="0" endSnd="0"/>
              </a:defRPr>
            </a:lvl1pPr>
          </a:lstStyle>
          <a:p>
            <a:pPr>
              <a:defRPr u="none"/>
            </a:pPr>
            <a:r>
              <a:rPr u="sng">
                <a:hlinkClick r:id="rId4" invalidUrl="" action="" tgtFrame="" tooltip="" history="1" highlightClick="0" endSnd="0"/>
              </a:rPr>
              <a:t>www.thewaterdiaries.com</a:t>
            </a:r>
          </a:p>
        </p:txBody>
      </p:sp>
      <p:sp>
        <p:nvSpPr>
          <p:cNvPr id="444" name="Shape 44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5" name="LR_RGS_partnership logo 2015-small.png"/>
          <p:cNvPicPr>
            <a:picLocks noChangeAspect="1"/>
          </p:cNvPicPr>
          <p:nvPr/>
        </p:nvPicPr>
        <p:blipFill>
          <a:blip r:embed="rId5">
            <a:extLst/>
          </a:blip>
          <a:stretch>
            <a:fillRect/>
          </a:stretch>
        </p:blipFill>
        <p:spPr>
          <a:xfrm>
            <a:off x="1018423" y="11493258"/>
            <a:ext cx="3055703" cy="1505472"/>
          </a:xfrm>
          <a:prstGeom prst="rect">
            <a:avLst/>
          </a:prstGeom>
          <a:ln w="12700">
            <a:miter lim="400000"/>
          </a:ln>
        </p:spPr>
      </p:pic>
      <p:pic>
        <p:nvPicPr>
          <p:cNvPr id="446" name="TheWaterDiaries_Logo_Clipped_quarter.png"/>
          <p:cNvPicPr>
            <a:picLocks noChangeAspect="1"/>
          </p:cNvPicPr>
          <p:nvPr/>
        </p:nvPicPr>
        <p:blipFill>
          <a:blip r:embed="rId6">
            <a:alphaModFix amt="69746"/>
            <a:extLst/>
          </a:blip>
          <a:stretch>
            <a:fillRect/>
          </a:stretch>
        </p:blipFill>
        <p:spPr>
          <a:xfrm>
            <a:off x="21515661" y="10875896"/>
            <a:ext cx="5328938" cy="5234060"/>
          </a:xfrm>
          <a:prstGeom prst="rect">
            <a:avLst/>
          </a:prstGeom>
          <a:ln w="12700">
            <a:miter lim="400000"/>
          </a:ln>
        </p:spPr>
      </p:pic>
      <p:sp>
        <p:nvSpPr>
          <p:cNvPr id="447" name="Shape 447"/>
          <p:cNvSpPr/>
          <p:nvPr/>
        </p:nvSpPr>
        <p:spPr>
          <a:xfrm>
            <a:off x="996675" y="1204299"/>
            <a:ext cx="697233" cy="660344"/>
          </a:xfrm>
          <a:custGeom>
            <a:avLst/>
            <a:gdLst/>
            <a:ahLst/>
            <a:cxnLst>
              <a:cxn ang="0">
                <a:pos x="wd2" y="hd2"/>
              </a:cxn>
              <a:cxn ang="5400000">
                <a:pos x="wd2" y="hd2"/>
              </a:cxn>
              <a:cxn ang="10800000">
                <a:pos x="wd2" y="hd2"/>
              </a:cxn>
              <a:cxn ang="16200000">
                <a:pos x="wd2" y="hd2"/>
              </a:cxn>
            </a:cxnLst>
            <a:rect l="0" t="0" r="r" b="b"/>
            <a:pathLst>
              <a:path w="21600" h="21362" fill="norm" stroke="1" extrusionOk="0">
                <a:moveTo>
                  <a:pt x="18508" y="6977"/>
                </a:moveTo>
                <a:cubicBezTo>
                  <a:pt x="16200" y="574"/>
                  <a:pt x="16200" y="574"/>
                  <a:pt x="16200" y="574"/>
                </a:cubicBezTo>
                <a:cubicBezTo>
                  <a:pt x="16200" y="168"/>
                  <a:pt x="15416" y="-238"/>
                  <a:pt x="15068" y="168"/>
                </a:cubicBezTo>
                <a:cubicBezTo>
                  <a:pt x="392" y="5805"/>
                  <a:pt x="392" y="5805"/>
                  <a:pt x="392" y="5805"/>
                </a:cubicBezTo>
                <a:cubicBezTo>
                  <a:pt x="0" y="5805"/>
                  <a:pt x="0" y="6210"/>
                  <a:pt x="0" y="6977"/>
                </a:cubicBezTo>
                <a:cubicBezTo>
                  <a:pt x="2308" y="13380"/>
                  <a:pt x="2308" y="13380"/>
                  <a:pt x="2308" y="13380"/>
                </a:cubicBezTo>
                <a:cubicBezTo>
                  <a:pt x="2308" y="9773"/>
                  <a:pt x="2308" y="9773"/>
                  <a:pt x="2308" y="9773"/>
                </a:cubicBezTo>
                <a:cubicBezTo>
                  <a:pt x="2308" y="8195"/>
                  <a:pt x="3484" y="6977"/>
                  <a:pt x="5008" y="6977"/>
                </a:cubicBezTo>
                <a:cubicBezTo>
                  <a:pt x="8840" y="6977"/>
                  <a:pt x="8840" y="6977"/>
                  <a:pt x="8840" y="6977"/>
                </a:cubicBezTo>
                <a:cubicBezTo>
                  <a:pt x="13456" y="3775"/>
                  <a:pt x="13456" y="3775"/>
                  <a:pt x="13456" y="3775"/>
                </a:cubicBezTo>
                <a:cubicBezTo>
                  <a:pt x="16200" y="6977"/>
                  <a:pt x="16200" y="6977"/>
                  <a:pt x="16200" y="6977"/>
                </a:cubicBezTo>
                <a:lnTo>
                  <a:pt x="18508" y="6977"/>
                </a:lnTo>
                <a:close/>
                <a:moveTo>
                  <a:pt x="20816" y="8961"/>
                </a:moveTo>
                <a:cubicBezTo>
                  <a:pt x="5008" y="8961"/>
                  <a:pt x="5008" y="8961"/>
                  <a:pt x="5008" y="8961"/>
                </a:cubicBezTo>
                <a:cubicBezTo>
                  <a:pt x="4616" y="8961"/>
                  <a:pt x="4224" y="9367"/>
                  <a:pt x="4224" y="9773"/>
                </a:cubicBezTo>
                <a:cubicBezTo>
                  <a:pt x="4224" y="20595"/>
                  <a:pt x="4224" y="20595"/>
                  <a:pt x="4224" y="20595"/>
                </a:cubicBezTo>
                <a:cubicBezTo>
                  <a:pt x="4224" y="20956"/>
                  <a:pt x="4616" y="21362"/>
                  <a:pt x="5008" y="21362"/>
                </a:cubicBezTo>
                <a:cubicBezTo>
                  <a:pt x="20816" y="21362"/>
                  <a:pt x="20816" y="21362"/>
                  <a:pt x="20816" y="21362"/>
                </a:cubicBezTo>
                <a:cubicBezTo>
                  <a:pt x="21208" y="21362"/>
                  <a:pt x="21600" y="20956"/>
                  <a:pt x="21600" y="20595"/>
                </a:cubicBezTo>
                <a:cubicBezTo>
                  <a:pt x="21600" y="9773"/>
                  <a:pt x="21600" y="9773"/>
                  <a:pt x="21600" y="9773"/>
                </a:cubicBezTo>
                <a:cubicBezTo>
                  <a:pt x="21600" y="9367"/>
                  <a:pt x="21208" y="8961"/>
                  <a:pt x="20816" y="8961"/>
                </a:cubicBezTo>
                <a:close/>
                <a:moveTo>
                  <a:pt x="19684" y="18972"/>
                </a:moveTo>
                <a:cubicBezTo>
                  <a:pt x="6532" y="18972"/>
                  <a:pt x="6532" y="18972"/>
                  <a:pt x="6532" y="18972"/>
                </a:cubicBezTo>
                <a:cubicBezTo>
                  <a:pt x="6532" y="17394"/>
                  <a:pt x="6532" y="17394"/>
                  <a:pt x="6532" y="17394"/>
                </a:cubicBezTo>
                <a:cubicBezTo>
                  <a:pt x="8492" y="12163"/>
                  <a:pt x="8492" y="12163"/>
                  <a:pt x="8492" y="12163"/>
                </a:cubicBezTo>
                <a:cubicBezTo>
                  <a:pt x="11540" y="16176"/>
                  <a:pt x="11540" y="16176"/>
                  <a:pt x="11540" y="16176"/>
                </a:cubicBezTo>
                <a:cubicBezTo>
                  <a:pt x="14284" y="13380"/>
                  <a:pt x="14284" y="13380"/>
                  <a:pt x="14284" y="13380"/>
                </a:cubicBezTo>
                <a:cubicBezTo>
                  <a:pt x="18116" y="11757"/>
                  <a:pt x="18116" y="11757"/>
                  <a:pt x="18116" y="11757"/>
                </a:cubicBezTo>
                <a:cubicBezTo>
                  <a:pt x="19684" y="15410"/>
                  <a:pt x="19684" y="15410"/>
                  <a:pt x="19684" y="15410"/>
                </a:cubicBezTo>
                <a:lnTo>
                  <a:pt x="19684" y="18972"/>
                </a:lnTo>
                <a:close/>
              </a:path>
            </a:pathLst>
          </a:custGeom>
          <a:solidFill>
            <a:srgbClr val="FFFFFF"/>
          </a:solidFill>
          <a:ln w="12700">
            <a:miter lim="400000"/>
          </a:ln>
        </p:spPr>
        <p:txBody>
          <a:bodyPr lIns="45719" rIns="45719" anchor="ctr"/>
          <a:lstStyle/>
          <a:p>
            <a:pPr/>
          </a:p>
        </p:txBody>
      </p:sp>
      <p:sp>
        <p:nvSpPr>
          <p:cNvPr id="448" name="Shape 448"/>
          <p:cNvSpPr/>
          <p:nvPr/>
        </p:nvSpPr>
        <p:spPr>
          <a:xfrm>
            <a:off x="8635888" y="1147557"/>
            <a:ext cx="7099524" cy="673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45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WADI MUJIB - Jordan</a:t>
            </a:r>
          </a:p>
        </p:txBody>
      </p:sp>
      <p:sp>
        <p:nvSpPr>
          <p:cNvPr id="449" name="Shape 449"/>
          <p:cNvSpPr/>
          <p:nvPr/>
        </p:nvSpPr>
        <p:spPr>
          <a:xfrm>
            <a:off x="10203560" y="9774135"/>
            <a:ext cx="2303934" cy="13305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500">
                <a:solidFill>
                  <a:srgbClr val="FFFFFF"/>
                </a:solidFill>
                <a:latin typeface="Futura"/>
                <a:ea typeface="Futura"/>
                <a:cs typeface="Futura"/>
                <a:sym typeface="Futura"/>
              </a:defRPr>
            </a:lvl1pPr>
          </a:lstStyle>
          <a:p>
            <a:pPr/>
            <a:r>
              <a:t>2017</a:t>
            </a:r>
          </a:p>
        </p:txBody>
      </p:sp>
      <p:sp>
        <p:nvSpPr>
          <p:cNvPr id="450" name="Shape 450"/>
          <p:cNvSpPr/>
          <p:nvPr/>
        </p:nvSpPr>
        <p:spPr>
          <a:xfrm>
            <a:off x="2285689" y="1247115"/>
            <a:ext cx="1375277"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b="1" cap="all" spc="52" sz="3200">
                <a:solidFill>
                  <a:srgbClr val="FFFFFF"/>
                </a:solidFill>
              </a:defRPr>
            </a:lvl1pPr>
          </a:lstStyle>
          <a:p>
            <a:pPr>
              <a:defRPr b="0" cap="none" spc="0" sz="3600">
                <a:solidFill>
                  <a:srgbClr val="91969B"/>
                </a:solidFill>
              </a:defRPr>
            </a:pPr>
            <a:r>
              <a:rPr b="1" cap="all" spc="52" sz="3200">
                <a:solidFill>
                  <a:srgbClr val="FFFFFF"/>
                </a:solidFill>
              </a:rPr>
              <a:t>1 </a:t>
            </a:r>
          </a:p>
        </p:txBody>
      </p:sp>
      <p:sp>
        <p:nvSpPr>
          <p:cNvPr id="451" name="Shape 451"/>
          <p:cNvSpPr/>
          <p:nvPr/>
        </p:nvSpPr>
        <p:spPr>
          <a:xfrm>
            <a:off x="708902" y="715878"/>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452" name="Shape 452"/>
          <p:cNvSpPr/>
          <p:nvPr/>
        </p:nvSpPr>
        <p:spPr>
          <a:xfrm>
            <a:off x="2186858" y="879664"/>
            <a:ext cx="2904174" cy="1168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b="1" cap="all" spc="52" sz="3200">
                <a:solidFill>
                  <a:srgbClr val="FFFFFF"/>
                </a:solidFill>
                <a:latin typeface="Gill Sans"/>
                <a:ea typeface="Gill Sans"/>
                <a:cs typeface="Gill Sans"/>
                <a:sym typeface="Gill Sans"/>
              </a:defRPr>
            </a:pPr>
            <a:r>
              <a:t>examining</a:t>
            </a:r>
          </a:p>
          <a:p>
            <a:pPr>
              <a:spcBef>
                <a:spcPts val="1600"/>
              </a:spcBef>
              <a:defRPr b="1" cap="all" spc="52" sz="3200">
                <a:solidFill>
                  <a:srgbClr val="FFFFFF"/>
                </a:solidFill>
                <a:latin typeface="Gill Sans"/>
                <a:ea typeface="Gill Sans"/>
                <a:cs typeface="Gill Sans"/>
                <a:sym typeface="Gill Sans"/>
              </a:defRPr>
            </a:pPr>
            <a:r>
              <a:t>Evidence</a:t>
            </a:r>
          </a:p>
        </p:txBody>
      </p:sp>
      <p:sp>
        <p:nvSpPr>
          <p:cNvPr id="453" name="Shape 453"/>
          <p:cNvSpPr/>
          <p:nvPr/>
        </p:nvSpPr>
        <p:spPr>
          <a:xfrm>
            <a:off x="1122867" y="1133693"/>
            <a:ext cx="697233" cy="660344"/>
          </a:xfrm>
          <a:custGeom>
            <a:avLst/>
            <a:gdLst/>
            <a:ahLst/>
            <a:cxnLst>
              <a:cxn ang="0">
                <a:pos x="wd2" y="hd2"/>
              </a:cxn>
              <a:cxn ang="5400000">
                <a:pos x="wd2" y="hd2"/>
              </a:cxn>
              <a:cxn ang="10800000">
                <a:pos x="wd2" y="hd2"/>
              </a:cxn>
              <a:cxn ang="16200000">
                <a:pos x="wd2" y="hd2"/>
              </a:cxn>
            </a:cxnLst>
            <a:rect l="0" t="0" r="r" b="b"/>
            <a:pathLst>
              <a:path w="21600" h="21362" fill="norm" stroke="1" extrusionOk="0">
                <a:moveTo>
                  <a:pt x="18508" y="6977"/>
                </a:moveTo>
                <a:cubicBezTo>
                  <a:pt x="16200" y="574"/>
                  <a:pt x="16200" y="574"/>
                  <a:pt x="16200" y="574"/>
                </a:cubicBezTo>
                <a:cubicBezTo>
                  <a:pt x="16200" y="168"/>
                  <a:pt x="15416" y="-238"/>
                  <a:pt x="15068" y="168"/>
                </a:cubicBezTo>
                <a:cubicBezTo>
                  <a:pt x="392" y="5805"/>
                  <a:pt x="392" y="5805"/>
                  <a:pt x="392" y="5805"/>
                </a:cubicBezTo>
                <a:cubicBezTo>
                  <a:pt x="0" y="5805"/>
                  <a:pt x="0" y="6210"/>
                  <a:pt x="0" y="6977"/>
                </a:cubicBezTo>
                <a:cubicBezTo>
                  <a:pt x="2308" y="13380"/>
                  <a:pt x="2308" y="13380"/>
                  <a:pt x="2308" y="13380"/>
                </a:cubicBezTo>
                <a:cubicBezTo>
                  <a:pt x="2308" y="9773"/>
                  <a:pt x="2308" y="9773"/>
                  <a:pt x="2308" y="9773"/>
                </a:cubicBezTo>
                <a:cubicBezTo>
                  <a:pt x="2308" y="8195"/>
                  <a:pt x="3484" y="6977"/>
                  <a:pt x="5008" y="6977"/>
                </a:cubicBezTo>
                <a:cubicBezTo>
                  <a:pt x="8840" y="6977"/>
                  <a:pt x="8840" y="6977"/>
                  <a:pt x="8840" y="6977"/>
                </a:cubicBezTo>
                <a:cubicBezTo>
                  <a:pt x="13456" y="3775"/>
                  <a:pt x="13456" y="3775"/>
                  <a:pt x="13456" y="3775"/>
                </a:cubicBezTo>
                <a:cubicBezTo>
                  <a:pt x="16200" y="6977"/>
                  <a:pt x="16200" y="6977"/>
                  <a:pt x="16200" y="6977"/>
                </a:cubicBezTo>
                <a:lnTo>
                  <a:pt x="18508" y="6977"/>
                </a:lnTo>
                <a:close/>
                <a:moveTo>
                  <a:pt x="20816" y="8961"/>
                </a:moveTo>
                <a:cubicBezTo>
                  <a:pt x="5008" y="8961"/>
                  <a:pt x="5008" y="8961"/>
                  <a:pt x="5008" y="8961"/>
                </a:cubicBezTo>
                <a:cubicBezTo>
                  <a:pt x="4616" y="8961"/>
                  <a:pt x="4224" y="9367"/>
                  <a:pt x="4224" y="9773"/>
                </a:cubicBezTo>
                <a:cubicBezTo>
                  <a:pt x="4224" y="20595"/>
                  <a:pt x="4224" y="20595"/>
                  <a:pt x="4224" y="20595"/>
                </a:cubicBezTo>
                <a:cubicBezTo>
                  <a:pt x="4224" y="20956"/>
                  <a:pt x="4616" y="21362"/>
                  <a:pt x="5008" y="21362"/>
                </a:cubicBezTo>
                <a:cubicBezTo>
                  <a:pt x="20816" y="21362"/>
                  <a:pt x="20816" y="21362"/>
                  <a:pt x="20816" y="21362"/>
                </a:cubicBezTo>
                <a:cubicBezTo>
                  <a:pt x="21208" y="21362"/>
                  <a:pt x="21600" y="20956"/>
                  <a:pt x="21600" y="20595"/>
                </a:cubicBezTo>
                <a:cubicBezTo>
                  <a:pt x="21600" y="9773"/>
                  <a:pt x="21600" y="9773"/>
                  <a:pt x="21600" y="9773"/>
                </a:cubicBezTo>
                <a:cubicBezTo>
                  <a:pt x="21600" y="9367"/>
                  <a:pt x="21208" y="8961"/>
                  <a:pt x="20816" y="8961"/>
                </a:cubicBezTo>
                <a:close/>
                <a:moveTo>
                  <a:pt x="19684" y="18972"/>
                </a:moveTo>
                <a:cubicBezTo>
                  <a:pt x="6532" y="18972"/>
                  <a:pt x="6532" y="18972"/>
                  <a:pt x="6532" y="18972"/>
                </a:cubicBezTo>
                <a:cubicBezTo>
                  <a:pt x="6532" y="17394"/>
                  <a:pt x="6532" y="17394"/>
                  <a:pt x="6532" y="17394"/>
                </a:cubicBezTo>
                <a:cubicBezTo>
                  <a:pt x="8492" y="12163"/>
                  <a:pt x="8492" y="12163"/>
                  <a:pt x="8492" y="12163"/>
                </a:cubicBezTo>
                <a:cubicBezTo>
                  <a:pt x="11540" y="16176"/>
                  <a:pt x="11540" y="16176"/>
                  <a:pt x="11540" y="16176"/>
                </a:cubicBezTo>
                <a:cubicBezTo>
                  <a:pt x="14284" y="13380"/>
                  <a:pt x="14284" y="13380"/>
                  <a:pt x="14284" y="13380"/>
                </a:cubicBezTo>
                <a:cubicBezTo>
                  <a:pt x="18116" y="11757"/>
                  <a:pt x="18116" y="11757"/>
                  <a:pt x="18116" y="11757"/>
                </a:cubicBezTo>
                <a:cubicBezTo>
                  <a:pt x="19684" y="15410"/>
                  <a:pt x="19684" y="15410"/>
                  <a:pt x="19684" y="15410"/>
                </a:cubicBezTo>
                <a:lnTo>
                  <a:pt x="19684" y="18972"/>
                </a:lnTo>
                <a:close/>
              </a:path>
            </a:pathLst>
          </a:custGeom>
          <a:solidFill>
            <a:srgbClr val="FFFFFF"/>
          </a:solidFill>
          <a:ln w="12700">
            <a:miter lim="400000"/>
          </a:ln>
        </p:spPr>
        <p:txBody>
          <a:bodyPr lIns="45719" rIns="45719" anchor="ctr"/>
          <a:lstStyle/>
          <a:p>
            <a:pPr/>
          </a:p>
        </p:txBody>
      </p:sp>
      <p:sp>
        <p:nvSpPr>
          <p:cNvPr id="454" name="Shape 454"/>
          <p:cNvSpPr/>
          <p:nvPr/>
        </p:nvSpPr>
        <p:spPr>
          <a:xfrm rot="1097565">
            <a:off x="9887373" y="6760052"/>
            <a:ext cx="4039036" cy="30724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a:solidFill>
                  <a:srgbClr val="FFFFFF"/>
                </a:solidFill>
                <a:latin typeface="Futura"/>
                <a:ea typeface="Futura"/>
                <a:cs typeface="Futura"/>
                <a:sym typeface="Futura"/>
              </a:defRPr>
            </a:pPr>
            <a:r>
              <a:t>The sea is </a:t>
            </a:r>
            <a:r>
              <a:rPr>
                <a:solidFill>
                  <a:srgbClr val="A6AAA9"/>
                </a:solidFill>
              </a:rPr>
              <a:t>100m</a:t>
            </a:r>
            <a:r>
              <a:t> away from the wadi mouth and water no longer makes it to the sea</a:t>
            </a:r>
          </a:p>
        </p:txBody>
      </p:sp>
      <p:sp>
        <p:nvSpPr>
          <p:cNvPr id="455" name="Shape 455"/>
          <p:cNvSpPr/>
          <p:nvPr/>
        </p:nvSpPr>
        <p:spPr>
          <a:xfrm flipV="1">
            <a:off x="14414909" y="6329713"/>
            <a:ext cx="1742946" cy="1295500"/>
          </a:xfrm>
          <a:prstGeom prst="line">
            <a:avLst/>
          </a:prstGeom>
          <a:ln w="88900">
            <a:solidFill>
              <a:srgbClr val="DCDEE0"/>
            </a:solidFill>
            <a:miter lim="400000"/>
            <a:tailEnd type="triangle"/>
          </a:ln>
        </p:spPr>
        <p:txBody>
          <a:bodyPr lIns="0" tIns="0" rIns="0" bIns="0"/>
          <a:lstStyle/>
          <a:p>
            <a:pPr/>
          </a:p>
        </p:txBody>
      </p:sp>
      <p:sp>
        <p:nvSpPr>
          <p:cNvPr id="456" name="Shape 456"/>
          <p:cNvSpPr/>
          <p:nvPr/>
        </p:nvSpPr>
        <p:spPr>
          <a:xfrm rot="5563">
            <a:off x="4047189" y="3605164"/>
            <a:ext cx="4039036" cy="24755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a:solidFill>
                  <a:srgbClr val="FFFFFF"/>
                </a:solidFill>
                <a:latin typeface="Futura"/>
                <a:ea typeface="Futura"/>
                <a:cs typeface="Futura"/>
                <a:sym typeface="Futura"/>
              </a:defRPr>
            </a:lvl1pPr>
          </a:lstStyle>
          <a:p>
            <a:pPr/>
            <a:r>
              <a:t>In 1928 the wadi flowed into the sea topping it up with fresh water.</a:t>
            </a:r>
          </a:p>
        </p:txBody>
      </p:sp>
      <p:sp>
        <p:nvSpPr>
          <p:cNvPr id="457" name="Shape 457"/>
          <p:cNvSpPr/>
          <p:nvPr/>
        </p:nvSpPr>
        <p:spPr>
          <a:xfrm>
            <a:off x="2285689" y="1247115"/>
            <a:ext cx="1375277"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b="1" cap="all" spc="52" sz="3200">
                <a:solidFill>
                  <a:srgbClr val="FFFFFF"/>
                </a:solidFill>
              </a:defRPr>
            </a:lvl1pPr>
          </a:lstStyle>
          <a:p>
            <a:pPr>
              <a:defRPr b="0" cap="none" spc="0" sz="3600">
                <a:solidFill>
                  <a:srgbClr val="91969B"/>
                </a:solidFill>
              </a:defRPr>
            </a:pPr>
            <a:r>
              <a:rPr b="1" cap="all" spc="52" sz="3200">
                <a:solidFill>
                  <a:srgbClr val="FFFFFF"/>
                </a:solidFill>
              </a:rPr>
              <a:t>1 </a:t>
            </a:r>
          </a:p>
        </p:txBody>
      </p:sp>
      <p:sp>
        <p:nvSpPr>
          <p:cNvPr id="458" name="Shape 458"/>
          <p:cNvSpPr/>
          <p:nvPr/>
        </p:nvSpPr>
        <p:spPr>
          <a:xfrm>
            <a:off x="708902" y="715878"/>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459" name="Shape 459"/>
          <p:cNvSpPr/>
          <p:nvPr/>
        </p:nvSpPr>
        <p:spPr>
          <a:xfrm>
            <a:off x="2305392" y="986765"/>
            <a:ext cx="2260973"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examining</a:t>
            </a:r>
          </a:p>
          <a:p>
            <a:pPr>
              <a:spcBef>
                <a:spcPts val="1600"/>
              </a:spcBef>
              <a:defRPr cap="all" spc="49" sz="3000">
                <a:solidFill>
                  <a:srgbClr val="FFFFFF"/>
                </a:solidFill>
                <a:latin typeface="Gill Sans"/>
                <a:ea typeface="Gill Sans"/>
                <a:cs typeface="Gill Sans"/>
                <a:sym typeface="Gill Sans"/>
              </a:defRPr>
            </a:pPr>
            <a:r>
              <a:t>Evidence</a:t>
            </a:r>
          </a:p>
        </p:txBody>
      </p:sp>
      <p:sp>
        <p:nvSpPr>
          <p:cNvPr id="460" name="Shape 460"/>
          <p:cNvSpPr/>
          <p:nvPr/>
        </p:nvSpPr>
        <p:spPr>
          <a:xfrm>
            <a:off x="1122867" y="1133693"/>
            <a:ext cx="697233" cy="660344"/>
          </a:xfrm>
          <a:custGeom>
            <a:avLst/>
            <a:gdLst/>
            <a:ahLst/>
            <a:cxnLst>
              <a:cxn ang="0">
                <a:pos x="wd2" y="hd2"/>
              </a:cxn>
              <a:cxn ang="5400000">
                <a:pos x="wd2" y="hd2"/>
              </a:cxn>
              <a:cxn ang="10800000">
                <a:pos x="wd2" y="hd2"/>
              </a:cxn>
              <a:cxn ang="16200000">
                <a:pos x="wd2" y="hd2"/>
              </a:cxn>
            </a:cxnLst>
            <a:rect l="0" t="0" r="r" b="b"/>
            <a:pathLst>
              <a:path w="21600" h="21362" fill="norm" stroke="1" extrusionOk="0">
                <a:moveTo>
                  <a:pt x="18508" y="6977"/>
                </a:moveTo>
                <a:cubicBezTo>
                  <a:pt x="16200" y="574"/>
                  <a:pt x="16200" y="574"/>
                  <a:pt x="16200" y="574"/>
                </a:cubicBezTo>
                <a:cubicBezTo>
                  <a:pt x="16200" y="168"/>
                  <a:pt x="15416" y="-238"/>
                  <a:pt x="15068" y="168"/>
                </a:cubicBezTo>
                <a:cubicBezTo>
                  <a:pt x="392" y="5805"/>
                  <a:pt x="392" y="5805"/>
                  <a:pt x="392" y="5805"/>
                </a:cubicBezTo>
                <a:cubicBezTo>
                  <a:pt x="0" y="5805"/>
                  <a:pt x="0" y="6210"/>
                  <a:pt x="0" y="6977"/>
                </a:cubicBezTo>
                <a:cubicBezTo>
                  <a:pt x="2308" y="13380"/>
                  <a:pt x="2308" y="13380"/>
                  <a:pt x="2308" y="13380"/>
                </a:cubicBezTo>
                <a:cubicBezTo>
                  <a:pt x="2308" y="9773"/>
                  <a:pt x="2308" y="9773"/>
                  <a:pt x="2308" y="9773"/>
                </a:cubicBezTo>
                <a:cubicBezTo>
                  <a:pt x="2308" y="8195"/>
                  <a:pt x="3484" y="6977"/>
                  <a:pt x="5008" y="6977"/>
                </a:cubicBezTo>
                <a:cubicBezTo>
                  <a:pt x="8840" y="6977"/>
                  <a:pt x="8840" y="6977"/>
                  <a:pt x="8840" y="6977"/>
                </a:cubicBezTo>
                <a:cubicBezTo>
                  <a:pt x="13456" y="3775"/>
                  <a:pt x="13456" y="3775"/>
                  <a:pt x="13456" y="3775"/>
                </a:cubicBezTo>
                <a:cubicBezTo>
                  <a:pt x="16200" y="6977"/>
                  <a:pt x="16200" y="6977"/>
                  <a:pt x="16200" y="6977"/>
                </a:cubicBezTo>
                <a:lnTo>
                  <a:pt x="18508" y="6977"/>
                </a:lnTo>
                <a:close/>
                <a:moveTo>
                  <a:pt x="20816" y="8961"/>
                </a:moveTo>
                <a:cubicBezTo>
                  <a:pt x="5008" y="8961"/>
                  <a:pt x="5008" y="8961"/>
                  <a:pt x="5008" y="8961"/>
                </a:cubicBezTo>
                <a:cubicBezTo>
                  <a:pt x="4616" y="8961"/>
                  <a:pt x="4224" y="9367"/>
                  <a:pt x="4224" y="9773"/>
                </a:cubicBezTo>
                <a:cubicBezTo>
                  <a:pt x="4224" y="20595"/>
                  <a:pt x="4224" y="20595"/>
                  <a:pt x="4224" y="20595"/>
                </a:cubicBezTo>
                <a:cubicBezTo>
                  <a:pt x="4224" y="20956"/>
                  <a:pt x="4616" y="21362"/>
                  <a:pt x="5008" y="21362"/>
                </a:cubicBezTo>
                <a:cubicBezTo>
                  <a:pt x="20816" y="21362"/>
                  <a:pt x="20816" y="21362"/>
                  <a:pt x="20816" y="21362"/>
                </a:cubicBezTo>
                <a:cubicBezTo>
                  <a:pt x="21208" y="21362"/>
                  <a:pt x="21600" y="20956"/>
                  <a:pt x="21600" y="20595"/>
                </a:cubicBezTo>
                <a:cubicBezTo>
                  <a:pt x="21600" y="9773"/>
                  <a:pt x="21600" y="9773"/>
                  <a:pt x="21600" y="9773"/>
                </a:cubicBezTo>
                <a:cubicBezTo>
                  <a:pt x="21600" y="9367"/>
                  <a:pt x="21208" y="8961"/>
                  <a:pt x="20816" y="8961"/>
                </a:cubicBezTo>
                <a:close/>
                <a:moveTo>
                  <a:pt x="19684" y="18972"/>
                </a:moveTo>
                <a:cubicBezTo>
                  <a:pt x="6532" y="18972"/>
                  <a:pt x="6532" y="18972"/>
                  <a:pt x="6532" y="18972"/>
                </a:cubicBezTo>
                <a:cubicBezTo>
                  <a:pt x="6532" y="17394"/>
                  <a:pt x="6532" y="17394"/>
                  <a:pt x="6532" y="17394"/>
                </a:cubicBezTo>
                <a:cubicBezTo>
                  <a:pt x="8492" y="12163"/>
                  <a:pt x="8492" y="12163"/>
                  <a:pt x="8492" y="12163"/>
                </a:cubicBezTo>
                <a:cubicBezTo>
                  <a:pt x="11540" y="16176"/>
                  <a:pt x="11540" y="16176"/>
                  <a:pt x="11540" y="16176"/>
                </a:cubicBezTo>
                <a:cubicBezTo>
                  <a:pt x="14284" y="13380"/>
                  <a:pt x="14284" y="13380"/>
                  <a:pt x="14284" y="13380"/>
                </a:cubicBezTo>
                <a:cubicBezTo>
                  <a:pt x="18116" y="11757"/>
                  <a:pt x="18116" y="11757"/>
                  <a:pt x="18116" y="11757"/>
                </a:cubicBezTo>
                <a:cubicBezTo>
                  <a:pt x="19684" y="15410"/>
                  <a:pt x="19684" y="15410"/>
                  <a:pt x="19684" y="15410"/>
                </a:cubicBezTo>
                <a:lnTo>
                  <a:pt x="19684" y="18972"/>
                </a:lnTo>
                <a:close/>
              </a:path>
            </a:pathLst>
          </a:custGeom>
          <a:solidFill>
            <a:srgbClr val="FFFFFF"/>
          </a:solidFill>
          <a:ln w="12700">
            <a:miter lim="400000"/>
          </a:ln>
        </p:spPr>
        <p:txBody>
          <a:bodyPr lIns="45719" rIns="45719" anchor="ctr"/>
          <a:lstStyle/>
          <a:p>
            <a:pPr/>
          </a:p>
        </p:txBody>
      </p:sp>
      <p:sp>
        <p:nvSpPr>
          <p:cNvPr id="461" name="Shape 461"/>
          <p:cNvSpPr/>
          <p:nvPr/>
        </p:nvSpPr>
        <p:spPr>
          <a:xfrm>
            <a:off x="2880749" y="9774135"/>
            <a:ext cx="2363932" cy="13305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500">
                <a:solidFill>
                  <a:srgbClr val="FFFFFF"/>
                </a:solidFill>
                <a:latin typeface="Futura"/>
                <a:ea typeface="Futura"/>
                <a:cs typeface="Futura"/>
                <a:sym typeface="Futura"/>
              </a:defRPr>
            </a:lvl1pPr>
          </a:lstStyle>
          <a:p>
            <a:pPr/>
            <a:r>
              <a:t>1927</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447"/>
                                        </p:tgtEl>
                                        <p:attrNameLst>
                                          <p:attrName>style.visibility</p:attrName>
                                        </p:attrNameLst>
                                      </p:cBhvr>
                                      <p:to>
                                        <p:strVal val="visible"/>
                                      </p:to>
                                    </p:set>
                                    <p:anim calcmode="lin" valueType="num">
                                      <p:cBhvr>
                                        <p:cTn id="7" dur="500" fill="hold"/>
                                        <p:tgtEl>
                                          <p:spTgt spid="447"/>
                                        </p:tgtEl>
                                        <p:attrNameLst>
                                          <p:attrName>ppt_w</p:attrName>
                                        </p:attrNameLst>
                                      </p:cBhvr>
                                      <p:tavLst>
                                        <p:tav tm="0">
                                          <p:val>
                                            <p:fltVal val="0"/>
                                          </p:val>
                                        </p:tav>
                                        <p:tav tm="100000">
                                          <p:val>
                                            <p:strVal val="#ppt_w"/>
                                          </p:val>
                                        </p:tav>
                                      </p:tavLst>
                                    </p:anim>
                                    <p:anim calcmode="lin" valueType="num">
                                      <p:cBhvr>
                                        <p:cTn id="8" dur="500" fill="hold"/>
                                        <p:tgtEl>
                                          <p:spTgt spid="44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453"/>
                                        </p:tgtEl>
                                        <p:attrNameLst>
                                          <p:attrName>style.visibility</p:attrName>
                                        </p:attrNameLst>
                                      </p:cBhvr>
                                      <p:to>
                                        <p:strVal val="visible"/>
                                      </p:to>
                                    </p:set>
                                    <p:anim calcmode="lin" valueType="num">
                                      <p:cBhvr>
                                        <p:cTn id="12" dur="500" fill="hold"/>
                                        <p:tgtEl>
                                          <p:spTgt spid="453"/>
                                        </p:tgtEl>
                                        <p:attrNameLst>
                                          <p:attrName>ppt_w</p:attrName>
                                        </p:attrNameLst>
                                      </p:cBhvr>
                                      <p:tavLst>
                                        <p:tav tm="0">
                                          <p:val>
                                            <p:fltVal val="0"/>
                                          </p:val>
                                        </p:tav>
                                        <p:tav tm="100000">
                                          <p:val>
                                            <p:strVal val="#ppt_w"/>
                                          </p:val>
                                        </p:tav>
                                      </p:tavLst>
                                    </p:anim>
                                    <p:anim calcmode="lin" valueType="num">
                                      <p:cBhvr>
                                        <p:cTn id="13" dur="500" fill="hold"/>
                                        <p:tgtEl>
                                          <p:spTgt spid="45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16" presetID="23" grpId="3" fill="hold">
                                  <p:stCondLst>
                                    <p:cond delay="0"/>
                                  </p:stCondLst>
                                  <p:iterate type="el" backwards="0">
                                    <p:tmAbs val="0"/>
                                  </p:iterate>
                                  <p:childTnLst>
                                    <p:set>
                                      <p:cBhvr>
                                        <p:cTn id="16" fill="hold"/>
                                        <p:tgtEl>
                                          <p:spTgt spid="460"/>
                                        </p:tgtEl>
                                        <p:attrNameLst>
                                          <p:attrName>style.visibility</p:attrName>
                                        </p:attrNameLst>
                                      </p:cBhvr>
                                      <p:to>
                                        <p:strVal val="visible"/>
                                      </p:to>
                                    </p:set>
                                    <p:anim calcmode="lin" valueType="num">
                                      <p:cBhvr>
                                        <p:cTn id="17" dur="500" fill="hold"/>
                                        <p:tgtEl>
                                          <p:spTgt spid="460"/>
                                        </p:tgtEl>
                                        <p:attrNameLst>
                                          <p:attrName>ppt_w</p:attrName>
                                        </p:attrNameLst>
                                      </p:cBhvr>
                                      <p:tavLst>
                                        <p:tav tm="0">
                                          <p:val>
                                            <p:fltVal val="0"/>
                                          </p:val>
                                        </p:tav>
                                        <p:tav tm="100000">
                                          <p:val>
                                            <p:strVal val="#ppt_w"/>
                                          </p:val>
                                        </p:tav>
                                      </p:tavLst>
                                    </p:anim>
                                    <p:anim calcmode="lin" valueType="num">
                                      <p:cBhvr>
                                        <p:cTn id="18" dur="500" fill="hold"/>
                                        <p:tgtEl>
                                          <p:spTgt spid="4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0" grpId="3"/>
      <p:bldP build="whole" bldLvl="1" animBg="1" rev="0" advAuto="0" spid="447" grpId="1"/>
      <p:bldP build="whole" bldLvl="1" animBg="1" rev="0" advAuto="0" spid="453" grpId="2"/>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3" name="sky.jpg"/>
          <p:cNvPicPr>
            <a:picLocks noChangeAspect="1"/>
          </p:cNvPicPr>
          <p:nvPr/>
        </p:nvPicPr>
        <p:blipFill>
          <a:blip r:embed="rId2">
            <a:extLst/>
          </a:blip>
          <a:stretch>
            <a:fillRect/>
          </a:stretch>
        </p:blipFill>
        <p:spPr>
          <a:xfrm>
            <a:off x="-202996" y="0"/>
            <a:ext cx="24777292" cy="13716001"/>
          </a:xfrm>
          <a:prstGeom prst="rect">
            <a:avLst/>
          </a:prstGeom>
          <a:ln w="12700">
            <a:miter lim="400000"/>
          </a:ln>
        </p:spPr>
      </p:pic>
      <p:sp>
        <p:nvSpPr>
          <p:cNvPr id="464" name="Shape 464"/>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465" name="Shape 465"/>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466" name="Shape 46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7"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468"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469" name="Shape 469"/>
          <p:cNvSpPr/>
          <p:nvPr/>
        </p:nvSpPr>
        <p:spPr>
          <a:xfrm>
            <a:off x="821878" y="3657599"/>
            <a:ext cx="15690454" cy="406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800">
                <a:solidFill>
                  <a:srgbClr val="FFFFFF"/>
                </a:solidFill>
                <a:latin typeface="Gill Sans"/>
                <a:ea typeface="Gill Sans"/>
                <a:cs typeface="Gill Sans"/>
                <a:sym typeface="Gill Sans"/>
              </a:defRPr>
            </a:pPr>
            <a:r>
              <a:t>USE THE DATA TO PLOT A GRAPH SHOWING THE LEVELS OF THE DEA SEA</a:t>
            </a:r>
          </a:p>
          <a:p>
            <a:pPr>
              <a:defRPr sz="6800">
                <a:solidFill>
                  <a:srgbClr val="FFFFFF"/>
                </a:solidFill>
                <a:latin typeface="Gill Sans"/>
                <a:ea typeface="Gill Sans"/>
                <a:cs typeface="Gill Sans"/>
                <a:sym typeface="Gill Sans"/>
              </a:defRPr>
            </a:pPr>
            <a:r>
              <a:t>SINCE 1930 AND ANSWER THE FOLLOWING </a:t>
            </a:r>
            <a:r>
              <a:rPr u="sng">
                <a:solidFill>
                  <a:schemeClr val="accent5"/>
                </a:solidFill>
                <a:hlinkClick r:id="rId6" invalidUrl="" action="" tgtFrame="" tooltip="" history="1" highlightClick="0" endSnd="0"/>
              </a:rPr>
              <a:t>QUESTIONS</a:t>
            </a:r>
            <a:r>
              <a:t>.</a:t>
            </a:r>
          </a:p>
        </p:txBody>
      </p:sp>
      <p:sp>
        <p:nvSpPr>
          <p:cNvPr id="470" name="Shape 470"/>
          <p:cNvSpPr/>
          <p:nvPr/>
        </p:nvSpPr>
        <p:spPr>
          <a:xfrm>
            <a:off x="713695" y="723076"/>
            <a:ext cx="4528851" cy="1633977"/>
          </a:xfrm>
          <a:prstGeom prst="rect">
            <a:avLst/>
          </a:prstGeom>
          <a:solidFill>
            <a:srgbClr val="FBA622"/>
          </a:solidFill>
          <a:ln w="12700">
            <a:miter lim="400000"/>
          </a:ln>
        </p:spPr>
        <p:txBody>
          <a:bodyPr lIns="45719" rIns="45719" anchor="ctr"/>
          <a:lstStyle/>
          <a:p>
            <a:pPr>
              <a:defRPr sz="2800">
                <a:solidFill>
                  <a:srgbClr val="FFFFFF"/>
                </a:solidFill>
              </a:defRPr>
            </a:pPr>
          </a:p>
        </p:txBody>
      </p:sp>
      <p:sp>
        <p:nvSpPr>
          <p:cNvPr id="471" name="Shape 471"/>
          <p:cNvSpPr/>
          <p:nvPr/>
        </p:nvSpPr>
        <p:spPr>
          <a:xfrm>
            <a:off x="2606040" y="1268163"/>
            <a:ext cx="1976183"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GraphING</a:t>
            </a:r>
          </a:p>
        </p:txBody>
      </p:sp>
      <p:sp>
        <p:nvSpPr>
          <p:cNvPr id="472" name="Shape 472"/>
          <p:cNvSpPr/>
          <p:nvPr/>
        </p:nvSpPr>
        <p:spPr>
          <a:xfrm>
            <a:off x="1150931" y="1109611"/>
            <a:ext cx="993021" cy="992066"/>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473" name="Shape 473"/>
          <p:cNvSpPr/>
          <p:nvPr/>
        </p:nvSpPr>
        <p:spPr>
          <a:xfrm>
            <a:off x="1344183" y="1332376"/>
            <a:ext cx="505820" cy="443075"/>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472"/>
                                        </p:tgtEl>
                                        <p:attrNameLst>
                                          <p:attrName>style.visibility</p:attrName>
                                        </p:attrNameLst>
                                      </p:cBhvr>
                                      <p:to>
                                        <p:strVal val="visible"/>
                                      </p:to>
                                    </p:set>
                                    <p:anim calcmode="lin" valueType="num">
                                      <p:cBhvr>
                                        <p:cTn id="7" dur="500" fill="hold"/>
                                        <p:tgtEl>
                                          <p:spTgt spid="472"/>
                                        </p:tgtEl>
                                        <p:attrNameLst>
                                          <p:attrName>ppt_x</p:attrName>
                                        </p:attrNameLst>
                                      </p:cBhvr>
                                      <p:tavLst>
                                        <p:tav tm="0">
                                          <p:val>
                                            <p:strVal val="#ppt_x"/>
                                          </p:val>
                                        </p:tav>
                                        <p:tav tm="100000">
                                          <p:val>
                                            <p:strVal val="#ppt_x"/>
                                          </p:val>
                                        </p:tav>
                                      </p:tavLst>
                                    </p:anim>
                                    <p:anim calcmode="lin" valueType="num">
                                      <p:cBhvr>
                                        <p:cTn id="8" dur="500" fill="hold"/>
                                        <p:tgtEl>
                                          <p:spTgt spid="47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473"/>
                                        </p:tgtEl>
                                        <p:attrNameLst>
                                          <p:attrName>style.visibility</p:attrName>
                                        </p:attrNameLst>
                                      </p:cBhvr>
                                      <p:to>
                                        <p:strVal val="visible"/>
                                      </p:to>
                                    </p:set>
                                    <p:anim calcmode="lin" valueType="num">
                                      <p:cBhvr>
                                        <p:cTn id="12" dur="500" fill="hold"/>
                                        <p:tgtEl>
                                          <p:spTgt spid="473"/>
                                        </p:tgtEl>
                                        <p:attrNameLst>
                                          <p:attrName>ppt_x</p:attrName>
                                        </p:attrNameLst>
                                      </p:cBhvr>
                                      <p:tavLst>
                                        <p:tav tm="0">
                                          <p:val>
                                            <p:strVal val="#ppt_x"/>
                                          </p:val>
                                        </p:tav>
                                        <p:tav tm="100000">
                                          <p:val>
                                            <p:strVal val="#ppt_x"/>
                                          </p:val>
                                        </p:tav>
                                      </p:tavLst>
                                    </p:anim>
                                    <p:anim calcmode="lin" valueType="num">
                                      <p:cBhvr>
                                        <p:cTn id="13" dur="500" fill="hold"/>
                                        <p:tgtEl>
                                          <p:spTgt spid="4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3" grpId="2"/>
      <p:bldP build="whole" bldLvl="1" animBg="1" rev="0" advAuto="0" spid="472"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5" name="Shape 475"/>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476" name="Shape 476"/>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477" name="Shape 47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8"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479"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graphicFrame>
        <p:nvGraphicFramePr>
          <p:cNvPr id="480" name="Table 480"/>
          <p:cNvGraphicFramePr/>
          <p:nvPr/>
        </p:nvGraphicFramePr>
        <p:xfrm>
          <a:off x="1756216" y="6275250"/>
          <a:ext cx="20871568" cy="2515387"/>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2157285"/>
                <a:gridCol w="1693360"/>
                <a:gridCol w="1688617"/>
                <a:gridCol w="1705766"/>
                <a:gridCol w="1725833"/>
                <a:gridCol w="1695367"/>
                <a:gridCol w="1700840"/>
                <a:gridCol w="1712880"/>
                <a:gridCol w="1716347"/>
                <a:gridCol w="1697739"/>
                <a:gridCol w="1682414"/>
                <a:gridCol w="1682414"/>
              </a:tblGrid>
              <a:tr h="889516">
                <a:tc>
                  <a:txBody>
                    <a:bodyPr/>
                    <a:lstStyle/>
                    <a:p>
                      <a:pPr>
                        <a:defRPr b="0" i="0" sz="2900">
                          <a:solidFill>
                            <a:srgbClr val="53585F"/>
                          </a:solidFill>
                          <a:latin typeface="Futura"/>
                          <a:ea typeface="Futura"/>
                          <a:cs typeface="Futura"/>
                          <a:sym typeface="Futura"/>
                        </a:defRPr>
                      </a:pPr>
                    </a:p>
                  </a:txBody>
                  <a:tcPr marL="63500" marR="63500" marT="63500" marB="63500" anchor="t"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1930</a:t>
                      </a:r>
                    </a:p>
                  </a:txBody>
                  <a:tcPr marL="63500" marR="63500" marT="63500" marB="63500" anchor="t"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1940</a:t>
                      </a:r>
                    </a:p>
                  </a:txBody>
                  <a:tcPr marL="63500" marR="63500" marT="63500" marB="63500" anchor="t"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1950</a:t>
                      </a:r>
                    </a:p>
                  </a:txBody>
                  <a:tcPr marL="63500" marR="63500" marT="63500" marB="63500" anchor="t"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1960</a:t>
                      </a:r>
                    </a:p>
                  </a:txBody>
                  <a:tcPr marL="63500" marR="63500" marT="63500" marB="63500" anchor="t"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1970</a:t>
                      </a:r>
                    </a:p>
                  </a:txBody>
                  <a:tcPr marL="63500" marR="63500" marT="63500" marB="63500" anchor="t"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1980</a:t>
                      </a:r>
                    </a:p>
                  </a:txBody>
                  <a:tcPr marL="63500" marR="63500" marT="63500" marB="63500" anchor="t"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1990</a:t>
                      </a:r>
                    </a:p>
                  </a:txBody>
                  <a:tcPr marL="63500" marR="63500" marT="63500" marB="63500" anchor="t"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2000</a:t>
                      </a:r>
                    </a:p>
                  </a:txBody>
                  <a:tcPr marL="63500" marR="63500" marT="63500" marB="63500" anchor="t"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2010</a:t>
                      </a:r>
                    </a:p>
                  </a:txBody>
                  <a:tcPr marL="63500" marR="63500" marT="63500" marB="63500" anchor="t"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2018</a:t>
                      </a:r>
                    </a:p>
                  </a:txBody>
                  <a:tcPr marL="63500" marR="63500" marT="63500" marB="63500" anchor="t"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2028</a:t>
                      </a:r>
                    </a:p>
                  </a:txBody>
                  <a:tcPr marL="63500" marR="63500" marT="63500" marB="63500" anchor="t" anchorCtr="0" horzOverflow="overflow"/>
                </a:tc>
              </a:tr>
              <a:tr h="2110110">
                <a:tc>
                  <a:txBody>
                    <a:bodyPr/>
                    <a:lstStyle/>
                    <a:p>
                      <a:pPr algn="l">
                        <a:defRPr b="0" i="0" sz="2900">
                          <a:solidFill>
                            <a:srgbClr val="53585F"/>
                          </a:solidFill>
                          <a:latin typeface="Futura"/>
                          <a:ea typeface="Futura"/>
                          <a:cs typeface="Futura"/>
                          <a:sym typeface="Futura"/>
                        </a:defRPr>
                      </a:pPr>
                      <a:r>
                        <a:t>Dead Sea Level(m)</a:t>
                      </a:r>
                    </a:p>
                    <a:p>
                      <a:pPr algn="l">
                        <a:defRPr b="0" i="0" sz="2900">
                          <a:solidFill>
                            <a:srgbClr val="53585F"/>
                          </a:solidFill>
                          <a:latin typeface="Futura"/>
                          <a:ea typeface="Futura"/>
                          <a:cs typeface="Futura"/>
                          <a:sym typeface="Futura"/>
                        </a:defRPr>
                      </a:pPr>
                      <a:r>
                        <a:rPr sz="1800"/>
                        <a:t>(minus value means below sea level)</a:t>
                      </a:r>
                    </a:p>
                  </a:txBody>
                  <a:tcPr marL="63500" marR="63500" marT="63500" marB="63500" anchor="ctr"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-390</a:t>
                      </a:r>
                    </a:p>
                  </a:txBody>
                  <a:tcPr marL="63500" marR="63500" marT="63500" marB="63500" anchor="ctr"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-394</a:t>
                      </a:r>
                    </a:p>
                  </a:txBody>
                  <a:tcPr marL="63500" marR="63500" marT="63500" marB="63500" anchor="ctr"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-393</a:t>
                      </a:r>
                    </a:p>
                  </a:txBody>
                  <a:tcPr marL="63500" marR="63500" marT="63500" marB="63500" anchor="ctr"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-395</a:t>
                      </a:r>
                    </a:p>
                  </a:txBody>
                  <a:tcPr marL="63500" marR="63500" marT="63500" marB="63500" anchor="ctr"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-396</a:t>
                      </a:r>
                    </a:p>
                  </a:txBody>
                  <a:tcPr marL="63500" marR="63500" marT="63500" marB="63500" anchor="ctr"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-400</a:t>
                      </a:r>
                    </a:p>
                  </a:txBody>
                  <a:tcPr marL="63500" marR="63500" marT="63500" marB="63500" anchor="ctr"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-408</a:t>
                      </a:r>
                    </a:p>
                  </a:txBody>
                  <a:tcPr marL="63500" marR="63500" marT="63500" marB="63500" anchor="ctr"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-415</a:t>
                      </a:r>
                    </a:p>
                  </a:txBody>
                  <a:tcPr marL="63500" marR="63500" marT="63500" marB="63500" anchor="ctr"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-425</a:t>
                      </a:r>
                    </a:p>
                  </a:txBody>
                  <a:tcPr marL="63500" marR="63500" marT="63500" marB="63500" anchor="ctr"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-430</a:t>
                      </a:r>
                    </a:p>
                  </a:txBody>
                  <a:tcPr marL="63500" marR="63500" marT="63500" marB="63500" anchor="ctr" anchorCtr="0" horzOverflow="overflow"/>
                </a:tc>
                <a:tc>
                  <a:txBody>
                    <a:bodyPr/>
                    <a:lstStyle/>
                    <a:p>
                      <a:pPr>
                        <a:defRPr b="0" i="0" sz="1800">
                          <a:solidFill>
                            <a:srgbClr val="000000"/>
                          </a:solidFill>
                        </a:defRPr>
                      </a:pPr>
                      <a:r>
                        <a:rPr sz="2900">
                          <a:solidFill>
                            <a:srgbClr val="53585F"/>
                          </a:solidFill>
                          <a:latin typeface="Futura"/>
                          <a:ea typeface="Futura"/>
                          <a:cs typeface="Futura"/>
                          <a:sym typeface="Futura"/>
                        </a:rPr>
                        <a:t>-440</a:t>
                      </a:r>
                    </a:p>
                  </a:txBody>
                  <a:tcPr marL="63500" marR="63500" marT="63500" marB="63500" anchor="ctr" anchorCtr="0" horzOverflow="overflow"/>
                </a:tc>
              </a:tr>
            </a:tbl>
          </a:graphicData>
        </a:graphic>
      </p:graphicFrame>
      <p:sp>
        <p:nvSpPr>
          <p:cNvPr id="481" name="Shape 481"/>
          <p:cNvSpPr/>
          <p:nvPr/>
        </p:nvSpPr>
        <p:spPr>
          <a:xfrm>
            <a:off x="5800777" y="4614818"/>
            <a:ext cx="12769745" cy="6725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Futura"/>
                <a:ea typeface="Futura"/>
                <a:cs typeface="Futura"/>
                <a:sym typeface="Futura"/>
              </a:defRPr>
            </a:lvl1pPr>
          </a:lstStyle>
          <a:p>
            <a:pPr/>
            <a:r>
              <a:t>Create a graph showing the levels of the Dead Sea since 1930</a:t>
            </a:r>
          </a:p>
        </p:txBody>
      </p:sp>
      <p:sp>
        <p:nvSpPr>
          <p:cNvPr id="482" name="Shape 482"/>
          <p:cNvSpPr/>
          <p:nvPr/>
        </p:nvSpPr>
        <p:spPr>
          <a:xfrm>
            <a:off x="5276512" y="2908478"/>
            <a:ext cx="13818277" cy="673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4500">
                <a:solidFill>
                  <a:srgbClr val="25C8B4"/>
                </a:solidFill>
                <a:latin typeface="Gill Sans"/>
                <a:ea typeface="Gill Sans"/>
                <a:cs typeface="Gill Sans"/>
                <a:sym typeface="Gill Sans"/>
              </a:defRPr>
            </a:lvl1pPr>
          </a:lstStyle>
          <a:p>
            <a:pPr/>
            <a:r>
              <a:t>PLOT GRAPH SHOWING DEAD SEA DECLINE:</a:t>
            </a:r>
          </a:p>
        </p:txBody>
      </p:sp>
      <p:grpSp>
        <p:nvGrpSpPr>
          <p:cNvPr id="486" name="Group 486"/>
          <p:cNvGrpSpPr/>
          <p:nvPr/>
        </p:nvGrpSpPr>
        <p:grpSpPr>
          <a:xfrm>
            <a:off x="11785703" y="4002948"/>
            <a:ext cx="799892" cy="190501"/>
            <a:chOff x="0" y="0"/>
            <a:chExt cx="799891" cy="190500"/>
          </a:xfrm>
        </p:grpSpPr>
        <p:sp>
          <p:nvSpPr>
            <p:cNvPr id="483" name="Shape 483"/>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484" name="Shape 484"/>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485" name="Shape 485"/>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
        <p:nvSpPr>
          <p:cNvPr id="487" name="Shape 487"/>
          <p:cNvSpPr/>
          <p:nvPr/>
        </p:nvSpPr>
        <p:spPr>
          <a:xfrm>
            <a:off x="713695" y="723076"/>
            <a:ext cx="4528851" cy="1633977"/>
          </a:xfrm>
          <a:prstGeom prst="rect">
            <a:avLst/>
          </a:prstGeom>
          <a:solidFill>
            <a:srgbClr val="FBA622"/>
          </a:solidFill>
          <a:ln w="12700">
            <a:miter lim="400000"/>
          </a:ln>
        </p:spPr>
        <p:txBody>
          <a:bodyPr lIns="45719" rIns="45719" anchor="ctr"/>
          <a:lstStyle/>
          <a:p>
            <a:pPr>
              <a:defRPr sz="2800">
                <a:solidFill>
                  <a:srgbClr val="FFFFFF"/>
                </a:solidFill>
              </a:defRPr>
            </a:pPr>
          </a:p>
        </p:txBody>
      </p:sp>
      <p:sp>
        <p:nvSpPr>
          <p:cNvPr id="488" name="Shape 488"/>
          <p:cNvSpPr/>
          <p:nvPr/>
        </p:nvSpPr>
        <p:spPr>
          <a:xfrm>
            <a:off x="2606040" y="1268163"/>
            <a:ext cx="1976183"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GraphING</a:t>
            </a:r>
          </a:p>
        </p:txBody>
      </p:sp>
      <p:sp>
        <p:nvSpPr>
          <p:cNvPr id="489" name="Shape 489"/>
          <p:cNvSpPr/>
          <p:nvPr/>
        </p:nvSpPr>
        <p:spPr>
          <a:xfrm>
            <a:off x="1150931" y="1109611"/>
            <a:ext cx="993021" cy="992066"/>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490" name="Shape 490"/>
          <p:cNvSpPr/>
          <p:nvPr/>
        </p:nvSpPr>
        <p:spPr>
          <a:xfrm>
            <a:off x="1344183" y="1332376"/>
            <a:ext cx="505820" cy="443075"/>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489"/>
                                        </p:tgtEl>
                                        <p:attrNameLst>
                                          <p:attrName>style.visibility</p:attrName>
                                        </p:attrNameLst>
                                      </p:cBhvr>
                                      <p:to>
                                        <p:strVal val="visible"/>
                                      </p:to>
                                    </p:set>
                                    <p:anim calcmode="lin" valueType="num">
                                      <p:cBhvr>
                                        <p:cTn id="7" dur="500" fill="hold"/>
                                        <p:tgtEl>
                                          <p:spTgt spid="489"/>
                                        </p:tgtEl>
                                        <p:attrNameLst>
                                          <p:attrName>ppt_x</p:attrName>
                                        </p:attrNameLst>
                                      </p:cBhvr>
                                      <p:tavLst>
                                        <p:tav tm="0">
                                          <p:val>
                                            <p:strVal val="#ppt_x"/>
                                          </p:val>
                                        </p:tav>
                                        <p:tav tm="100000">
                                          <p:val>
                                            <p:strVal val="#ppt_x"/>
                                          </p:val>
                                        </p:tav>
                                      </p:tavLst>
                                    </p:anim>
                                    <p:anim calcmode="lin" valueType="num">
                                      <p:cBhvr>
                                        <p:cTn id="8" dur="500" fill="hold"/>
                                        <p:tgtEl>
                                          <p:spTgt spid="48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490"/>
                                        </p:tgtEl>
                                        <p:attrNameLst>
                                          <p:attrName>style.visibility</p:attrName>
                                        </p:attrNameLst>
                                      </p:cBhvr>
                                      <p:to>
                                        <p:strVal val="visible"/>
                                      </p:to>
                                    </p:set>
                                    <p:anim calcmode="lin" valueType="num">
                                      <p:cBhvr>
                                        <p:cTn id="12" dur="500" fill="hold"/>
                                        <p:tgtEl>
                                          <p:spTgt spid="490"/>
                                        </p:tgtEl>
                                        <p:attrNameLst>
                                          <p:attrName>ppt_x</p:attrName>
                                        </p:attrNameLst>
                                      </p:cBhvr>
                                      <p:tavLst>
                                        <p:tav tm="0">
                                          <p:val>
                                            <p:strVal val="#ppt_x"/>
                                          </p:val>
                                        </p:tav>
                                        <p:tav tm="100000">
                                          <p:val>
                                            <p:strVal val="#ppt_x"/>
                                          </p:val>
                                        </p:tav>
                                      </p:tavLst>
                                    </p:anim>
                                    <p:anim calcmode="lin" valueType="num">
                                      <p:cBhvr>
                                        <p:cTn id="13" dur="500" fill="hold"/>
                                        <p:tgtEl>
                                          <p:spTgt spid="4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9" grpId="1"/>
      <p:bldP build="whole" bldLvl="1" animBg="1" rev="0" advAuto="0" spid="490" grpId="2"/>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2" name="Shape 49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493" name="Shape 49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494" name="Shape 49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5"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496"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graphicFrame>
        <p:nvGraphicFramePr>
          <p:cNvPr id="497" name="Chart 497"/>
          <p:cNvGraphicFramePr/>
          <p:nvPr/>
        </p:nvGraphicFramePr>
        <p:xfrm>
          <a:off x="1452044" y="1954633"/>
          <a:ext cx="20578441" cy="9408062"/>
        </p:xfrm>
        <a:graphic xmlns:a="http://schemas.openxmlformats.org/drawingml/2006/main">
          <a:graphicData uri="http://schemas.openxmlformats.org/drawingml/2006/chart">
            <c:chart xmlns:c="http://schemas.openxmlformats.org/drawingml/2006/chart" r:id="rId5"/>
          </a:graphicData>
        </a:graphic>
      </p:graphicFrame>
      <p:sp>
        <p:nvSpPr>
          <p:cNvPr id="498" name="Shape 498"/>
          <p:cNvSpPr/>
          <p:nvPr/>
        </p:nvSpPr>
        <p:spPr>
          <a:xfrm>
            <a:off x="2385907" y="1254314"/>
            <a:ext cx="2522610"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b="1" cap="all" spc="52" sz="3200">
                <a:solidFill>
                  <a:srgbClr val="FFFFFF"/>
                </a:solidFill>
                <a:latin typeface="Gill Sans"/>
                <a:ea typeface="Gill Sans"/>
                <a:cs typeface="Gill Sans"/>
                <a:sym typeface="Gill Sans"/>
              </a:defRPr>
            </a:lvl1pPr>
          </a:lstStyle>
          <a:p>
            <a:pPr>
              <a:defRPr b="0" cap="none" spc="0" sz="3600">
                <a:solidFill>
                  <a:srgbClr val="91969B"/>
                </a:solidFill>
              </a:defRPr>
            </a:pPr>
            <a:r>
              <a:rPr b="1" cap="all" spc="52" sz="3200">
                <a:solidFill>
                  <a:srgbClr val="FFFFFF"/>
                </a:solidFill>
              </a:rPr>
              <a:t>GraphING</a:t>
            </a:r>
          </a:p>
        </p:txBody>
      </p:sp>
      <p:sp>
        <p:nvSpPr>
          <p:cNvPr id="499" name="Shape 499"/>
          <p:cNvSpPr/>
          <p:nvPr/>
        </p:nvSpPr>
        <p:spPr>
          <a:xfrm>
            <a:off x="713695" y="723076"/>
            <a:ext cx="4528851" cy="1633977"/>
          </a:xfrm>
          <a:prstGeom prst="rect">
            <a:avLst/>
          </a:prstGeom>
          <a:solidFill>
            <a:srgbClr val="FBA622"/>
          </a:solidFill>
          <a:ln w="12700">
            <a:miter lim="400000"/>
          </a:ln>
        </p:spPr>
        <p:txBody>
          <a:bodyPr lIns="45719" rIns="45719" anchor="ctr"/>
          <a:lstStyle/>
          <a:p>
            <a:pPr>
              <a:defRPr sz="2800">
                <a:solidFill>
                  <a:srgbClr val="FFFFFF"/>
                </a:solidFill>
              </a:defRPr>
            </a:pPr>
          </a:p>
        </p:txBody>
      </p:sp>
      <p:sp>
        <p:nvSpPr>
          <p:cNvPr id="500" name="Shape 500"/>
          <p:cNvSpPr/>
          <p:nvPr/>
        </p:nvSpPr>
        <p:spPr>
          <a:xfrm>
            <a:off x="2606040" y="1268163"/>
            <a:ext cx="1976183"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GraphING</a:t>
            </a:r>
          </a:p>
        </p:txBody>
      </p:sp>
      <p:sp>
        <p:nvSpPr>
          <p:cNvPr id="501" name="Shape 501"/>
          <p:cNvSpPr/>
          <p:nvPr/>
        </p:nvSpPr>
        <p:spPr>
          <a:xfrm>
            <a:off x="1150931" y="1109611"/>
            <a:ext cx="993021" cy="992066"/>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502" name="Shape 502"/>
          <p:cNvSpPr/>
          <p:nvPr/>
        </p:nvSpPr>
        <p:spPr>
          <a:xfrm>
            <a:off x="1344183" y="1332376"/>
            <a:ext cx="505820" cy="443075"/>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501"/>
                                        </p:tgtEl>
                                        <p:attrNameLst>
                                          <p:attrName>style.visibility</p:attrName>
                                        </p:attrNameLst>
                                      </p:cBhvr>
                                      <p:to>
                                        <p:strVal val="visible"/>
                                      </p:to>
                                    </p:set>
                                    <p:anim calcmode="lin" valueType="num">
                                      <p:cBhvr>
                                        <p:cTn id="7" dur="500" fill="hold"/>
                                        <p:tgtEl>
                                          <p:spTgt spid="501"/>
                                        </p:tgtEl>
                                        <p:attrNameLst>
                                          <p:attrName>ppt_x</p:attrName>
                                        </p:attrNameLst>
                                      </p:cBhvr>
                                      <p:tavLst>
                                        <p:tav tm="0">
                                          <p:val>
                                            <p:strVal val="#ppt_x"/>
                                          </p:val>
                                        </p:tav>
                                        <p:tav tm="100000">
                                          <p:val>
                                            <p:strVal val="#ppt_x"/>
                                          </p:val>
                                        </p:tav>
                                      </p:tavLst>
                                    </p:anim>
                                    <p:anim calcmode="lin" valueType="num">
                                      <p:cBhvr>
                                        <p:cTn id="8" dur="500" fill="hold"/>
                                        <p:tgtEl>
                                          <p:spTgt spid="50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502"/>
                                        </p:tgtEl>
                                        <p:attrNameLst>
                                          <p:attrName>style.visibility</p:attrName>
                                        </p:attrNameLst>
                                      </p:cBhvr>
                                      <p:to>
                                        <p:strVal val="visible"/>
                                      </p:to>
                                    </p:set>
                                    <p:anim calcmode="lin" valueType="num">
                                      <p:cBhvr>
                                        <p:cTn id="12" dur="500" fill="hold"/>
                                        <p:tgtEl>
                                          <p:spTgt spid="502"/>
                                        </p:tgtEl>
                                        <p:attrNameLst>
                                          <p:attrName>ppt_x</p:attrName>
                                        </p:attrNameLst>
                                      </p:cBhvr>
                                      <p:tavLst>
                                        <p:tav tm="0">
                                          <p:val>
                                            <p:strVal val="#ppt_x"/>
                                          </p:val>
                                        </p:tav>
                                        <p:tav tm="100000">
                                          <p:val>
                                            <p:strVal val="#ppt_x"/>
                                          </p:val>
                                        </p:tav>
                                      </p:tavLst>
                                    </p:anim>
                                    <p:anim calcmode="lin" valueType="num">
                                      <p:cBhvr>
                                        <p:cTn id="13" dur="500" fill="hold"/>
                                        <p:tgtEl>
                                          <p:spTgt spid="5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2" grpId="2"/>
      <p:bldP build="whole" bldLvl="1" animBg="1" rev="0" advAuto="0" spid="501"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4" name="Shape 504"/>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505" name="Shape 505"/>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506" name="Shape 50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7"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508"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graphicFrame>
        <p:nvGraphicFramePr>
          <p:cNvPr id="509" name="Table 509"/>
          <p:cNvGraphicFramePr/>
          <p:nvPr/>
        </p:nvGraphicFramePr>
        <p:xfrm>
          <a:off x="2771323" y="2934415"/>
          <a:ext cx="18561954" cy="7994181"/>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9302740"/>
                <a:gridCol w="9246514"/>
              </a:tblGrid>
              <a:tr h="1596296">
                <a:tc>
                  <a:txBody>
                    <a:bodyPr/>
                    <a:lstStyle/>
                    <a:p>
                      <a:pPr algn="l">
                        <a:defRPr b="0" i="0" sz="3000">
                          <a:latin typeface="Futura"/>
                          <a:ea typeface="Futura"/>
                          <a:cs typeface="Futura"/>
                          <a:sym typeface="Futura"/>
                        </a:defRPr>
                      </a:pPr>
                      <a:r>
                        <a:t>1- Which year was the Dead Sea at its highest? What was the level of the Dead Sea then? </a:t>
                      </a:r>
                    </a:p>
                  </a:txBody>
                  <a:tcPr marL="63500" marR="63500" marT="63500" marB="63500" anchor="b" anchorCtr="0" horzOverflow="overflow">
                    <a:lnL w="50800">
                      <a:solidFill>
                        <a:schemeClr val="accent2"/>
                      </a:solidFill>
                      <a:miter lim="400000"/>
                    </a:lnL>
                    <a:lnT w="50800">
                      <a:solidFill>
                        <a:schemeClr val="accent2"/>
                      </a:solidFill>
                      <a:miter lim="400000"/>
                    </a:lnT>
                  </a:tcPr>
                </a:tc>
                <a:tc>
                  <a:txBody>
                    <a:bodyPr/>
                    <a:lstStyle/>
                    <a:p>
                      <a:pPr algn="l">
                        <a:defRPr b="0" i="0" sz="3000">
                          <a:latin typeface="Futura"/>
                          <a:ea typeface="Futura"/>
                          <a:cs typeface="Futura"/>
                          <a:sym typeface="Futura"/>
                        </a:defRPr>
                      </a:pPr>
                    </a:p>
                  </a:txBody>
                  <a:tcPr marL="63500" marR="63500" marT="63500" marB="63500" anchor="t" anchorCtr="0" horzOverflow="overflow">
                    <a:lnR w="50800">
                      <a:solidFill>
                        <a:schemeClr val="accent2"/>
                      </a:solidFill>
                      <a:miter lim="400000"/>
                    </a:lnR>
                    <a:lnT w="50800">
                      <a:solidFill>
                        <a:schemeClr val="accent2"/>
                      </a:solidFill>
                      <a:miter lim="400000"/>
                    </a:lnT>
                  </a:tcPr>
                </a:tc>
              </a:tr>
              <a:tr h="1596296">
                <a:tc>
                  <a:txBody>
                    <a:bodyPr/>
                    <a:lstStyle/>
                    <a:p>
                      <a:pPr algn="l">
                        <a:defRPr b="0" i="0" sz="3000">
                          <a:latin typeface="Futura"/>
                          <a:ea typeface="Futura"/>
                          <a:cs typeface="Futura"/>
                          <a:sym typeface="Futura"/>
                        </a:defRPr>
                      </a:pPr>
                      <a:r>
                        <a:t>2- Which decade saw the biggest drop in the Dead Sea Levels? </a:t>
                      </a:r>
                    </a:p>
                  </a:txBody>
                  <a:tcPr marL="63500" marR="63500" marT="63500" marB="63500" anchor="b" anchorCtr="0" horzOverflow="overflow">
                    <a:lnL w="50800">
                      <a:solidFill>
                        <a:schemeClr val="accent2"/>
                      </a:solidFill>
                      <a:miter lim="400000"/>
                    </a:lnL>
                  </a:tcPr>
                </a:tc>
                <a:tc>
                  <a:txBody>
                    <a:bodyPr/>
                    <a:lstStyle/>
                    <a:p>
                      <a:pPr algn="l">
                        <a:defRPr b="0" i="0" sz="3000">
                          <a:latin typeface="Futura"/>
                          <a:ea typeface="Futura"/>
                          <a:cs typeface="Futura"/>
                          <a:sym typeface="Futura"/>
                        </a:defRPr>
                      </a:pPr>
                    </a:p>
                  </a:txBody>
                  <a:tcPr marL="63500" marR="63500" marT="63500" marB="63500" anchor="t" anchorCtr="0" horzOverflow="overflow">
                    <a:lnR w="50800">
                      <a:solidFill>
                        <a:schemeClr val="accent2"/>
                      </a:solidFill>
                      <a:miter lim="400000"/>
                    </a:lnR>
                  </a:tcPr>
                </a:tc>
              </a:tr>
              <a:tr h="1596296">
                <a:tc>
                  <a:txBody>
                    <a:bodyPr/>
                    <a:lstStyle/>
                    <a:p>
                      <a:pPr algn="l">
                        <a:defRPr b="0" i="0" sz="3000">
                          <a:latin typeface="Futura"/>
                          <a:ea typeface="Futura"/>
                          <a:cs typeface="Futura"/>
                          <a:sym typeface="Futura"/>
                        </a:defRPr>
                      </a:pPr>
                      <a:r>
                        <a:t>3- What is the current level of the Dead Sea?</a:t>
                      </a:r>
                    </a:p>
                    <a:p>
                      <a:pPr algn="l">
                        <a:defRPr b="0" i="0" sz="3000">
                          <a:latin typeface="Futura"/>
                          <a:ea typeface="Futura"/>
                          <a:cs typeface="Futura"/>
                          <a:sym typeface="Futura"/>
                        </a:defRPr>
                      </a:pPr>
                    </a:p>
                  </a:txBody>
                  <a:tcPr marL="63500" marR="63500" marT="63500" marB="63500" anchor="b" anchorCtr="0" horzOverflow="overflow">
                    <a:lnL w="50800">
                      <a:solidFill>
                        <a:schemeClr val="accent2"/>
                      </a:solidFill>
                      <a:miter lim="400000"/>
                    </a:lnL>
                  </a:tcPr>
                </a:tc>
                <a:tc>
                  <a:txBody>
                    <a:bodyPr/>
                    <a:lstStyle/>
                    <a:p>
                      <a:pPr algn="l">
                        <a:defRPr b="0" i="0" sz="3000">
                          <a:latin typeface="Futura"/>
                          <a:ea typeface="Futura"/>
                          <a:cs typeface="Futura"/>
                          <a:sym typeface="Futura"/>
                        </a:defRPr>
                      </a:pPr>
                    </a:p>
                  </a:txBody>
                  <a:tcPr marL="63500" marR="63500" marT="63500" marB="63500" anchor="t" anchorCtr="0" horzOverflow="overflow">
                    <a:lnR w="50800">
                      <a:solidFill>
                        <a:schemeClr val="accent2"/>
                      </a:solidFill>
                      <a:miter lim="400000"/>
                    </a:lnR>
                  </a:tcPr>
                </a:tc>
              </a:tr>
              <a:tr h="1596296">
                <a:tc>
                  <a:txBody>
                    <a:bodyPr/>
                    <a:lstStyle/>
                    <a:p>
                      <a:pPr algn="l">
                        <a:defRPr b="0" i="0" sz="3000">
                          <a:latin typeface="Futura"/>
                          <a:ea typeface="Futura"/>
                          <a:cs typeface="Futura"/>
                          <a:sym typeface="Futura"/>
                        </a:defRPr>
                      </a:pPr>
                      <a:r>
                        <a:t>4- If it continues to drop by roughly 1m per year what will the level be in 2050?</a:t>
                      </a:r>
                    </a:p>
                  </a:txBody>
                  <a:tcPr marL="63500" marR="63500" marT="63500" marB="63500" anchor="b" anchorCtr="0" horzOverflow="overflow">
                    <a:lnL w="50800">
                      <a:solidFill>
                        <a:schemeClr val="accent2"/>
                      </a:solidFill>
                      <a:miter lim="400000"/>
                    </a:lnL>
                  </a:tcPr>
                </a:tc>
                <a:tc>
                  <a:txBody>
                    <a:bodyPr/>
                    <a:lstStyle/>
                    <a:p>
                      <a:pPr algn="l">
                        <a:defRPr b="0" i="0" sz="3000">
                          <a:latin typeface="Futura"/>
                          <a:ea typeface="Futura"/>
                          <a:cs typeface="Futura"/>
                          <a:sym typeface="Futura"/>
                        </a:defRPr>
                      </a:pPr>
                    </a:p>
                  </a:txBody>
                  <a:tcPr marL="63500" marR="63500" marT="63500" marB="63500" anchor="t" anchorCtr="0" horzOverflow="overflow">
                    <a:lnR w="50800">
                      <a:solidFill>
                        <a:schemeClr val="accent2"/>
                      </a:solidFill>
                      <a:miter lim="400000"/>
                    </a:lnR>
                  </a:tcPr>
                </a:tc>
              </a:tr>
              <a:tr h="1596296">
                <a:tc>
                  <a:txBody>
                    <a:bodyPr/>
                    <a:lstStyle/>
                    <a:p>
                      <a:pPr algn="l">
                        <a:defRPr b="0" i="0" sz="1800">
                          <a:solidFill>
                            <a:srgbClr val="000000"/>
                          </a:solidFill>
                        </a:defRPr>
                      </a:pPr>
                      <a:r>
                        <a:rPr sz="3000">
                          <a:solidFill>
                            <a:srgbClr val="91969B"/>
                          </a:solidFill>
                          <a:latin typeface="Futura"/>
                          <a:ea typeface="Futura"/>
                          <a:cs typeface="Futura"/>
                          <a:sym typeface="Futura"/>
                        </a:rPr>
                        <a:t>5- If it is 304m deep in 2018 and it is dropping by roughly 1m per year what year will it totally disappear? </a:t>
                      </a:r>
                    </a:p>
                  </a:txBody>
                  <a:tcPr marL="63500" marR="63500" marT="63500" marB="63500" anchor="b" anchorCtr="0" horzOverflow="overflow">
                    <a:lnL w="50800">
                      <a:solidFill>
                        <a:schemeClr val="accent2"/>
                      </a:solidFill>
                      <a:miter lim="400000"/>
                    </a:lnL>
                    <a:lnB w="50800">
                      <a:solidFill>
                        <a:schemeClr val="accent2"/>
                      </a:solidFill>
                      <a:miter lim="400000"/>
                    </a:lnB>
                  </a:tcPr>
                </a:tc>
                <a:tc>
                  <a:txBody>
                    <a:bodyPr/>
                    <a:lstStyle/>
                    <a:p>
                      <a:pPr algn="l">
                        <a:defRPr b="0" i="0" sz="3000">
                          <a:latin typeface="Futura"/>
                          <a:ea typeface="Futura"/>
                          <a:cs typeface="Futura"/>
                          <a:sym typeface="Futura"/>
                        </a:defRPr>
                      </a:pPr>
                    </a:p>
                  </a:txBody>
                  <a:tcPr marL="63500" marR="63500" marT="63500" marB="63500" anchor="t" anchorCtr="0" horzOverflow="overflow">
                    <a:lnR w="50800">
                      <a:solidFill>
                        <a:schemeClr val="accent2"/>
                      </a:solidFill>
                      <a:miter lim="400000"/>
                    </a:lnR>
                    <a:lnB w="50800">
                      <a:solidFill>
                        <a:schemeClr val="accent2"/>
                      </a:solidFill>
                      <a:miter lim="400000"/>
                    </a:lnB>
                  </a:tcPr>
                </a:tc>
              </a:tr>
            </a:tbl>
          </a:graphicData>
        </a:graphic>
      </p:graphicFrame>
      <p:sp>
        <p:nvSpPr>
          <p:cNvPr id="510" name="Shape 510"/>
          <p:cNvSpPr/>
          <p:nvPr/>
        </p:nvSpPr>
        <p:spPr>
          <a:xfrm>
            <a:off x="7062762" y="1528391"/>
            <a:ext cx="10245776" cy="6725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Futura"/>
                <a:ea typeface="Futura"/>
                <a:cs typeface="Futura"/>
                <a:sym typeface="Futura"/>
              </a:defRPr>
            </a:lvl1pPr>
          </a:lstStyle>
          <a:p>
            <a:pPr/>
            <a:r>
              <a:t>Use your graph to answer the following questions:</a:t>
            </a:r>
          </a:p>
        </p:txBody>
      </p:sp>
      <p:sp>
        <p:nvSpPr>
          <p:cNvPr id="511" name="Shape 511"/>
          <p:cNvSpPr/>
          <p:nvPr/>
        </p:nvSpPr>
        <p:spPr>
          <a:xfrm>
            <a:off x="713695" y="723076"/>
            <a:ext cx="4528851" cy="1633977"/>
          </a:xfrm>
          <a:prstGeom prst="rect">
            <a:avLst/>
          </a:prstGeom>
          <a:solidFill>
            <a:srgbClr val="FBA622"/>
          </a:solidFill>
          <a:ln w="12700">
            <a:miter lim="400000"/>
          </a:ln>
        </p:spPr>
        <p:txBody>
          <a:bodyPr lIns="45719" rIns="45719" anchor="ctr"/>
          <a:lstStyle/>
          <a:p>
            <a:pPr>
              <a:defRPr sz="2800">
                <a:solidFill>
                  <a:srgbClr val="FFFFFF"/>
                </a:solidFill>
              </a:defRPr>
            </a:pPr>
          </a:p>
        </p:txBody>
      </p:sp>
      <p:sp>
        <p:nvSpPr>
          <p:cNvPr id="512" name="Shape 512"/>
          <p:cNvSpPr/>
          <p:nvPr/>
        </p:nvSpPr>
        <p:spPr>
          <a:xfrm>
            <a:off x="2606040" y="1268163"/>
            <a:ext cx="1976183"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GraphING</a:t>
            </a:r>
          </a:p>
        </p:txBody>
      </p:sp>
      <p:sp>
        <p:nvSpPr>
          <p:cNvPr id="513" name="Shape 513"/>
          <p:cNvSpPr/>
          <p:nvPr/>
        </p:nvSpPr>
        <p:spPr>
          <a:xfrm>
            <a:off x="1150931" y="1109611"/>
            <a:ext cx="993021" cy="992066"/>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514" name="Shape 514"/>
          <p:cNvSpPr/>
          <p:nvPr/>
        </p:nvSpPr>
        <p:spPr>
          <a:xfrm>
            <a:off x="1344183" y="1332376"/>
            <a:ext cx="505820" cy="443075"/>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513"/>
                                        </p:tgtEl>
                                        <p:attrNameLst>
                                          <p:attrName>style.visibility</p:attrName>
                                        </p:attrNameLst>
                                      </p:cBhvr>
                                      <p:to>
                                        <p:strVal val="visible"/>
                                      </p:to>
                                    </p:set>
                                    <p:anim calcmode="lin" valueType="num">
                                      <p:cBhvr>
                                        <p:cTn id="7" dur="500" fill="hold"/>
                                        <p:tgtEl>
                                          <p:spTgt spid="513"/>
                                        </p:tgtEl>
                                        <p:attrNameLst>
                                          <p:attrName>ppt_x</p:attrName>
                                        </p:attrNameLst>
                                      </p:cBhvr>
                                      <p:tavLst>
                                        <p:tav tm="0">
                                          <p:val>
                                            <p:strVal val="#ppt_x"/>
                                          </p:val>
                                        </p:tav>
                                        <p:tav tm="100000">
                                          <p:val>
                                            <p:strVal val="#ppt_x"/>
                                          </p:val>
                                        </p:tav>
                                      </p:tavLst>
                                    </p:anim>
                                    <p:anim calcmode="lin" valueType="num">
                                      <p:cBhvr>
                                        <p:cTn id="8" dur="500" fill="hold"/>
                                        <p:tgtEl>
                                          <p:spTgt spid="5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514"/>
                                        </p:tgtEl>
                                        <p:attrNameLst>
                                          <p:attrName>style.visibility</p:attrName>
                                        </p:attrNameLst>
                                      </p:cBhvr>
                                      <p:to>
                                        <p:strVal val="visible"/>
                                      </p:to>
                                    </p:set>
                                    <p:anim calcmode="lin" valueType="num">
                                      <p:cBhvr>
                                        <p:cTn id="12" dur="500" fill="hold"/>
                                        <p:tgtEl>
                                          <p:spTgt spid="514"/>
                                        </p:tgtEl>
                                        <p:attrNameLst>
                                          <p:attrName>ppt_x</p:attrName>
                                        </p:attrNameLst>
                                      </p:cBhvr>
                                      <p:tavLst>
                                        <p:tav tm="0">
                                          <p:val>
                                            <p:strVal val="#ppt_x"/>
                                          </p:val>
                                        </p:tav>
                                        <p:tav tm="100000">
                                          <p:val>
                                            <p:strVal val="#ppt_x"/>
                                          </p:val>
                                        </p:tav>
                                      </p:tavLst>
                                    </p:anim>
                                    <p:anim calcmode="lin" valueType="num">
                                      <p:cBhvr>
                                        <p:cTn id="13" dur="500" fill="hold"/>
                                        <p:tgtEl>
                                          <p:spTgt spid="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4" grpId="2"/>
      <p:bldP build="whole" bldLvl="1" animBg="1" rev="0" advAuto="0" spid="513"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6" name="pipe.jpg"/>
          <p:cNvPicPr>
            <a:picLocks noChangeAspect="1"/>
          </p:cNvPicPr>
          <p:nvPr/>
        </p:nvPicPr>
        <p:blipFill>
          <a:blip r:embed="rId2">
            <a:extLst/>
          </a:blip>
          <a:stretch>
            <a:fillRect/>
          </a:stretch>
        </p:blipFill>
        <p:spPr>
          <a:xfrm>
            <a:off x="-74201" y="-25335"/>
            <a:ext cx="24474076" cy="13766669"/>
          </a:xfrm>
          <a:prstGeom prst="rect">
            <a:avLst/>
          </a:prstGeom>
          <a:ln w="12700">
            <a:miter lim="400000"/>
          </a:ln>
        </p:spPr>
      </p:pic>
      <p:sp>
        <p:nvSpPr>
          <p:cNvPr id="517" name="Shape 517"/>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518" name="Shape 51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519" name="Shape 51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0"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521"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522" name="Shape 522"/>
          <p:cNvSpPr/>
          <p:nvPr/>
        </p:nvSpPr>
        <p:spPr>
          <a:xfrm>
            <a:off x="701283" y="738852"/>
            <a:ext cx="4528851" cy="1633977"/>
          </a:xfrm>
          <a:prstGeom prst="rect">
            <a:avLst/>
          </a:prstGeom>
          <a:solidFill>
            <a:srgbClr val="81DC64"/>
          </a:solidFill>
          <a:ln w="12700">
            <a:miter lim="400000"/>
          </a:ln>
        </p:spPr>
        <p:txBody>
          <a:bodyPr lIns="45719" rIns="45719" anchor="ctr"/>
          <a:lstStyle/>
          <a:p>
            <a:pPr>
              <a:defRPr sz="2800">
                <a:solidFill>
                  <a:srgbClr val="FFFFFF"/>
                </a:solidFill>
              </a:defRPr>
            </a:pPr>
          </a:p>
        </p:txBody>
      </p:sp>
      <p:sp>
        <p:nvSpPr>
          <p:cNvPr id="523" name="Shape 523"/>
          <p:cNvSpPr/>
          <p:nvPr/>
        </p:nvSpPr>
        <p:spPr>
          <a:xfrm>
            <a:off x="2837849" y="1270090"/>
            <a:ext cx="1671658"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MaPPING</a:t>
            </a:r>
          </a:p>
        </p:txBody>
      </p:sp>
      <p:sp>
        <p:nvSpPr>
          <p:cNvPr id="524" name="Shape 524"/>
          <p:cNvSpPr/>
          <p:nvPr/>
        </p:nvSpPr>
        <p:spPr>
          <a:xfrm>
            <a:off x="1300124" y="1078786"/>
            <a:ext cx="953859" cy="954109"/>
          </a:xfrm>
          <a:prstGeom prst="ellipse">
            <a:avLst/>
          </a:prstGeom>
          <a:solidFill>
            <a:srgbClr val="FBA622"/>
          </a:solidFill>
          <a:ln w="12700">
            <a:miter lim="400000"/>
          </a:ln>
        </p:spPr>
        <p:txBody>
          <a:bodyPr lIns="45719" rIns="45719" anchor="ctr"/>
          <a:lstStyle/>
          <a:p>
            <a:pPr algn="ctr">
              <a:defRPr>
                <a:solidFill>
                  <a:srgbClr val="FFFFFF"/>
                </a:solidFill>
              </a:defRPr>
            </a:pPr>
          </a:p>
        </p:txBody>
      </p:sp>
      <p:sp>
        <p:nvSpPr>
          <p:cNvPr id="525" name="Shape 525"/>
          <p:cNvSpPr/>
          <p:nvPr/>
        </p:nvSpPr>
        <p:spPr>
          <a:xfrm>
            <a:off x="1411300" y="1262785"/>
            <a:ext cx="731509" cy="58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sp>
        <p:nvSpPr>
          <p:cNvPr id="526" name="Shape 526"/>
          <p:cNvSpPr/>
          <p:nvPr/>
        </p:nvSpPr>
        <p:spPr>
          <a:xfrm>
            <a:off x="4028144" y="3575049"/>
            <a:ext cx="14114737" cy="575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700">
                <a:solidFill>
                  <a:srgbClr val="FFFFFF"/>
                </a:solidFill>
                <a:latin typeface="Gill Sans"/>
                <a:ea typeface="Gill Sans"/>
                <a:cs typeface="Gill Sans"/>
                <a:sym typeface="Gill Sans"/>
              </a:defRPr>
            </a:lvl1pPr>
          </a:lstStyle>
          <a:p>
            <a:pPr/>
            <a:r>
              <a:t>ISREAL AND JORDAN ARE PLANNING TO SAVE THE DEAD SEA BY BUILDING A PIPELINE TO TOP IT UP WITH WATER FROM THE RED SEA.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525"/>
                                        </p:tgtEl>
                                        <p:attrNameLst>
                                          <p:attrName>style.visibility</p:attrName>
                                        </p:attrNameLst>
                                      </p:cBhvr>
                                      <p:to>
                                        <p:strVal val="visible"/>
                                      </p:to>
                                    </p:set>
                                    <p:anim calcmode="lin" valueType="num">
                                      <p:cBhvr>
                                        <p:cTn id="7" dur="500" fill="hold"/>
                                        <p:tgtEl>
                                          <p:spTgt spid="525"/>
                                        </p:tgtEl>
                                        <p:attrNameLst>
                                          <p:attrName>ppt_w</p:attrName>
                                        </p:attrNameLst>
                                      </p:cBhvr>
                                      <p:tavLst>
                                        <p:tav tm="0">
                                          <p:val>
                                            <p:fltVal val="0"/>
                                          </p:val>
                                        </p:tav>
                                        <p:tav tm="100000">
                                          <p:val>
                                            <p:strVal val="#ppt_w"/>
                                          </p:val>
                                        </p:tav>
                                      </p:tavLst>
                                    </p:anim>
                                    <p:anim calcmode="lin" valueType="num">
                                      <p:cBhvr>
                                        <p:cTn id="8" dur="500" fill="hold"/>
                                        <p:tgtEl>
                                          <p:spTgt spid="52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524"/>
                                        </p:tgtEl>
                                        <p:attrNameLst>
                                          <p:attrName>style.visibility</p:attrName>
                                        </p:attrNameLst>
                                      </p:cBhvr>
                                      <p:to>
                                        <p:strVal val="visible"/>
                                      </p:to>
                                    </p:set>
                                    <p:anim calcmode="lin" valueType="num">
                                      <p:cBhvr>
                                        <p:cTn id="12" dur="500" fill="hold"/>
                                        <p:tgtEl>
                                          <p:spTgt spid="524"/>
                                        </p:tgtEl>
                                        <p:attrNameLst>
                                          <p:attrName>ppt_w</p:attrName>
                                        </p:attrNameLst>
                                      </p:cBhvr>
                                      <p:tavLst>
                                        <p:tav tm="0">
                                          <p:val>
                                            <p:fltVal val="0"/>
                                          </p:val>
                                        </p:tav>
                                        <p:tav tm="100000">
                                          <p:val>
                                            <p:strVal val="#ppt_w"/>
                                          </p:val>
                                        </p:tav>
                                      </p:tavLst>
                                    </p:anim>
                                    <p:anim calcmode="lin" valueType="num">
                                      <p:cBhvr>
                                        <p:cTn id="13" dur="500" fill="hold"/>
                                        <p:tgtEl>
                                          <p:spTgt spid="5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5" grpId="1"/>
      <p:bldP build="whole" bldLvl="1" animBg="1" rev="0" advAuto="0" spid="524" grpId="2"/>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8" name="Map_Color.jpg"/>
          <p:cNvPicPr>
            <a:picLocks noChangeAspect="1"/>
          </p:cNvPicPr>
          <p:nvPr/>
        </p:nvPicPr>
        <p:blipFill>
          <a:blip r:embed="rId2">
            <a:extLst/>
          </a:blip>
          <a:stretch>
            <a:fillRect/>
          </a:stretch>
        </p:blipFill>
        <p:spPr>
          <a:xfrm>
            <a:off x="11755083" y="11658"/>
            <a:ext cx="10144834" cy="12829084"/>
          </a:xfrm>
          <a:prstGeom prst="rect">
            <a:avLst/>
          </a:prstGeom>
          <a:ln w="12700">
            <a:miter lim="400000"/>
          </a:ln>
        </p:spPr>
      </p:pic>
      <p:sp>
        <p:nvSpPr>
          <p:cNvPr id="529" name="Shape 529"/>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530" name="Shape 530"/>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531" name="Shape 53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2"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533"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534" name="Shape 534"/>
          <p:cNvSpPr/>
          <p:nvPr/>
        </p:nvSpPr>
        <p:spPr>
          <a:xfrm>
            <a:off x="701283" y="738852"/>
            <a:ext cx="4528851" cy="1633977"/>
          </a:xfrm>
          <a:prstGeom prst="rect">
            <a:avLst/>
          </a:prstGeom>
          <a:solidFill>
            <a:srgbClr val="81DC64"/>
          </a:solidFill>
          <a:ln w="12700">
            <a:miter lim="400000"/>
          </a:ln>
        </p:spPr>
        <p:txBody>
          <a:bodyPr lIns="45719" rIns="45719" anchor="ctr"/>
          <a:lstStyle/>
          <a:p>
            <a:pPr>
              <a:defRPr sz="2800">
                <a:solidFill>
                  <a:srgbClr val="FFFFFF"/>
                </a:solidFill>
              </a:defRPr>
            </a:pPr>
          </a:p>
        </p:txBody>
      </p:sp>
      <p:sp>
        <p:nvSpPr>
          <p:cNvPr id="535" name="Shape 535"/>
          <p:cNvSpPr/>
          <p:nvPr/>
        </p:nvSpPr>
        <p:spPr>
          <a:xfrm>
            <a:off x="2837849" y="1270090"/>
            <a:ext cx="1671658"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MaPPING</a:t>
            </a:r>
          </a:p>
        </p:txBody>
      </p:sp>
      <p:sp>
        <p:nvSpPr>
          <p:cNvPr id="536" name="Shape 536"/>
          <p:cNvSpPr/>
          <p:nvPr/>
        </p:nvSpPr>
        <p:spPr>
          <a:xfrm>
            <a:off x="1300124" y="1078786"/>
            <a:ext cx="953859" cy="954109"/>
          </a:xfrm>
          <a:prstGeom prst="ellipse">
            <a:avLst/>
          </a:prstGeom>
          <a:solidFill>
            <a:srgbClr val="FBA622"/>
          </a:solidFill>
          <a:ln w="12700">
            <a:miter lim="400000"/>
          </a:ln>
        </p:spPr>
        <p:txBody>
          <a:bodyPr lIns="45719" rIns="45719" anchor="ctr"/>
          <a:lstStyle/>
          <a:p>
            <a:pPr algn="ctr">
              <a:defRPr>
                <a:solidFill>
                  <a:srgbClr val="FFFFFF"/>
                </a:solidFill>
              </a:defRPr>
            </a:pPr>
          </a:p>
        </p:txBody>
      </p:sp>
      <p:sp>
        <p:nvSpPr>
          <p:cNvPr id="537" name="Shape 537"/>
          <p:cNvSpPr/>
          <p:nvPr/>
        </p:nvSpPr>
        <p:spPr>
          <a:xfrm>
            <a:off x="1411300" y="1262785"/>
            <a:ext cx="731509" cy="58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sp>
        <p:nvSpPr>
          <p:cNvPr id="538" name="Shape 538"/>
          <p:cNvSpPr/>
          <p:nvPr/>
        </p:nvSpPr>
        <p:spPr>
          <a:xfrm>
            <a:off x="907609" y="4721156"/>
            <a:ext cx="8962130" cy="42736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latin typeface="Futura"/>
                <a:ea typeface="Futura"/>
                <a:cs typeface="Futura"/>
                <a:sym typeface="Futura"/>
              </a:defRPr>
            </a:pPr>
            <a:r>
              <a:t>Use the </a:t>
            </a:r>
            <a:r>
              <a:rPr u="sng">
                <a:solidFill>
                  <a:schemeClr val="accent5"/>
                </a:solidFill>
                <a:hlinkClick r:id="rId6" invalidUrl="" action="" tgtFrame="" tooltip="" history="1" highlightClick="0" endSnd="0"/>
              </a:rPr>
              <a:t>co-ordinates</a:t>
            </a:r>
            <a:r>
              <a:t> to plot the route of the pipeline on </a:t>
            </a:r>
            <a:r>
              <a:rPr u="sng">
                <a:solidFill>
                  <a:schemeClr val="accent5"/>
                </a:solidFill>
                <a:hlinkClick r:id="rId7" invalidUrl="" action="" tgtFrame="" tooltip="" history="1" highlightClick="0" endSnd="0"/>
              </a:rPr>
              <a:t>paper</a:t>
            </a:r>
            <a:r>
              <a:t> or using </a:t>
            </a:r>
            <a:r>
              <a:rPr u="sng">
                <a:solidFill>
                  <a:schemeClr val="accent1"/>
                </a:solidFill>
                <a:hlinkClick r:id="rId8" invalidUrl="" action="" tgtFrame="" tooltip="" history="1" highlightClick="0" endSnd="0"/>
              </a:rPr>
              <a:t>GIS</a:t>
            </a:r>
            <a:r>
              <a:t>. Then answer the questions on the following slide. </a:t>
            </a:r>
          </a:p>
        </p:txBody>
      </p:sp>
      <p:pic>
        <p:nvPicPr>
          <p:cNvPr id="539" name="Screen Shot 2018-04-04 at 15.27.10.png"/>
          <p:cNvPicPr>
            <a:picLocks noChangeAspect="1"/>
          </p:cNvPicPr>
          <p:nvPr/>
        </p:nvPicPr>
        <p:blipFill>
          <a:blip r:embed="rId9">
            <a:extLst/>
          </a:blip>
          <a:stretch>
            <a:fillRect/>
          </a:stretch>
        </p:blipFill>
        <p:spPr>
          <a:xfrm>
            <a:off x="19159875" y="9454085"/>
            <a:ext cx="2005469" cy="235282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537"/>
                                        </p:tgtEl>
                                        <p:attrNameLst>
                                          <p:attrName>style.visibility</p:attrName>
                                        </p:attrNameLst>
                                      </p:cBhvr>
                                      <p:to>
                                        <p:strVal val="visible"/>
                                      </p:to>
                                    </p:set>
                                    <p:anim calcmode="lin" valueType="num">
                                      <p:cBhvr>
                                        <p:cTn id="7" dur="500" fill="hold"/>
                                        <p:tgtEl>
                                          <p:spTgt spid="537"/>
                                        </p:tgtEl>
                                        <p:attrNameLst>
                                          <p:attrName>ppt_w</p:attrName>
                                        </p:attrNameLst>
                                      </p:cBhvr>
                                      <p:tavLst>
                                        <p:tav tm="0">
                                          <p:val>
                                            <p:fltVal val="0"/>
                                          </p:val>
                                        </p:tav>
                                        <p:tav tm="100000">
                                          <p:val>
                                            <p:strVal val="#ppt_w"/>
                                          </p:val>
                                        </p:tav>
                                      </p:tavLst>
                                    </p:anim>
                                    <p:anim calcmode="lin" valueType="num">
                                      <p:cBhvr>
                                        <p:cTn id="8" dur="500" fill="hold"/>
                                        <p:tgtEl>
                                          <p:spTgt spid="53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536"/>
                                        </p:tgtEl>
                                        <p:attrNameLst>
                                          <p:attrName>style.visibility</p:attrName>
                                        </p:attrNameLst>
                                      </p:cBhvr>
                                      <p:to>
                                        <p:strVal val="visible"/>
                                      </p:to>
                                    </p:set>
                                    <p:anim calcmode="lin" valueType="num">
                                      <p:cBhvr>
                                        <p:cTn id="12" dur="500" fill="hold"/>
                                        <p:tgtEl>
                                          <p:spTgt spid="536"/>
                                        </p:tgtEl>
                                        <p:attrNameLst>
                                          <p:attrName>ppt_w</p:attrName>
                                        </p:attrNameLst>
                                      </p:cBhvr>
                                      <p:tavLst>
                                        <p:tav tm="0">
                                          <p:val>
                                            <p:fltVal val="0"/>
                                          </p:val>
                                        </p:tav>
                                        <p:tav tm="100000">
                                          <p:val>
                                            <p:strVal val="#ppt_w"/>
                                          </p:val>
                                        </p:tav>
                                      </p:tavLst>
                                    </p:anim>
                                    <p:anim calcmode="lin" valueType="num">
                                      <p:cBhvr>
                                        <p:cTn id="13" dur="500" fill="hold"/>
                                        <p:tgtEl>
                                          <p:spTgt spid="5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7" grpId="1"/>
      <p:bldP build="whole" bldLvl="1" animBg="1" rev="0" advAuto="0" spid="536"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 name="Shape 69"/>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70" name="Shape 70"/>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71" name="Shape 7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73"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74" name="Shape 74"/>
          <p:cNvSpPr/>
          <p:nvPr/>
        </p:nvSpPr>
        <p:spPr>
          <a:xfrm>
            <a:off x="7373639" y="10956139"/>
            <a:ext cx="9624022"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6000">
                <a:solidFill>
                  <a:srgbClr val="25C8B4"/>
                </a:solidFill>
                <a:latin typeface="Gill Sans"/>
                <a:ea typeface="Gill Sans"/>
                <a:cs typeface="Gill Sans"/>
                <a:sym typeface="Gill Sans"/>
              </a:defRPr>
            </a:lvl1pPr>
          </a:lstStyle>
          <a:p>
            <a:pPr>
              <a:defRPr>
                <a:solidFill>
                  <a:srgbClr val="91969B"/>
                </a:solidFill>
              </a:defRPr>
            </a:pPr>
            <a:r>
              <a:rPr>
                <a:solidFill>
                  <a:srgbClr val="25C8B4"/>
                </a:solidFill>
              </a:rPr>
              <a:t>SAVING THE DEAD SEA</a:t>
            </a:r>
          </a:p>
        </p:txBody>
      </p:sp>
      <p:sp>
        <p:nvSpPr>
          <p:cNvPr id="75" name="Shape 75"/>
          <p:cNvSpPr/>
          <p:nvPr/>
        </p:nvSpPr>
        <p:spPr>
          <a:xfrm>
            <a:off x="723119" y="712814"/>
            <a:ext cx="2429111" cy="93022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pic>
        <p:nvPicPr>
          <p:cNvPr id="76" name="Screen Shot 2018-02-23 at 19.53.18.png"/>
          <p:cNvPicPr>
            <a:picLocks noChangeAspect="1"/>
          </p:cNvPicPr>
          <p:nvPr/>
        </p:nvPicPr>
        <p:blipFill>
          <a:blip r:embed="rId5">
            <a:extLst/>
          </a:blip>
          <a:stretch>
            <a:fillRect/>
          </a:stretch>
        </p:blipFill>
        <p:spPr>
          <a:xfrm>
            <a:off x="6416703" y="4448660"/>
            <a:ext cx="11537894" cy="481868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75"/>
                                        </p:tgtEl>
                                        <p:attrNameLst>
                                          <p:attrName>style.visibility</p:attrName>
                                        </p:attrNameLst>
                                      </p:cBhvr>
                                      <p:to>
                                        <p:strVal val="visible"/>
                                      </p:to>
                                    </p:set>
                                    <p:anim calcmode="lin" valueType="num">
                                      <p:cBhvr>
                                        <p:cTn id="7" dur="1000" fill="hold"/>
                                        <p:tgtEl>
                                          <p:spTgt spid="75"/>
                                        </p:tgtEl>
                                        <p:attrNameLst>
                                          <p:attrName>ppt_x</p:attrName>
                                        </p:attrNameLst>
                                      </p:cBhvr>
                                      <p:tavLst>
                                        <p:tav tm="0">
                                          <p:val>
                                            <p:strVal val="#ppt_x"/>
                                          </p:val>
                                        </p:tav>
                                        <p:tav tm="100000">
                                          <p:val>
                                            <p:strVal val="#ppt_x"/>
                                          </p:val>
                                        </p:tav>
                                      </p:tavLst>
                                    </p:anim>
                                    <p:anim calcmode="lin" valueType="num">
                                      <p:cBhvr>
                                        <p:cTn id="8" dur="10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1" name="Map_Color.jpg"/>
          <p:cNvPicPr>
            <a:picLocks noChangeAspect="1"/>
          </p:cNvPicPr>
          <p:nvPr/>
        </p:nvPicPr>
        <p:blipFill>
          <a:blip r:embed="rId2">
            <a:extLst/>
          </a:blip>
          <a:stretch>
            <a:fillRect/>
          </a:stretch>
        </p:blipFill>
        <p:spPr>
          <a:xfrm>
            <a:off x="11755083" y="11658"/>
            <a:ext cx="10144834" cy="12829084"/>
          </a:xfrm>
          <a:prstGeom prst="rect">
            <a:avLst/>
          </a:prstGeom>
          <a:ln w="12700">
            <a:miter lim="400000"/>
          </a:ln>
        </p:spPr>
      </p:pic>
      <p:sp>
        <p:nvSpPr>
          <p:cNvPr id="542" name="Shape 54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543" name="Shape 54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544" name="Shape 54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5"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546"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547" name="Shape 547"/>
          <p:cNvSpPr/>
          <p:nvPr/>
        </p:nvSpPr>
        <p:spPr>
          <a:xfrm>
            <a:off x="701283" y="738852"/>
            <a:ext cx="4528851" cy="1633977"/>
          </a:xfrm>
          <a:prstGeom prst="rect">
            <a:avLst/>
          </a:prstGeom>
          <a:solidFill>
            <a:srgbClr val="81DC64"/>
          </a:solidFill>
          <a:ln w="12700">
            <a:miter lim="400000"/>
          </a:ln>
        </p:spPr>
        <p:txBody>
          <a:bodyPr lIns="45719" rIns="45719" anchor="ctr"/>
          <a:lstStyle/>
          <a:p>
            <a:pPr>
              <a:defRPr sz="2800">
                <a:solidFill>
                  <a:srgbClr val="FFFFFF"/>
                </a:solidFill>
              </a:defRPr>
            </a:pPr>
          </a:p>
        </p:txBody>
      </p:sp>
      <p:sp>
        <p:nvSpPr>
          <p:cNvPr id="548" name="Shape 548"/>
          <p:cNvSpPr/>
          <p:nvPr/>
        </p:nvSpPr>
        <p:spPr>
          <a:xfrm>
            <a:off x="2837849" y="1270090"/>
            <a:ext cx="1671658"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MaPPING</a:t>
            </a:r>
          </a:p>
        </p:txBody>
      </p:sp>
      <p:sp>
        <p:nvSpPr>
          <p:cNvPr id="549" name="Shape 549"/>
          <p:cNvSpPr/>
          <p:nvPr/>
        </p:nvSpPr>
        <p:spPr>
          <a:xfrm>
            <a:off x="1300124" y="1078786"/>
            <a:ext cx="953859" cy="954109"/>
          </a:xfrm>
          <a:prstGeom prst="ellipse">
            <a:avLst/>
          </a:prstGeom>
          <a:solidFill>
            <a:srgbClr val="FBA622"/>
          </a:solidFill>
          <a:ln w="12700">
            <a:miter lim="400000"/>
          </a:ln>
        </p:spPr>
        <p:txBody>
          <a:bodyPr lIns="45719" rIns="45719" anchor="ctr"/>
          <a:lstStyle/>
          <a:p>
            <a:pPr algn="ctr">
              <a:defRPr>
                <a:solidFill>
                  <a:srgbClr val="FFFFFF"/>
                </a:solidFill>
              </a:defRPr>
            </a:pPr>
          </a:p>
        </p:txBody>
      </p:sp>
      <p:sp>
        <p:nvSpPr>
          <p:cNvPr id="550" name="Shape 550"/>
          <p:cNvSpPr/>
          <p:nvPr/>
        </p:nvSpPr>
        <p:spPr>
          <a:xfrm>
            <a:off x="1411300" y="1262785"/>
            <a:ext cx="731509" cy="58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graphicFrame>
        <p:nvGraphicFramePr>
          <p:cNvPr id="551" name="Table 551"/>
          <p:cNvGraphicFramePr/>
          <p:nvPr/>
        </p:nvGraphicFramePr>
        <p:xfrm>
          <a:off x="773185" y="2712875"/>
          <a:ext cx="9805816" cy="7772527"/>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4884619"/>
                <a:gridCol w="4870396"/>
              </a:tblGrid>
              <a:tr h="1559566">
                <a:tc>
                  <a:txBody>
                    <a:bodyPr/>
                    <a:lstStyle/>
                    <a:p>
                      <a:pPr algn="l">
                        <a:defRPr b="0" i="0" sz="1800">
                          <a:solidFill>
                            <a:srgbClr val="000000"/>
                          </a:solidFill>
                        </a:defRPr>
                      </a:pPr>
                      <a:r>
                        <a:rPr sz="3000">
                          <a:solidFill>
                            <a:srgbClr val="91969B"/>
                          </a:solidFill>
                          <a:latin typeface="Futura"/>
                          <a:ea typeface="Futura"/>
                          <a:cs typeface="Futura"/>
                          <a:sym typeface="Futura"/>
                        </a:rPr>
                        <a:t>1. Describe the route that the pipeline is taking. 
</a:t>
                      </a:r>
                    </a:p>
                  </a:txBody>
                  <a:tcPr marL="63500" marR="63500" marT="63500" marB="63500" anchor="ctr" anchorCtr="0" horzOverflow="overflow">
                    <a:lnL w="50800">
                      <a:solidFill>
                        <a:schemeClr val="accent2"/>
                      </a:solidFill>
                      <a:miter lim="400000"/>
                    </a:lnL>
                    <a:lnT w="50800">
                      <a:solidFill>
                        <a:schemeClr val="accent2"/>
                      </a:solidFill>
                      <a:miter lim="400000"/>
                    </a:lnT>
                  </a:tcPr>
                </a:tc>
                <a:tc>
                  <a:txBody>
                    <a:bodyPr/>
                    <a:lstStyle/>
                    <a:p>
                      <a:pPr algn="l">
                        <a:defRPr b="0" i="0" sz="3000">
                          <a:latin typeface="Futura"/>
                          <a:ea typeface="Futura"/>
                          <a:cs typeface="Futura"/>
                          <a:sym typeface="Futura"/>
                        </a:defRPr>
                      </a:pPr>
                    </a:p>
                  </a:txBody>
                  <a:tcPr marL="63500" marR="63500" marT="63500" marB="63500" anchor="t" anchorCtr="0" horzOverflow="overflow">
                    <a:lnR w="50800">
                      <a:solidFill>
                        <a:schemeClr val="accent2"/>
                      </a:solidFill>
                      <a:miter lim="400000"/>
                    </a:lnR>
                    <a:lnT w="50800">
                      <a:solidFill>
                        <a:schemeClr val="accent2"/>
                      </a:solidFill>
                      <a:miter lim="400000"/>
                    </a:lnT>
                  </a:tcPr>
                </a:tc>
              </a:tr>
              <a:tr h="2934618">
                <a:tc>
                  <a:txBody>
                    <a:bodyPr/>
                    <a:lstStyle/>
                    <a:p>
                      <a:pPr algn="l">
                        <a:defRPr b="0" i="0" sz="1800">
                          <a:solidFill>
                            <a:srgbClr val="000000"/>
                          </a:solidFill>
                        </a:defRPr>
                      </a:pPr>
                      <a:r>
                        <a:rPr sz="3000">
                          <a:solidFill>
                            <a:srgbClr val="91969B"/>
                          </a:solidFill>
                          <a:latin typeface="Futura"/>
                          <a:ea typeface="Futura"/>
                          <a:cs typeface="Futura"/>
                          <a:sym typeface="Futura"/>
                        </a:rPr>
                        <a:t>2. List and explain one economic, environmental, political and political factor behind the route. </a:t>
                      </a:r>
                    </a:p>
                  </a:txBody>
                  <a:tcPr marL="63500" marR="63500" marT="63500" marB="63500" anchor="ctr" anchorCtr="0" horzOverflow="overflow">
                    <a:lnL w="50800">
                      <a:solidFill>
                        <a:schemeClr val="accent2"/>
                      </a:solidFill>
                      <a:miter lim="400000"/>
                    </a:lnL>
                  </a:tcPr>
                </a:tc>
                <a:tc>
                  <a:txBody>
                    <a:bodyPr/>
                    <a:lstStyle/>
                    <a:p>
                      <a:pPr algn="l">
                        <a:defRPr b="0" i="0" sz="3000">
                          <a:latin typeface="Futura"/>
                          <a:ea typeface="Futura"/>
                          <a:cs typeface="Futura"/>
                          <a:sym typeface="Futura"/>
                        </a:defRPr>
                      </a:pPr>
                    </a:p>
                  </a:txBody>
                  <a:tcPr marL="63500" marR="63500" marT="63500" marB="63500" anchor="t" anchorCtr="0" horzOverflow="overflow">
                    <a:lnR w="50800">
                      <a:solidFill>
                        <a:schemeClr val="accent2"/>
                      </a:solidFill>
                      <a:miter lim="400000"/>
                    </a:lnR>
                  </a:tcPr>
                </a:tc>
              </a:tr>
              <a:tr h="3796064">
                <a:tc>
                  <a:txBody>
                    <a:bodyPr/>
                    <a:lstStyle/>
                    <a:p>
                      <a:pPr algn="l">
                        <a:defRPr b="0" i="0" sz="1800">
                          <a:solidFill>
                            <a:srgbClr val="000000"/>
                          </a:solidFill>
                        </a:defRPr>
                      </a:pPr>
                      <a:r>
                        <a:rPr sz="3000">
                          <a:solidFill>
                            <a:srgbClr val="91969B"/>
                          </a:solidFill>
                          <a:latin typeface="Futura"/>
                          <a:ea typeface="Futura"/>
                          <a:cs typeface="Futura"/>
                          <a:sym typeface="Futura"/>
                        </a:rPr>
                        <a:t>3.  Plot the hydroelectric power stations. Use the map to explain why you think they will be built in those locations</a:t>
                      </a:r>
                    </a:p>
                  </a:txBody>
                  <a:tcPr marL="63500" marR="63500" marT="63500" marB="63500" anchor="ctr" anchorCtr="0" horzOverflow="overflow">
                    <a:lnL w="50800">
                      <a:solidFill>
                        <a:schemeClr val="accent2"/>
                      </a:solidFill>
                      <a:miter lim="400000"/>
                    </a:lnL>
                    <a:lnB w="50800">
                      <a:solidFill>
                        <a:schemeClr val="accent2"/>
                      </a:solidFill>
                      <a:miter lim="400000"/>
                    </a:lnB>
                  </a:tcPr>
                </a:tc>
                <a:tc>
                  <a:txBody>
                    <a:bodyPr/>
                    <a:lstStyle/>
                    <a:p>
                      <a:pPr algn="l">
                        <a:defRPr b="0" i="0" sz="3000">
                          <a:latin typeface="Futura"/>
                          <a:ea typeface="Futura"/>
                          <a:cs typeface="Futura"/>
                          <a:sym typeface="Futura"/>
                        </a:defRPr>
                      </a:pPr>
                    </a:p>
                  </a:txBody>
                  <a:tcPr marL="63500" marR="63500" marT="63500" marB="63500" anchor="t" anchorCtr="0" horzOverflow="overflow">
                    <a:lnR w="50800">
                      <a:solidFill>
                        <a:schemeClr val="accent2"/>
                      </a:solidFill>
                      <a:miter lim="400000"/>
                    </a:lnR>
                    <a:lnB w="50800">
                      <a:solidFill>
                        <a:schemeClr val="accent2"/>
                      </a:solidFill>
                      <a:miter lim="400000"/>
                    </a:lnB>
                  </a:tcPr>
                </a:tc>
              </a:tr>
            </a:tbl>
          </a:graphicData>
        </a:graphic>
      </p:graphicFrame>
      <p:sp>
        <p:nvSpPr>
          <p:cNvPr id="552" name="Shape 552"/>
          <p:cNvSpPr/>
          <p:nvPr/>
        </p:nvSpPr>
        <p:spPr>
          <a:xfrm>
            <a:off x="5819931" y="748714"/>
            <a:ext cx="5328938" cy="1614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Futura"/>
                <a:ea typeface="Futura"/>
                <a:cs typeface="Futura"/>
                <a:sym typeface="Futura"/>
              </a:defRPr>
            </a:pPr>
            <a:r>
              <a:t>Use the </a:t>
            </a:r>
            <a:r>
              <a:rPr u="sng">
                <a:solidFill>
                  <a:schemeClr val="accent5"/>
                </a:solidFill>
                <a:hlinkClick r:id="rId6" invalidUrl="" action="" tgtFrame="" tooltip="" history="1" highlightClick="0" endSnd="0"/>
              </a:rPr>
              <a:t>co-ordinates</a:t>
            </a:r>
            <a:r>
              <a:t> to plot the route of the pipeline on </a:t>
            </a:r>
            <a:r>
              <a:rPr u="sng">
                <a:solidFill>
                  <a:schemeClr val="accent5"/>
                </a:solidFill>
                <a:hlinkClick r:id="rId7" invalidUrl="" action="" tgtFrame="" tooltip="" history="1" highlightClick="0" endSnd="0"/>
              </a:rPr>
              <a:t>paper</a:t>
            </a:r>
            <a:r>
              <a:t> or using </a:t>
            </a:r>
            <a:r>
              <a:rPr u="sng">
                <a:solidFill>
                  <a:schemeClr val="accent1"/>
                </a:solidFill>
                <a:hlinkClick r:id="rId8" invalidUrl="" action="" tgtFrame="" tooltip="" history="1" highlightClick="0" endSnd="0"/>
              </a:rPr>
              <a:t>GIS</a:t>
            </a:r>
            <a:r>
              <a:t>.</a:t>
            </a:r>
          </a:p>
        </p:txBody>
      </p:sp>
      <p:pic>
        <p:nvPicPr>
          <p:cNvPr id="553" name="Screen Shot 2018-04-04 at 15.27.10.png"/>
          <p:cNvPicPr>
            <a:picLocks noChangeAspect="1"/>
          </p:cNvPicPr>
          <p:nvPr/>
        </p:nvPicPr>
        <p:blipFill>
          <a:blip r:embed="rId9">
            <a:extLst/>
          </a:blip>
          <a:stretch>
            <a:fillRect/>
          </a:stretch>
        </p:blipFill>
        <p:spPr>
          <a:xfrm>
            <a:off x="19159875" y="9454084"/>
            <a:ext cx="2005469" cy="235282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550"/>
                                        </p:tgtEl>
                                        <p:attrNameLst>
                                          <p:attrName>style.visibility</p:attrName>
                                        </p:attrNameLst>
                                      </p:cBhvr>
                                      <p:to>
                                        <p:strVal val="visible"/>
                                      </p:to>
                                    </p:set>
                                    <p:anim calcmode="lin" valueType="num">
                                      <p:cBhvr>
                                        <p:cTn id="7" dur="500" fill="hold"/>
                                        <p:tgtEl>
                                          <p:spTgt spid="550"/>
                                        </p:tgtEl>
                                        <p:attrNameLst>
                                          <p:attrName>ppt_w</p:attrName>
                                        </p:attrNameLst>
                                      </p:cBhvr>
                                      <p:tavLst>
                                        <p:tav tm="0">
                                          <p:val>
                                            <p:fltVal val="0"/>
                                          </p:val>
                                        </p:tav>
                                        <p:tav tm="100000">
                                          <p:val>
                                            <p:strVal val="#ppt_w"/>
                                          </p:val>
                                        </p:tav>
                                      </p:tavLst>
                                    </p:anim>
                                    <p:anim calcmode="lin" valueType="num">
                                      <p:cBhvr>
                                        <p:cTn id="8" dur="500" fill="hold"/>
                                        <p:tgtEl>
                                          <p:spTgt spid="55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549"/>
                                        </p:tgtEl>
                                        <p:attrNameLst>
                                          <p:attrName>style.visibility</p:attrName>
                                        </p:attrNameLst>
                                      </p:cBhvr>
                                      <p:to>
                                        <p:strVal val="visible"/>
                                      </p:to>
                                    </p:set>
                                    <p:anim calcmode="lin" valueType="num">
                                      <p:cBhvr>
                                        <p:cTn id="12" dur="500" fill="hold"/>
                                        <p:tgtEl>
                                          <p:spTgt spid="549"/>
                                        </p:tgtEl>
                                        <p:attrNameLst>
                                          <p:attrName>ppt_w</p:attrName>
                                        </p:attrNameLst>
                                      </p:cBhvr>
                                      <p:tavLst>
                                        <p:tav tm="0">
                                          <p:val>
                                            <p:fltVal val="0"/>
                                          </p:val>
                                        </p:tav>
                                        <p:tav tm="100000">
                                          <p:val>
                                            <p:strVal val="#ppt_w"/>
                                          </p:val>
                                        </p:tav>
                                      </p:tavLst>
                                    </p:anim>
                                    <p:anim calcmode="lin" valueType="num">
                                      <p:cBhvr>
                                        <p:cTn id="13" dur="500" fill="hold"/>
                                        <p:tgtEl>
                                          <p:spTgt spid="5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0" grpId="1"/>
      <p:bldP build="whole" bldLvl="1" animBg="1" rev="0" advAuto="0" spid="549" grpId="2"/>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5" name="Shape 555"/>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556" name="Shape 556"/>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557" name="Shape 55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8"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559"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560" name="Shape 560"/>
          <p:cNvSpPr/>
          <p:nvPr/>
        </p:nvSpPr>
        <p:spPr>
          <a:xfrm>
            <a:off x="701283" y="738852"/>
            <a:ext cx="4528851" cy="1633977"/>
          </a:xfrm>
          <a:prstGeom prst="rect">
            <a:avLst/>
          </a:prstGeom>
          <a:solidFill>
            <a:srgbClr val="81DC64"/>
          </a:solidFill>
          <a:ln w="12700">
            <a:miter lim="400000"/>
          </a:ln>
        </p:spPr>
        <p:txBody>
          <a:bodyPr lIns="45719" rIns="45719" anchor="ctr"/>
          <a:lstStyle/>
          <a:p>
            <a:pPr>
              <a:defRPr sz="2800">
                <a:solidFill>
                  <a:srgbClr val="FFFFFF"/>
                </a:solidFill>
              </a:defRPr>
            </a:pPr>
          </a:p>
        </p:txBody>
      </p:sp>
      <p:sp>
        <p:nvSpPr>
          <p:cNvPr id="561" name="Shape 561"/>
          <p:cNvSpPr/>
          <p:nvPr/>
        </p:nvSpPr>
        <p:spPr>
          <a:xfrm>
            <a:off x="2837849" y="1270090"/>
            <a:ext cx="1671658"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MaPPING</a:t>
            </a:r>
          </a:p>
        </p:txBody>
      </p:sp>
      <p:sp>
        <p:nvSpPr>
          <p:cNvPr id="562" name="Shape 562"/>
          <p:cNvSpPr/>
          <p:nvPr/>
        </p:nvSpPr>
        <p:spPr>
          <a:xfrm>
            <a:off x="1300124" y="1078786"/>
            <a:ext cx="953859" cy="954109"/>
          </a:xfrm>
          <a:prstGeom prst="ellipse">
            <a:avLst/>
          </a:prstGeom>
          <a:solidFill>
            <a:srgbClr val="FBA622"/>
          </a:solidFill>
          <a:ln w="12700">
            <a:miter lim="400000"/>
          </a:ln>
        </p:spPr>
        <p:txBody>
          <a:bodyPr lIns="45719" rIns="45719" anchor="ctr"/>
          <a:lstStyle/>
          <a:p>
            <a:pPr algn="ctr">
              <a:defRPr>
                <a:solidFill>
                  <a:srgbClr val="FFFFFF"/>
                </a:solidFill>
              </a:defRPr>
            </a:pPr>
          </a:p>
        </p:txBody>
      </p:sp>
      <p:sp>
        <p:nvSpPr>
          <p:cNvPr id="563" name="Shape 563"/>
          <p:cNvSpPr/>
          <p:nvPr/>
        </p:nvSpPr>
        <p:spPr>
          <a:xfrm>
            <a:off x="1411300" y="1262785"/>
            <a:ext cx="731509" cy="58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graphicFrame>
        <p:nvGraphicFramePr>
          <p:cNvPr id="564" name="Table 564"/>
          <p:cNvGraphicFramePr/>
          <p:nvPr/>
        </p:nvGraphicFramePr>
        <p:xfrm>
          <a:off x="773185" y="2617951"/>
          <a:ext cx="9805816" cy="7772527"/>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4884619"/>
                <a:gridCol w="4870396"/>
              </a:tblGrid>
              <a:tr h="2150980">
                <a:tc>
                  <a:txBody>
                    <a:bodyPr/>
                    <a:lstStyle/>
                    <a:p>
                      <a:pPr algn="l">
                        <a:defRPr b="0" i="0" sz="1800">
                          <a:solidFill>
                            <a:srgbClr val="000000"/>
                          </a:solidFill>
                        </a:defRPr>
                      </a:pPr>
                      <a:r>
                        <a:rPr sz="3000">
                          <a:solidFill>
                            <a:srgbClr val="91969B"/>
                          </a:solidFill>
                          <a:latin typeface="Futura"/>
                          <a:ea typeface="Futura"/>
                          <a:cs typeface="Futura"/>
                          <a:sym typeface="Futura"/>
                        </a:rPr>
                        <a:t>1. Use the co-ordinates to plot the route of the pipeline on paper or using GIS.  </a:t>
                      </a:r>
                    </a:p>
                  </a:txBody>
                  <a:tcPr marL="63500" marR="63500" marT="63500" marB="63500" anchor="ctr" anchorCtr="0" horzOverflow="overflow">
                    <a:lnL w="50800">
                      <a:solidFill>
                        <a:schemeClr val="accent2"/>
                      </a:solidFill>
                      <a:miter lim="400000"/>
                    </a:lnL>
                    <a:lnT w="50800">
                      <a:solidFill>
                        <a:schemeClr val="accent2"/>
                      </a:solidFill>
                      <a:miter lim="400000"/>
                    </a:lnT>
                  </a:tcPr>
                </a:tc>
                <a:tc>
                  <a:txBody>
                    <a:bodyPr/>
                    <a:lstStyle/>
                    <a:p>
                      <a:pPr algn="l">
                        <a:defRPr b="0" i="0" sz="1800">
                          <a:solidFill>
                            <a:srgbClr val="000000"/>
                          </a:solidFill>
                        </a:defRPr>
                      </a:pPr>
                      <a:r>
                        <a:rPr sz="2000">
                          <a:solidFill>
                            <a:srgbClr val="91969B"/>
                          </a:solidFill>
                          <a:latin typeface="Futura"/>
                          <a:ea typeface="Futura"/>
                          <a:cs typeface="Futura"/>
                          <a:sym typeface="Futura"/>
                        </a:rPr>
                        <a:t>See map on following page.</a:t>
                      </a:r>
                    </a:p>
                  </a:txBody>
                  <a:tcPr marL="63500" marR="63500" marT="63500" marB="63500" anchor="t" anchorCtr="0" horzOverflow="overflow">
                    <a:lnR w="50800">
                      <a:solidFill>
                        <a:schemeClr val="accent2"/>
                      </a:solidFill>
                      <a:miter lim="400000"/>
                    </a:lnR>
                    <a:lnT w="50800">
                      <a:solidFill>
                        <a:schemeClr val="accent2"/>
                      </a:solidFill>
                      <a:miter lim="400000"/>
                    </a:lnT>
                  </a:tcPr>
                </a:tc>
              </a:tr>
              <a:tr h="1154923">
                <a:tc>
                  <a:txBody>
                    <a:bodyPr/>
                    <a:lstStyle/>
                    <a:p>
                      <a:pPr algn="l">
                        <a:defRPr b="0" i="0" sz="1800">
                          <a:solidFill>
                            <a:srgbClr val="000000"/>
                          </a:solidFill>
                        </a:defRPr>
                      </a:pPr>
                      <a:r>
                        <a:rPr sz="3000">
                          <a:solidFill>
                            <a:srgbClr val="91969B"/>
                          </a:solidFill>
                          <a:latin typeface="Futura"/>
                          <a:ea typeface="Futura"/>
                          <a:cs typeface="Futura"/>
                          <a:sym typeface="Futura"/>
                        </a:rPr>
                        <a:t>2. Describe the route it is taking. 
</a:t>
                      </a:r>
                    </a:p>
                  </a:txBody>
                  <a:tcPr marL="63500" marR="63500" marT="63500" marB="63500" anchor="ctr" anchorCtr="0" horzOverflow="overflow">
                    <a:lnL w="50800">
                      <a:solidFill>
                        <a:schemeClr val="accent2"/>
                      </a:solidFill>
                      <a:miter lim="400000"/>
                    </a:lnL>
                  </a:tcPr>
                </a:tc>
                <a:tc>
                  <a:txBody>
                    <a:bodyPr/>
                    <a:lstStyle/>
                    <a:p>
                      <a:pPr algn="l">
                        <a:defRPr b="0" i="0" sz="1800">
                          <a:solidFill>
                            <a:srgbClr val="000000"/>
                          </a:solidFill>
                        </a:defRPr>
                      </a:pPr>
                      <a:r>
                        <a:rPr sz="2000">
                          <a:solidFill>
                            <a:srgbClr val="91969B"/>
                          </a:solidFill>
                          <a:latin typeface="Futura"/>
                          <a:ea typeface="Futura"/>
                          <a:cs typeface="Futura"/>
                          <a:sym typeface="Futura"/>
                        </a:rPr>
                        <a:t>The Pipeline follows a North East route along the Jordan Rift Valley from the Red Sea to the Dead Sea.</a:t>
                      </a:r>
                    </a:p>
                  </a:txBody>
                  <a:tcPr marL="63500" marR="63500" marT="63500" marB="63500" anchor="t" anchorCtr="0" horzOverflow="overflow">
                    <a:lnR w="50800">
                      <a:solidFill>
                        <a:schemeClr val="accent2"/>
                      </a:solidFill>
                      <a:miter lim="400000"/>
                    </a:lnR>
                  </a:tcPr>
                </a:tc>
              </a:tr>
              <a:tr h="3341407">
                <a:tc>
                  <a:txBody>
                    <a:bodyPr/>
                    <a:lstStyle/>
                    <a:p>
                      <a:pPr algn="l">
                        <a:defRPr b="0" i="0" sz="1800">
                          <a:solidFill>
                            <a:srgbClr val="000000"/>
                          </a:solidFill>
                        </a:defRPr>
                      </a:pPr>
                      <a:r>
                        <a:rPr sz="3000">
                          <a:solidFill>
                            <a:srgbClr val="91969B"/>
                          </a:solidFill>
                          <a:latin typeface="Futura"/>
                          <a:ea typeface="Futura"/>
                          <a:cs typeface="Futura"/>
                          <a:sym typeface="Futura"/>
                        </a:rPr>
                        <a:t>3. List and explain one economic, environmental, physical and political factor behind the route. 
</a:t>
                      </a:r>
                    </a:p>
                  </a:txBody>
                  <a:tcPr marL="63500" marR="63500" marT="63500" marB="63500" anchor="ctr" anchorCtr="0" horzOverflow="overflow">
                    <a:lnL w="50800">
                      <a:solidFill>
                        <a:schemeClr val="accent2"/>
                      </a:solidFill>
                      <a:miter lim="400000"/>
                    </a:lnL>
                  </a:tcPr>
                </a:tc>
                <a:tc>
                  <a:txBody>
                    <a:bodyPr/>
                    <a:lstStyle/>
                    <a:p>
                      <a:pPr algn="l">
                        <a:defRPr b="0" i="0" sz="2000">
                          <a:latin typeface="Futura"/>
                          <a:ea typeface="Futura"/>
                          <a:cs typeface="Futura"/>
                          <a:sym typeface="Futura"/>
                        </a:defRPr>
                      </a:pPr>
                      <a:r>
                        <a:rPr i="1"/>
                        <a:t>Economic</a:t>
                      </a:r>
                      <a:r>
                        <a:t>: Near road to reduce transport costs.</a:t>
                      </a:r>
                    </a:p>
                    <a:p>
                      <a:pPr algn="l">
                        <a:defRPr b="0" sz="2000">
                          <a:latin typeface="Futura"/>
                          <a:ea typeface="Futura"/>
                          <a:cs typeface="Futura"/>
                          <a:sym typeface="Futura"/>
                        </a:defRPr>
                      </a:pPr>
                      <a:r>
                        <a:t>Environmental: Avoids hills to allow flow and reduce the need for pumping (CO2)</a:t>
                      </a:r>
                    </a:p>
                    <a:p>
                      <a:pPr algn="l">
                        <a:defRPr b="0" sz="2000">
                          <a:latin typeface="Futura"/>
                          <a:ea typeface="Futura"/>
                          <a:cs typeface="Futura"/>
                          <a:sym typeface="Futura"/>
                        </a:defRPr>
                      </a:pPr>
                      <a:r>
                        <a:t>Physical: Follows the Jordan Rift Valley.</a:t>
                      </a:r>
                    </a:p>
                    <a:p>
                      <a:pPr algn="l">
                        <a:defRPr b="0" sz="2000">
                          <a:latin typeface="Futura"/>
                          <a:ea typeface="Futura"/>
                          <a:cs typeface="Futura"/>
                          <a:sym typeface="Futura"/>
                        </a:defRPr>
                      </a:pPr>
                      <a:r>
                        <a:t>Political: Avoids crossing borders into Palestine or Isreal.</a:t>
                      </a:r>
                    </a:p>
                  </a:txBody>
                  <a:tcPr marL="63500" marR="63500" marT="63500" marB="63500" anchor="t" anchorCtr="0" horzOverflow="overflow">
                    <a:lnR w="50800">
                      <a:solidFill>
                        <a:schemeClr val="accent2"/>
                      </a:solidFill>
                      <a:miter lim="400000"/>
                    </a:lnR>
                  </a:tcPr>
                </a:tc>
              </a:tr>
              <a:tr h="1642939">
                <a:tc>
                  <a:txBody>
                    <a:bodyPr/>
                    <a:lstStyle/>
                    <a:p>
                      <a:pPr algn="l">
                        <a:defRPr b="0" i="0" sz="1800">
                          <a:solidFill>
                            <a:srgbClr val="000000"/>
                          </a:solidFill>
                        </a:defRPr>
                      </a:pPr>
                      <a:r>
                        <a:rPr sz="3000">
                          <a:solidFill>
                            <a:srgbClr val="91969B"/>
                          </a:solidFill>
                          <a:latin typeface="Futura"/>
                          <a:ea typeface="Futura"/>
                          <a:cs typeface="Futura"/>
                          <a:sym typeface="Futura"/>
                        </a:rPr>
                        <a:t>4.  Plot the hydroelectric power stations. Use the map to explain why you think they will be built in those locations</a:t>
                      </a:r>
                    </a:p>
                  </a:txBody>
                  <a:tcPr marL="63500" marR="63500" marT="63500" marB="63500" anchor="ctr" anchorCtr="0" horzOverflow="overflow">
                    <a:lnL w="50800">
                      <a:solidFill>
                        <a:schemeClr val="accent2"/>
                      </a:solidFill>
                      <a:miter lim="400000"/>
                    </a:lnL>
                    <a:lnB w="50800">
                      <a:solidFill>
                        <a:schemeClr val="accent2"/>
                      </a:solidFill>
                      <a:miter lim="400000"/>
                    </a:lnB>
                  </a:tcPr>
                </a:tc>
                <a:tc>
                  <a:txBody>
                    <a:bodyPr/>
                    <a:lstStyle/>
                    <a:p>
                      <a:pPr algn="l">
                        <a:defRPr b="0" i="0" sz="1800">
                          <a:solidFill>
                            <a:srgbClr val="000000"/>
                          </a:solidFill>
                        </a:defRPr>
                      </a:pPr>
                      <a:r>
                        <a:rPr sz="2000">
                          <a:solidFill>
                            <a:srgbClr val="91969B"/>
                          </a:solidFill>
                          <a:latin typeface="Futura"/>
                          <a:ea typeface="Futura"/>
                          <a:cs typeface="Futura"/>
                          <a:sym typeface="Futura"/>
                        </a:rPr>
                        <a:t>Located at the bottom of a descent to capture kinetic energy and turn it into electricity. </a:t>
                      </a:r>
                    </a:p>
                  </a:txBody>
                  <a:tcPr marL="63500" marR="63500" marT="63500" marB="63500" anchor="t" anchorCtr="0" horzOverflow="overflow">
                    <a:lnR w="50800">
                      <a:solidFill>
                        <a:schemeClr val="accent2"/>
                      </a:solidFill>
                      <a:miter lim="400000"/>
                    </a:lnR>
                    <a:lnB w="50800">
                      <a:solidFill>
                        <a:schemeClr val="accent2"/>
                      </a:solidFill>
                      <a:miter lim="400000"/>
                    </a:lnB>
                  </a:tcPr>
                </a:tc>
              </a:tr>
            </a:tbl>
          </a:graphicData>
        </a:graphic>
      </p:graphicFrame>
      <p:sp>
        <p:nvSpPr>
          <p:cNvPr id="565" name="Shape 565"/>
          <p:cNvSpPr/>
          <p:nvPr/>
        </p:nvSpPr>
        <p:spPr>
          <a:xfrm rot="19359743">
            <a:off x="1260520" y="5550941"/>
            <a:ext cx="6985107" cy="172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700">
                <a:solidFill>
                  <a:schemeClr val="accent5"/>
                </a:solidFill>
              </a:defRPr>
            </a:lvl1pPr>
          </a:lstStyle>
          <a:p>
            <a:pPr/>
            <a:r>
              <a:t>ANSWERS</a:t>
            </a:r>
          </a:p>
        </p:txBody>
      </p:sp>
      <p:pic>
        <p:nvPicPr>
          <p:cNvPr id="566" name="Map_Color.jpg"/>
          <p:cNvPicPr>
            <a:picLocks noChangeAspect="1"/>
          </p:cNvPicPr>
          <p:nvPr/>
        </p:nvPicPr>
        <p:blipFill>
          <a:blip r:embed="rId5">
            <a:extLst/>
          </a:blip>
          <a:stretch>
            <a:fillRect/>
          </a:stretch>
        </p:blipFill>
        <p:spPr>
          <a:xfrm>
            <a:off x="11755083" y="11658"/>
            <a:ext cx="10144834" cy="12829084"/>
          </a:xfrm>
          <a:prstGeom prst="rect">
            <a:avLst/>
          </a:prstGeom>
          <a:ln w="12700">
            <a:miter lim="400000"/>
          </a:ln>
        </p:spPr>
      </p:pic>
      <p:pic>
        <p:nvPicPr>
          <p:cNvPr id="567" name="Screen Shot 2018-04-04 at 15.27.10.png"/>
          <p:cNvPicPr>
            <a:picLocks noChangeAspect="1"/>
          </p:cNvPicPr>
          <p:nvPr/>
        </p:nvPicPr>
        <p:blipFill>
          <a:blip r:embed="rId6">
            <a:extLst/>
          </a:blip>
          <a:stretch>
            <a:fillRect/>
          </a:stretch>
        </p:blipFill>
        <p:spPr>
          <a:xfrm>
            <a:off x="19159875" y="9454084"/>
            <a:ext cx="2005469" cy="2352822"/>
          </a:xfrm>
          <a:prstGeom prst="rect">
            <a:avLst/>
          </a:prstGeom>
          <a:ln w="12700">
            <a:miter lim="400000"/>
          </a:ln>
        </p:spPr>
      </p:pic>
      <p:sp>
        <p:nvSpPr>
          <p:cNvPr id="568" name="Shape 568"/>
          <p:cNvSpPr/>
          <p:nvPr/>
        </p:nvSpPr>
        <p:spPr>
          <a:xfrm>
            <a:off x="5819931" y="748714"/>
            <a:ext cx="5328938" cy="1614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Futura"/>
                <a:ea typeface="Futura"/>
                <a:cs typeface="Futura"/>
                <a:sym typeface="Futura"/>
              </a:defRPr>
            </a:pPr>
            <a:r>
              <a:t>Use the </a:t>
            </a:r>
            <a:r>
              <a:rPr u="sng">
                <a:solidFill>
                  <a:schemeClr val="accent5"/>
                </a:solidFill>
                <a:hlinkClick r:id="rId7" invalidUrl="" action="" tgtFrame="" tooltip="" history="1" highlightClick="0" endSnd="0"/>
              </a:rPr>
              <a:t>co-ordinates</a:t>
            </a:r>
            <a:r>
              <a:t> to plot the route of the pipeline on </a:t>
            </a:r>
            <a:r>
              <a:rPr u="sng">
                <a:solidFill>
                  <a:schemeClr val="accent5"/>
                </a:solidFill>
                <a:hlinkClick r:id="rId8" invalidUrl="" action="" tgtFrame="" tooltip="" history="1" highlightClick="0" endSnd="0"/>
              </a:rPr>
              <a:t>paper</a:t>
            </a:r>
            <a:r>
              <a:t> or using </a:t>
            </a:r>
            <a:r>
              <a:rPr u="sng">
                <a:solidFill>
                  <a:schemeClr val="accent1"/>
                </a:solidFill>
                <a:hlinkClick r:id="rId9" invalidUrl="" action="" tgtFrame="" tooltip="" history="1" highlightClick="0" endSnd="0"/>
              </a:rPr>
              <a:t>GIS</a:t>
            </a:r>
            <a:r>
              <a: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563"/>
                                        </p:tgtEl>
                                        <p:attrNameLst>
                                          <p:attrName>style.visibility</p:attrName>
                                        </p:attrNameLst>
                                      </p:cBhvr>
                                      <p:to>
                                        <p:strVal val="visible"/>
                                      </p:to>
                                    </p:set>
                                    <p:anim calcmode="lin" valueType="num">
                                      <p:cBhvr>
                                        <p:cTn id="7" dur="500" fill="hold"/>
                                        <p:tgtEl>
                                          <p:spTgt spid="563"/>
                                        </p:tgtEl>
                                        <p:attrNameLst>
                                          <p:attrName>ppt_w</p:attrName>
                                        </p:attrNameLst>
                                      </p:cBhvr>
                                      <p:tavLst>
                                        <p:tav tm="0">
                                          <p:val>
                                            <p:fltVal val="0"/>
                                          </p:val>
                                        </p:tav>
                                        <p:tav tm="100000">
                                          <p:val>
                                            <p:strVal val="#ppt_w"/>
                                          </p:val>
                                        </p:tav>
                                      </p:tavLst>
                                    </p:anim>
                                    <p:anim calcmode="lin" valueType="num">
                                      <p:cBhvr>
                                        <p:cTn id="8" dur="500" fill="hold"/>
                                        <p:tgtEl>
                                          <p:spTgt spid="56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562"/>
                                        </p:tgtEl>
                                        <p:attrNameLst>
                                          <p:attrName>style.visibility</p:attrName>
                                        </p:attrNameLst>
                                      </p:cBhvr>
                                      <p:to>
                                        <p:strVal val="visible"/>
                                      </p:to>
                                    </p:set>
                                    <p:anim calcmode="lin" valueType="num">
                                      <p:cBhvr>
                                        <p:cTn id="12" dur="500" fill="hold"/>
                                        <p:tgtEl>
                                          <p:spTgt spid="562"/>
                                        </p:tgtEl>
                                        <p:attrNameLst>
                                          <p:attrName>ppt_w</p:attrName>
                                        </p:attrNameLst>
                                      </p:cBhvr>
                                      <p:tavLst>
                                        <p:tav tm="0">
                                          <p:val>
                                            <p:fltVal val="0"/>
                                          </p:val>
                                        </p:tav>
                                        <p:tav tm="100000">
                                          <p:val>
                                            <p:strVal val="#ppt_w"/>
                                          </p:val>
                                        </p:tav>
                                      </p:tavLst>
                                    </p:anim>
                                    <p:anim calcmode="lin" valueType="num">
                                      <p:cBhvr>
                                        <p:cTn id="13" dur="500" fill="hold"/>
                                        <p:tgtEl>
                                          <p:spTgt spid="5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3" grpId="1"/>
      <p:bldP build="whole" bldLvl="1" animBg="1" rev="0" advAuto="0" spid="562" grpId="2"/>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0" name="Map_3Ln.jpg"/>
          <p:cNvPicPr>
            <a:picLocks noChangeAspect="1"/>
          </p:cNvPicPr>
          <p:nvPr/>
        </p:nvPicPr>
        <p:blipFill>
          <a:blip r:embed="rId2">
            <a:extLst/>
          </a:blip>
          <a:stretch>
            <a:fillRect/>
          </a:stretch>
        </p:blipFill>
        <p:spPr>
          <a:xfrm>
            <a:off x="12307113" y="0"/>
            <a:ext cx="10882274" cy="13716000"/>
          </a:xfrm>
          <a:prstGeom prst="rect">
            <a:avLst/>
          </a:prstGeom>
          <a:ln w="12700">
            <a:miter lim="400000"/>
          </a:ln>
        </p:spPr>
      </p:pic>
      <p:sp>
        <p:nvSpPr>
          <p:cNvPr id="571" name="Shape 571"/>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572" name="Shape 57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573" name="Shape 57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4"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575"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576" name="Shape 576"/>
          <p:cNvSpPr/>
          <p:nvPr/>
        </p:nvSpPr>
        <p:spPr>
          <a:xfrm>
            <a:off x="701283" y="738852"/>
            <a:ext cx="4528851" cy="1633977"/>
          </a:xfrm>
          <a:prstGeom prst="rect">
            <a:avLst/>
          </a:prstGeom>
          <a:solidFill>
            <a:srgbClr val="81DC64"/>
          </a:solidFill>
          <a:ln w="12700">
            <a:miter lim="400000"/>
          </a:ln>
        </p:spPr>
        <p:txBody>
          <a:bodyPr lIns="45719" rIns="45719" anchor="ctr"/>
          <a:lstStyle/>
          <a:p>
            <a:pPr>
              <a:defRPr sz="2800">
                <a:solidFill>
                  <a:srgbClr val="FFFFFF"/>
                </a:solidFill>
              </a:defRPr>
            </a:pPr>
          </a:p>
        </p:txBody>
      </p:sp>
      <p:sp>
        <p:nvSpPr>
          <p:cNvPr id="577" name="Shape 577"/>
          <p:cNvSpPr/>
          <p:nvPr/>
        </p:nvSpPr>
        <p:spPr>
          <a:xfrm>
            <a:off x="2837849" y="1270090"/>
            <a:ext cx="1671658"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MaPPING</a:t>
            </a:r>
          </a:p>
        </p:txBody>
      </p:sp>
      <p:sp>
        <p:nvSpPr>
          <p:cNvPr id="578" name="Shape 578"/>
          <p:cNvSpPr/>
          <p:nvPr/>
        </p:nvSpPr>
        <p:spPr>
          <a:xfrm>
            <a:off x="1300124" y="1078786"/>
            <a:ext cx="953859" cy="954109"/>
          </a:xfrm>
          <a:prstGeom prst="ellipse">
            <a:avLst/>
          </a:prstGeom>
          <a:solidFill>
            <a:srgbClr val="FBA622"/>
          </a:solidFill>
          <a:ln w="12700">
            <a:miter lim="400000"/>
          </a:ln>
        </p:spPr>
        <p:txBody>
          <a:bodyPr lIns="45719" rIns="45719" anchor="ctr"/>
          <a:lstStyle/>
          <a:p>
            <a:pPr algn="ctr">
              <a:defRPr>
                <a:solidFill>
                  <a:srgbClr val="FFFFFF"/>
                </a:solidFill>
              </a:defRPr>
            </a:pPr>
          </a:p>
        </p:txBody>
      </p:sp>
      <p:sp>
        <p:nvSpPr>
          <p:cNvPr id="579" name="Shape 579"/>
          <p:cNvSpPr/>
          <p:nvPr/>
        </p:nvSpPr>
        <p:spPr>
          <a:xfrm>
            <a:off x="1411300" y="1262785"/>
            <a:ext cx="731509" cy="58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graphicFrame>
        <p:nvGraphicFramePr>
          <p:cNvPr id="580" name="Table 580"/>
          <p:cNvGraphicFramePr/>
          <p:nvPr/>
        </p:nvGraphicFramePr>
        <p:xfrm>
          <a:off x="798585" y="4626740"/>
          <a:ext cx="7788104" cy="6524850"/>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212763"/>
                <a:gridCol w="1524539"/>
              </a:tblGrid>
              <a:tr h="1044650">
                <a:tc>
                  <a:txBody>
                    <a:bodyPr/>
                    <a:lstStyle/>
                    <a:p>
                      <a:pPr algn="l">
                        <a:defRPr b="0" i="0" sz="1800">
                          <a:solidFill>
                            <a:srgbClr val="000000"/>
                          </a:solidFill>
                        </a:defRPr>
                      </a:pPr>
                      <a:r>
                        <a:rPr sz="2000">
                          <a:solidFill>
                            <a:srgbClr val="91969B"/>
                          </a:solidFill>
                          <a:latin typeface="Futura"/>
                          <a:ea typeface="Futura"/>
                          <a:cs typeface="Futura"/>
                          <a:sym typeface="Futura"/>
                        </a:rPr>
                        <a:t>1- List three resorts.
</a:t>
                      </a:r>
                    </a:p>
                  </a:txBody>
                  <a:tcPr marL="63500" marR="63500" marT="63500" marB="63500" anchor="ctr" anchorCtr="0" horzOverflow="overflow">
                    <a:lnL w="50800">
                      <a:solidFill>
                        <a:schemeClr val="accent2"/>
                      </a:solidFill>
                      <a:miter lim="400000"/>
                    </a:lnL>
                    <a:lnT w="50800">
                      <a:solidFill>
                        <a:schemeClr val="accent2"/>
                      </a:solidFill>
                      <a:miter lim="400000"/>
                    </a:lnT>
                  </a:tcPr>
                </a:tc>
                <a:tc>
                  <a:txBody>
                    <a:bodyPr/>
                    <a:lstStyle/>
                    <a:p>
                      <a:pPr algn="l">
                        <a:defRPr b="0" i="0" sz="1700">
                          <a:latin typeface="Futura"/>
                          <a:ea typeface="Futura"/>
                          <a:cs typeface="Futura"/>
                          <a:sym typeface="Futura"/>
                        </a:defRPr>
                      </a:pPr>
                    </a:p>
                  </a:txBody>
                  <a:tcPr marL="63500" marR="63500" marT="63500" marB="63500" anchor="t" anchorCtr="0" horzOverflow="overflow">
                    <a:lnR w="50800">
                      <a:solidFill>
                        <a:schemeClr val="accent2"/>
                      </a:solidFill>
                      <a:miter lim="400000"/>
                    </a:lnR>
                    <a:lnT w="50800">
                      <a:solidFill>
                        <a:schemeClr val="accent2"/>
                      </a:solidFill>
                      <a:miter lim="400000"/>
                    </a:lnT>
                  </a:tcPr>
                </a:tc>
              </a:tr>
              <a:tr h="1044650">
                <a:tc>
                  <a:txBody>
                    <a:bodyPr/>
                    <a:lstStyle/>
                    <a:p>
                      <a:pPr algn="l">
                        <a:defRPr b="0" i="0" sz="1800">
                          <a:solidFill>
                            <a:srgbClr val="000000"/>
                          </a:solidFill>
                        </a:defRPr>
                      </a:pPr>
                      <a:r>
                        <a:rPr sz="2000">
                          <a:solidFill>
                            <a:srgbClr val="91969B"/>
                          </a:solidFill>
                          <a:latin typeface="Futura"/>
                          <a:ea typeface="Futura"/>
                          <a:cs typeface="Futura"/>
                          <a:sym typeface="Futura"/>
                        </a:rPr>
                        <a:t>2- Describe the location of Amman.
</a:t>
                      </a:r>
                    </a:p>
                  </a:txBody>
                  <a:tcPr marL="63500" marR="63500" marT="63500" marB="63500" anchor="ctr" anchorCtr="0" horzOverflow="overflow">
                    <a:lnL w="50800">
                      <a:solidFill>
                        <a:schemeClr val="accent2"/>
                      </a:solidFill>
                      <a:miter lim="400000"/>
                    </a:lnL>
                  </a:tcPr>
                </a:tc>
                <a:tc>
                  <a:txBody>
                    <a:bodyPr/>
                    <a:lstStyle/>
                    <a:p>
                      <a:pPr algn="l">
                        <a:defRPr b="0" i="0" sz="1700">
                          <a:latin typeface="Futura"/>
                          <a:ea typeface="Futura"/>
                          <a:cs typeface="Futura"/>
                          <a:sym typeface="Futura"/>
                        </a:defRPr>
                      </a:pPr>
                    </a:p>
                  </a:txBody>
                  <a:tcPr marL="63500" marR="63500" marT="63500" marB="63500" anchor="t" anchorCtr="0" horzOverflow="overflow">
                    <a:lnR w="50800">
                      <a:solidFill>
                        <a:schemeClr val="accent2"/>
                      </a:solidFill>
                      <a:miter lim="400000"/>
                    </a:lnR>
                  </a:tcPr>
                </a:tc>
              </a:tr>
              <a:tr h="1238397">
                <a:tc>
                  <a:txBody>
                    <a:bodyPr/>
                    <a:lstStyle/>
                    <a:p>
                      <a:pPr algn="l">
                        <a:defRPr b="0" i="0" sz="1800">
                          <a:solidFill>
                            <a:srgbClr val="000000"/>
                          </a:solidFill>
                        </a:defRPr>
                      </a:pPr>
                      <a:r>
                        <a:rPr sz="2000">
                          <a:solidFill>
                            <a:srgbClr val="91969B"/>
                          </a:solidFill>
                          <a:latin typeface="Futura"/>
                          <a:ea typeface="Futura"/>
                          <a:cs typeface="Futura"/>
                          <a:sym typeface="Futura"/>
                        </a:rPr>
                        <a:t>3- Suggest why the Gated Communities are located where they are.
</a:t>
                      </a:r>
                    </a:p>
                  </a:txBody>
                  <a:tcPr marL="63500" marR="63500" marT="63500" marB="63500" anchor="ctr" anchorCtr="0" horzOverflow="overflow">
                    <a:lnL w="50800">
                      <a:solidFill>
                        <a:schemeClr val="accent2"/>
                      </a:solidFill>
                      <a:miter lim="400000"/>
                    </a:lnL>
                  </a:tcPr>
                </a:tc>
                <a:tc>
                  <a:txBody>
                    <a:bodyPr/>
                    <a:lstStyle/>
                    <a:p>
                      <a:pPr algn="l">
                        <a:defRPr b="0" i="0" sz="1700">
                          <a:latin typeface="Futura"/>
                          <a:ea typeface="Futura"/>
                          <a:cs typeface="Futura"/>
                          <a:sym typeface="Futura"/>
                        </a:defRPr>
                      </a:pPr>
                    </a:p>
                  </a:txBody>
                  <a:tcPr marL="63500" marR="63500" marT="63500" marB="63500" anchor="t" anchorCtr="0" horzOverflow="overflow">
                    <a:lnR w="50800">
                      <a:solidFill>
                        <a:schemeClr val="accent2"/>
                      </a:solidFill>
                      <a:miter lim="400000"/>
                    </a:lnR>
                  </a:tcPr>
                </a:tc>
              </a:tr>
              <a:tr h="1238397">
                <a:tc>
                  <a:txBody>
                    <a:bodyPr/>
                    <a:lstStyle/>
                    <a:p>
                      <a:pPr algn="l">
                        <a:defRPr b="0" i="0" sz="1800">
                          <a:solidFill>
                            <a:srgbClr val="000000"/>
                          </a:solidFill>
                        </a:defRPr>
                      </a:pPr>
                      <a:r>
                        <a:rPr sz="2000">
                          <a:solidFill>
                            <a:srgbClr val="91969B"/>
                          </a:solidFill>
                          <a:latin typeface="Futura"/>
                          <a:ea typeface="Futura"/>
                          <a:cs typeface="Futura"/>
                          <a:sym typeface="Futura"/>
                        </a:rPr>
                        <a:t>4- Describe the location of the Dead Sea in relation to Aqaba and Amaan.
</a:t>
                      </a:r>
                    </a:p>
                  </a:txBody>
                  <a:tcPr marL="63500" marR="63500" marT="63500" marB="63500" anchor="ctr" anchorCtr="0" horzOverflow="overflow">
                    <a:lnL w="50800">
                      <a:solidFill>
                        <a:schemeClr val="accent2"/>
                      </a:solidFill>
                      <a:miter lim="400000"/>
                    </a:lnL>
                  </a:tcPr>
                </a:tc>
                <a:tc>
                  <a:txBody>
                    <a:bodyPr/>
                    <a:lstStyle/>
                    <a:p>
                      <a:pPr algn="l">
                        <a:defRPr b="0" i="0" sz="1700">
                          <a:latin typeface="Futura"/>
                          <a:ea typeface="Futura"/>
                          <a:cs typeface="Futura"/>
                          <a:sym typeface="Futura"/>
                        </a:defRPr>
                      </a:pPr>
                    </a:p>
                  </a:txBody>
                  <a:tcPr marL="63500" marR="63500" marT="63500" marB="63500" anchor="t" anchorCtr="0" horzOverflow="overflow">
                    <a:lnR w="50800">
                      <a:solidFill>
                        <a:schemeClr val="accent2"/>
                      </a:solidFill>
                      <a:miter lim="400000"/>
                    </a:lnR>
                  </a:tcPr>
                </a:tc>
              </a:tr>
              <a:tr h="1907952">
                <a:tc>
                  <a:txBody>
                    <a:bodyPr/>
                    <a:lstStyle/>
                    <a:p>
                      <a:pPr algn="l">
                        <a:defRPr b="0" i="0" sz="1800">
                          <a:solidFill>
                            <a:srgbClr val="000000"/>
                          </a:solidFill>
                        </a:defRPr>
                      </a:pPr>
                      <a:r>
                        <a:rPr sz="2000">
                          <a:solidFill>
                            <a:srgbClr val="91969B"/>
                          </a:solidFill>
                          <a:latin typeface="Futura"/>
                          <a:ea typeface="Futura"/>
                          <a:cs typeface="Futura"/>
                          <a:sym typeface="Futura"/>
                        </a:rPr>
                        <a:t>5- Provide 6 figure references for: 
PETRA
Hydro 3
South Amman City
</a:t>
                      </a:r>
                    </a:p>
                  </a:txBody>
                  <a:tcPr marL="63500" marR="63500" marT="63500" marB="63500" anchor="ctr" anchorCtr="0" horzOverflow="overflow">
                    <a:lnL w="50800">
                      <a:solidFill>
                        <a:schemeClr val="accent2"/>
                      </a:solidFill>
                      <a:miter lim="400000"/>
                    </a:lnL>
                    <a:lnB w="50800">
                      <a:solidFill>
                        <a:schemeClr val="accent2"/>
                      </a:solidFill>
                      <a:miter lim="400000"/>
                    </a:lnB>
                  </a:tcPr>
                </a:tc>
                <a:tc>
                  <a:txBody>
                    <a:bodyPr/>
                    <a:lstStyle/>
                    <a:p>
                      <a:pPr algn="l">
                        <a:defRPr b="0" i="0" sz="1700">
                          <a:latin typeface="Futura"/>
                          <a:ea typeface="Futura"/>
                          <a:cs typeface="Futura"/>
                          <a:sym typeface="Futura"/>
                        </a:defRPr>
                      </a:pPr>
                    </a:p>
                  </a:txBody>
                  <a:tcPr marL="63500" marR="63500" marT="63500" marB="63500" anchor="t" anchorCtr="0" horzOverflow="overflow">
                    <a:lnR w="50800">
                      <a:solidFill>
                        <a:schemeClr val="accent2"/>
                      </a:solidFill>
                      <a:miter lim="400000"/>
                    </a:lnR>
                    <a:lnB w="50800">
                      <a:solidFill>
                        <a:schemeClr val="accent2"/>
                      </a:solidFill>
                      <a:miter lim="400000"/>
                    </a:lnB>
                  </a:tcPr>
                </a:tc>
              </a:tr>
            </a:tbl>
          </a:graphicData>
        </a:graphic>
      </p:graphicFrame>
      <p:sp>
        <p:nvSpPr>
          <p:cNvPr id="581" name="Shape 581"/>
          <p:cNvSpPr/>
          <p:nvPr/>
        </p:nvSpPr>
        <p:spPr>
          <a:xfrm>
            <a:off x="755209" y="2475184"/>
            <a:ext cx="8962130" cy="17590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latin typeface="Futura"/>
                <a:ea typeface="Futura"/>
                <a:cs typeface="Futura"/>
                <a:sym typeface="Futura"/>
              </a:defRPr>
            </a:pPr>
            <a:r>
              <a:t>Use the </a:t>
            </a:r>
            <a:r>
              <a:rPr u="sng">
                <a:solidFill>
                  <a:schemeClr val="accent5"/>
                </a:solidFill>
                <a:hlinkClick r:id="rId6" invalidUrl="" action="" tgtFrame="" tooltip="" history="1" highlightClick="0" endSnd="0"/>
              </a:rPr>
              <a:t>map</a:t>
            </a:r>
            <a:r>
              <a:t> to answer the questions.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579"/>
                                        </p:tgtEl>
                                        <p:attrNameLst>
                                          <p:attrName>style.visibility</p:attrName>
                                        </p:attrNameLst>
                                      </p:cBhvr>
                                      <p:to>
                                        <p:strVal val="visible"/>
                                      </p:to>
                                    </p:set>
                                    <p:anim calcmode="lin" valueType="num">
                                      <p:cBhvr>
                                        <p:cTn id="7" dur="500" fill="hold"/>
                                        <p:tgtEl>
                                          <p:spTgt spid="579"/>
                                        </p:tgtEl>
                                        <p:attrNameLst>
                                          <p:attrName>ppt_w</p:attrName>
                                        </p:attrNameLst>
                                      </p:cBhvr>
                                      <p:tavLst>
                                        <p:tav tm="0">
                                          <p:val>
                                            <p:fltVal val="0"/>
                                          </p:val>
                                        </p:tav>
                                        <p:tav tm="100000">
                                          <p:val>
                                            <p:strVal val="#ppt_w"/>
                                          </p:val>
                                        </p:tav>
                                      </p:tavLst>
                                    </p:anim>
                                    <p:anim calcmode="lin" valueType="num">
                                      <p:cBhvr>
                                        <p:cTn id="8" dur="500" fill="hold"/>
                                        <p:tgtEl>
                                          <p:spTgt spid="57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578"/>
                                        </p:tgtEl>
                                        <p:attrNameLst>
                                          <p:attrName>style.visibility</p:attrName>
                                        </p:attrNameLst>
                                      </p:cBhvr>
                                      <p:to>
                                        <p:strVal val="visible"/>
                                      </p:to>
                                    </p:set>
                                    <p:anim calcmode="lin" valueType="num">
                                      <p:cBhvr>
                                        <p:cTn id="12" dur="500" fill="hold"/>
                                        <p:tgtEl>
                                          <p:spTgt spid="578"/>
                                        </p:tgtEl>
                                        <p:attrNameLst>
                                          <p:attrName>ppt_w</p:attrName>
                                        </p:attrNameLst>
                                      </p:cBhvr>
                                      <p:tavLst>
                                        <p:tav tm="0">
                                          <p:val>
                                            <p:fltVal val="0"/>
                                          </p:val>
                                        </p:tav>
                                        <p:tav tm="100000">
                                          <p:val>
                                            <p:strVal val="#ppt_w"/>
                                          </p:val>
                                        </p:tav>
                                      </p:tavLst>
                                    </p:anim>
                                    <p:anim calcmode="lin" valueType="num">
                                      <p:cBhvr>
                                        <p:cTn id="13" dur="500" fill="hold"/>
                                        <p:tgtEl>
                                          <p:spTgt spid="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9" grpId="1"/>
      <p:bldP build="whole" bldLvl="1" animBg="1" rev="0" advAuto="0" spid="578" grpId="2"/>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3" name="Map_3Ln.jpg"/>
          <p:cNvPicPr>
            <a:picLocks noChangeAspect="1"/>
          </p:cNvPicPr>
          <p:nvPr/>
        </p:nvPicPr>
        <p:blipFill>
          <a:blip r:embed="rId2">
            <a:extLst/>
          </a:blip>
          <a:stretch>
            <a:fillRect/>
          </a:stretch>
        </p:blipFill>
        <p:spPr>
          <a:xfrm>
            <a:off x="12307113" y="0"/>
            <a:ext cx="10882274" cy="13716000"/>
          </a:xfrm>
          <a:prstGeom prst="rect">
            <a:avLst/>
          </a:prstGeom>
          <a:ln w="12700">
            <a:miter lim="400000"/>
          </a:ln>
        </p:spPr>
      </p:pic>
      <p:sp>
        <p:nvSpPr>
          <p:cNvPr id="584" name="Shape 584"/>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585" name="Shape 585"/>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586" name="Shape 58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7"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588"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589" name="Shape 589"/>
          <p:cNvSpPr/>
          <p:nvPr/>
        </p:nvSpPr>
        <p:spPr>
          <a:xfrm>
            <a:off x="701283" y="738852"/>
            <a:ext cx="4528851" cy="1633977"/>
          </a:xfrm>
          <a:prstGeom prst="rect">
            <a:avLst/>
          </a:prstGeom>
          <a:solidFill>
            <a:srgbClr val="81DC64"/>
          </a:solidFill>
          <a:ln w="12700">
            <a:miter lim="400000"/>
          </a:ln>
        </p:spPr>
        <p:txBody>
          <a:bodyPr lIns="45719" rIns="45719" anchor="ctr"/>
          <a:lstStyle/>
          <a:p>
            <a:pPr>
              <a:defRPr sz="2800">
                <a:solidFill>
                  <a:srgbClr val="FFFFFF"/>
                </a:solidFill>
              </a:defRPr>
            </a:pPr>
          </a:p>
        </p:txBody>
      </p:sp>
      <p:sp>
        <p:nvSpPr>
          <p:cNvPr id="590" name="Shape 590"/>
          <p:cNvSpPr/>
          <p:nvPr/>
        </p:nvSpPr>
        <p:spPr>
          <a:xfrm>
            <a:off x="2837849" y="1270090"/>
            <a:ext cx="1671658"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MaPPING</a:t>
            </a:r>
          </a:p>
        </p:txBody>
      </p:sp>
      <p:sp>
        <p:nvSpPr>
          <p:cNvPr id="591" name="Shape 591"/>
          <p:cNvSpPr/>
          <p:nvPr/>
        </p:nvSpPr>
        <p:spPr>
          <a:xfrm>
            <a:off x="1300124" y="1078786"/>
            <a:ext cx="953859" cy="954109"/>
          </a:xfrm>
          <a:prstGeom prst="ellipse">
            <a:avLst/>
          </a:prstGeom>
          <a:solidFill>
            <a:srgbClr val="FBA622"/>
          </a:solidFill>
          <a:ln w="12700">
            <a:miter lim="400000"/>
          </a:ln>
        </p:spPr>
        <p:txBody>
          <a:bodyPr lIns="45719" rIns="45719" anchor="ctr"/>
          <a:lstStyle/>
          <a:p>
            <a:pPr algn="ctr">
              <a:defRPr>
                <a:solidFill>
                  <a:srgbClr val="FFFFFF"/>
                </a:solidFill>
              </a:defRPr>
            </a:pPr>
          </a:p>
        </p:txBody>
      </p:sp>
      <p:sp>
        <p:nvSpPr>
          <p:cNvPr id="592" name="Shape 592"/>
          <p:cNvSpPr/>
          <p:nvPr/>
        </p:nvSpPr>
        <p:spPr>
          <a:xfrm>
            <a:off x="1411300" y="1262785"/>
            <a:ext cx="731509" cy="58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graphicFrame>
        <p:nvGraphicFramePr>
          <p:cNvPr id="593" name="Table 593"/>
          <p:cNvGraphicFramePr/>
          <p:nvPr/>
        </p:nvGraphicFramePr>
        <p:xfrm>
          <a:off x="722385" y="2694752"/>
          <a:ext cx="11592151" cy="8527383"/>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9267270"/>
                <a:gridCol w="2274079"/>
              </a:tblGrid>
              <a:tr h="1367778">
                <a:tc>
                  <a:txBody>
                    <a:bodyPr/>
                    <a:lstStyle/>
                    <a:p>
                      <a:pPr algn="l">
                        <a:defRPr b="0" i="0" sz="1800">
                          <a:solidFill>
                            <a:srgbClr val="000000"/>
                          </a:solidFill>
                        </a:defRPr>
                      </a:pPr>
                      <a:r>
                        <a:rPr sz="2000">
                          <a:solidFill>
                            <a:srgbClr val="91969B"/>
                          </a:solidFill>
                          <a:latin typeface="Futura"/>
                          <a:ea typeface="Futura"/>
                          <a:cs typeface="Futura"/>
                          <a:sym typeface="Futura"/>
                        </a:rPr>
                        <a:t>1- List three resorts.
</a:t>
                      </a:r>
                    </a:p>
                  </a:txBody>
                  <a:tcPr marL="63500" marR="63500" marT="63500" marB="63500" anchor="ctr" anchorCtr="0" horzOverflow="overflow">
                    <a:lnL w="50800">
                      <a:solidFill>
                        <a:schemeClr val="accent2"/>
                      </a:solidFill>
                      <a:miter lim="400000"/>
                    </a:lnL>
                    <a:lnT w="50800">
                      <a:solidFill>
                        <a:schemeClr val="accent2"/>
                      </a:solidFill>
                      <a:miter lim="400000"/>
                    </a:lnT>
                  </a:tcPr>
                </a:tc>
                <a:tc>
                  <a:txBody>
                    <a:bodyPr/>
                    <a:lstStyle/>
                    <a:p>
                      <a:pPr algn="l">
                        <a:defRPr b="0" i="0" sz="1800">
                          <a:solidFill>
                            <a:srgbClr val="000000"/>
                          </a:solidFill>
                        </a:defRPr>
                      </a:pPr>
                      <a:r>
                        <a:rPr sz="1700">
                          <a:solidFill>
                            <a:srgbClr val="91969B"/>
                          </a:solidFill>
                          <a:latin typeface="Futura"/>
                          <a:ea typeface="Futura"/>
                          <a:cs typeface="Futura"/>
                          <a:sym typeface="Futura"/>
                        </a:rPr>
                        <a:t>PETRA, AQABA
WADI RUM,
SOUTH DEAD SEA BAY</a:t>
                      </a:r>
                    </a:p>
                  </a:txBody>
                  <a:tcPr marL="63500" marR="63500" marT="63500" marB="63500" anchor="t" anchorCtr="0" horzOverflow="overflow">
                    <a:lnR w="50800">
                      <a:solidFill>
                        <a:schemeClr val="accent2"/>
                      </a:solidFill>
                      <a:miter lim="400000"/>
                    </a:lnR>
                    <a:lnT w="50800">
                      <a:solidFill>
                        <a:schemeClr val="accent2"/>
                      </a:solidFill>
                      <a:miter lim="400000"/>
                    </a:lnT>
                  </a:tcPr>
                </a:tc>
              </a:tr>
              <a:tr h="1367778">
                <a:tc>
                  <a:txBody>
                    <a:bodyPr/>
                    <a:lstStyle/>
                    <a:p>
                      <a:pPr algn="l">
                        <a:defRPr b="0" i="0" sz="1800">
                          <a:solidFill>
                            <a:srgbClr val="000000"/>
                          </a:solidFill>
                        </a:defRPr>
                      </a:pPr>
                      <a:r>
                        <a:rPr sz="2000">
                          <a:solidFill>
                            <a:srgbClr val="91969B"/>
                          </a:solidFill>
                          <a:latin typeface="Futura"/>
                          <a:ea typeface="Futura"/>
                          <a:cs typeface="Futura"/>
                          <a:sym typeface="Futura"/>
                        </a:rPr>
                        <a:t>2- Describe the location of Amman.
</a:t>
                      </a:r>
                    </a:p>
                  </a:txBody>
                  <a:tcPr marL="63500" marR="63500" marT="63500" marB="63500" anchor="ctr" anchorCtr="0" horzOverflow="overflow">
                    <a:lnL w="50800">
                      <a:solidFill>
                        <a:schemeClr val="accent2"/>
                      </a:solidFill>
                      <a:miter lim="400000"/>
                    </a:lnL>
                  </a:tcPr>
                </a:tc>
                <a:tc>
                  <a:txBody>
                    <a:bodyPr/>
                    <a:lstStyle/>
                    <a:p>
                      <a:pPr algn="l">
                        <a:defRPr b="0" i="0" sz="1800">
                          <a:solidFill>
                            <a:srgbClr val="000000"/>
                          </a:solidFill>
                        </a:defRPr>
                      </a:pPr>
                      <a:r>
                        <a:rPr sz="1700">
                          <a:solidFill>
                            <a:srgbClr val="91969B"/>
                          </a:solidFill>
                          <a:latin typeface="Futura"/>
                          <a:ea typeface="Futura"/>
                          <a:cs typeface="Futura"/>
                          <a:sym typeface="Futura"/>
                        </a:rPr>
                        <a:t>Amman is located in the North Eastern part of Jordan.</a:t>
                      </a:r>
                    </a:p>
                  </a:txBody>
                  <a:tcPr marL="63500" marR="63500" marT="63500" marB="63500" anchor="t" anchorCtr="0" horzOverflow="overflow">
                    <a:lnR w="50800">
                      <a:solidFill>
                        <a:schemeClr val="accent2"/>
                      </a:solidFill>
                      <a:miter lim="400000"/>
                    </a:lnR>
                  </a:tcPr>
                </a:tc>
              </a:tr>
              <a:tr h="1621455">
                <a:tc>
                  <a:txBody>
                    <a:bodyPr/>
                    <a:lstStyle/>
                    <a:p>
                      <a:pPr algn="l">
                        <a:defRPr b="0" i="0" sz="1800">
                          <a:solidFill>
                            <a:srgbClr val="000000"/>
                          </a:solidFill>
                        </a:defRPr>
                      </a:pPr>
                      <a:r>
                        <a:rPr sz="2000">
                          <a:solidFill>
                            <a:srgbClr val="91969B"/>
                          </a:solidFill>
                          <a:latin typeface="Futura"/>
                          <a:ea typeface="Futura"/>
                          <a:cs typeface="Futura"/>
                          <a:sym typeface="Futura"/>
                        </a:rPr>
                        <a:t>3- Suggest why the Gated Communities are located where they are.
</a:t>
                      </a:r>
                    </a:p>
                  </a:txBody>
                  <a:tcPr marL="63500" marR="63500" marT="63500" marB="63500" anchor="ctr" anchorCtr="0" horzOverflow="overflow">
                    <a:lnL w="50800">
                      <a:solidFill>
                        <a:schemeClr val="accent2"/>
                      </a:solidFill>
                      <a:miter lim="400000"/>
                    </a:lnL>
                  </a:tcPr>
                </a:tc>
                <a:tc>
                  <a:txBody>
                    <a:bodyPr/>
                    <a:lstStyle/>
                    <a:p>
                      <a:pPr algn="l">
                        <a:defRPr b="0" i="0" sz="1800">
                          <a:solidFill>
                            <a:srgbClr val="000000"/>
                          </a:solidFill>
                        </a:defRPr>
                      </a:pPr>
                      <a:r>
                        <a:rPr sz="1700">
                          <a:solidFill>
                            <a:srgbClr val="91969B"/>
                          </a:solidFill>
                          <a:latin typeface="Futura"/>
                          <a:ea typeface="Futura"/>
                          <a:cs typeface="Futura"/>
                          <a:sym typeface="Futura"/>
                        </a:rPr>
                        <a:t>Close to the capital city Amman, source of fresh water from new pipeline.</a:t>
                      </a:r>
                    </a:p>
                  </a:txBody>
                  <a:tcPr marL="63500" marR="63500" marT="63500" marB="63500" anchor="t" anchorCtr="0" horzOverflow="overflow">
                    <a:lnR w="50800">
                      <a:solidFill>
                        <a:schemeClr val="accent2"/>
                      </a:solidFill>
                      <a:miter lim="400000"/>
                    </a:lnR>
                  </a:tcPr>
                </a:tc>
              </a:tr>
              <a:tr h="1621455">
                <a:tc>
                  <a:txBody>
                    <a:bodyPr/>
                    <a:lstStyle/>
                    <a:p>
                      <a:pPr algn="l">
                        <a:defRPr b="0" i="0" sz="1800">
                          <a:solidFill>
                            <a:srgbClr val="000000"/>
                          </a:solidFill>
                        </a:defRPr>
                      </a:pPr>
                      <a:r>
                        <a:rPr sz="2000">
                          <a:solidFill>
                            <a:srgbClr val="91969B"/>
                          </a:solidFill>
                          <a:latin typeface="Futura"/>
                          <a:ea typeface="Futura"/>
                          <a:cs typeface="Futura"/>
                          <a:sym typeface="Futura"/>
                        </a:rPr>
                        <a:t>4- Describe the location of the Dead Sea in relation to Aqaba and Amaan.
</a:t>
                      </a:r>
                    </a:p>
                  </a:txBody>
                  <a:tcPr marL="63500" marR="63500" marT="63500" marB="63500" anchor="ctr" anchorCtr="0" horzOverflow="overflow">
                    <a:lnL w="50800">
                      <a:solidFill>
                        <a:schemeClr val="accent2"/>
                      </a:solidFill>
                      <a:miter lim="400000"/>
                    </a:lnL>
                  </a:tcPr>
                </a:tc>
                <a:tc>
                  <a:txBody>
                    <a:bodyPr/>
                    <a:lstStyle/>
                    <a:p>
                      <a:pPr algn="l">
                        <a:defRPr b="0" i="0" sz="1800">
                          <a:solidFill>
                            <a:srgbClr val="000000"/>
                          </a:solidFill>
                        </a:defRPr>
                      </a:pPr>
                      <a:r>
                        <a:rPr sz="1700">
                          <a:solidFill>
                            <a:srgbClr val="91969B"/>
                          </a:solidFill>
                          <a:latin typeface="Futura"/>
                          <a:ea typeface="Futura"/>
                          <a:cs typeface="Futura"/>
                          <a:sym typeface="Futura"/>
                        </a:rPr>
                        <a:t>North of the Aqaba, South East of Amman.</a:t>
                      </a:r>
                    </a:p>
                  </a:txBody>
                  <a:tcPr marL="63500" marR="63500" marT="63500" marB="63500" anchor="t" anchorCtr="0" horzOverflow="overflow">
                    <a:lnR w="50800">
                      <a:solidFill>
                        <a:schemeClr val="accent2"/>
                      </a:solidFill>
                      <a:miter lim="400000"/>
                    </a:lnR>
                  </a:tcPr>
                </a:tc>
              </a:tr>
              <a:tr h="2498114">
                <a:tc>
                  <a:txBody>
                    <a:bodyPr/>
                    <a:lstStyle/>
                    <a:p>
                      <a:pPr algn="l">
                        <a:defRPr b="0" i="0" sz="1800">
                          <a:solidFill>
                            <a:srgbClr val="000000"/>
                          </a:solidFill>
                        </a:defRPr>
                      </a:pPr>
                      <a:r>
                        <a:rPr sz="2000">
                          <a:solidFill>
                            <a:srgbClr val="91969B"/>
                          </a:solidFill>
                          <a:latin typeface="Futura"/>
                          <a:ea typeface="Futura"/>
                          <a:cs typeface="Futura"/>
                          <a:sym typeface="Futura"/>
                        </a:rPr>
                        <a:t>5- Provide 6 figure references for: 
PETRA
Hydro 3
South Amman City
</a:t>
                      </a:r>
                    </a:p>
                  </a:txBody>
                  <a:tcPr marL="63500" marR="63500" marT="63500" marB="63500" anchor="ctr" anchorCtr="0" horzOverflow="overflow">
                    <a:lnL w="50800">
                      <a:solidFill>
                        <a:schemeClr val="accent2"/>
                      </a:solidFill>
                      <a:miter lim="400000"/>
                    </a:lnL>
                    <a:lnB w="50800">
                      <a:solidFill>
                        <a:schemeClr val="accent2"/>
                      </a:solidFill>
                      <a:miter lim="400000"/>
                    </a:lnB>
                  </a:tcPr>
                </a:tc>
                <a:tc>
                  <a:txBody>
                    <a:bodyPr/>
                    <a:lstStyle/>
                    <a:p>
                      <a:pPr algn="l">
                        <a:defRPr b="0" i="0" sz="1800">
                          <a:solidFill>
                            <a:srgbClr val="000000"/>
                          </a:solidFill>
                        </a:defRPr>
                      </a:pPr>
                      <a:r>
                        <a:rPr sz="1700">
                          <a:solidFill>
                            <a:srgbClr val="91969B"/>
                          </a:solidFill>
                          <a:latin typeface="Futura"/>
                          <a:ea typeface="Futura"/>
                          <a:cs typeface="Futura"/>
                          <a:sym typeface="Futura"/>
                        </a:rPr>
                        <a:t>PETRA     
(354,279)
Hydro 3  
(358,313)
South Amman City
(360,319)</a:t>
                      </a:r>
                    </a:p>
                  </a:txBody>
                  <a:tcPr marL="63500" marR="63500" marT="63500" marB="63500" anchor="t" anchorCtr="0" horzOverflow="overflow">
                    <a:lnR w="50800">
                      <a:solidFill>
                        <a:schemeClr val="accent2"/>
                      </a:solidFill>
                      <a:miter lim="400000"/>
                    </a:lnR>
                    <a:lnB w="50800">
                      <a:solidFill>
                        <a:schemeClr val="accent2"/>
                      </a:solidFill>
                      <a:miter lim="400000"/>
                    </a:lnB>
                  </a:tcPr>
                </a:tc>
              </a:tr>
            </a:tbl>
          </a:graphicData>
        </a:graphic>
      </p:graphicFrame>
      <p:sp>
        <p:nvSpPr>
          <p:cNvPr id="594" name="Shape 594"/>
          <p:cNvSpPr/>
          <p:nvPr/>
        </p:nvSpPr>
        <p:spPr>
          <a:xfrm rot="19359743">
            <a:off x="1260520" y="5550941"/>
            <a:ext cx="6985107" cy="172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700">
                <a:solidFill>
                  <a:schemeClr val="accent5"/>
                </a:solidFill>
              </a:defRPr>
            </a:lvl1pPr>
          </a:lstStyle>
          <a:p>
            <a:pPr/>
            <a:r>
              <a:t>ANSWERS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592"/>
                                        </p:tgtEl>
                                        <p:attrNameLst>
                                          <p:attrName>style.visibility</p:attrName>
                                        </p:attrNameLst>
                                      </p:cBhvr>
                                      <p:to>
                                        <p:strVal val="visible"/>
                                      </p:to>
                                    </p:set>
                                    <p:anim calcmode="lin" valueType="num">
                                      <p:cBhvr>
                                        <p:cTn id="7" dur="500" fill="hold"/>
                                        <p:tgtEl>
                                          <p:spTgt spid="592"/>
                                        </p:tgtEl>
                                        <p:attrNameLst>
                                          <p:attrName>ppt_w</p:attrName>
                                        </p:attrNameLst>
                                      </p:cBhvr>
                                      <p:tavLst>
                                        <p:tav tm="0">
                                          <p:val>
                                            <p:fltVal val="0"/>
                                          </p:val>
                                        </p:tav>
                                        <p:tav tm="100000">
                                          <p:val>
                                            <p:strVal val="#ppt_w"/>
                                          </p:val>
                                        </p:tav>
                                      </p:tavLst>
                                    </p:anim>
                                    <p:anim calcmode="lin" valueType="num">
                                      <p:cBhvr>
                                        <p:cTn id="8" dur="500" fill="hold"/>
                                        <p:tgtEl>
                                          <p:spTgt spid="59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591"/>
                                        </p:tgtEl>
                                        <p:attrNameLst>
                                          <p:attrName>style.visibility</p:attrName>
                                        </p:attrNameLst>
                                      </p:cBhvr>
                                      <p:to>
                                        <p:strVal val="visible"/>
                                      </p:to>
                                    </p:set>
                                    <p:anim calcmode="lin" valueType="num">
                                      <p:cBhvr>
                                        <p:cTn id="12" dur="500" fill="hold"/>
                                        <p:tgtEl>
                                          <p:spTgt spid="591"/>
                                        </p:tgtEl>
                                        <p:attrNameLst>
                                          <p:attrName>ppt_w</p:attrName>
                                        </p:attrNameLst>
                                      </p:cBhvr>
                                      <p:tavLst>
                                        <p:tav tm="0">
                                          <p:val>
                                            <p:fltVal val="0"/>
                                          </p:val>
                                        </p:tav>
                                        <p:tav tm="100000">
                                          <p:val>
                                            <p:strVal val="#ppt_w"/>
                                          </p:val>
                                        </p:tav>
                                      </p:tavLst>
                                    </p:anim>
                                    <p:anim calcmode="lin" valueType="num">
                                      <p:cBhvr>
                                        <p:cTn id="13" dur="500" fill="hold"/>
                                        <p:tgtEl>
                                          <p:spTgt spid="5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2" grpId="1"/>
      <p:bldP build="whole" bldLvl="1" animBg="1" rev="0" advAuto="0" spid="591" grpId="2"/>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6" name="blue.jpg"/>
          <p:cNvPicPr>
            <a:picLocks noChangeAspect="1"/>
          </p:cNvPicPr>
          <p:nvPr/>
        </p:nvPicPr>
        <p:blipFill>
          <a:blip r:embed="rId2">
            <a:extLst/>
          </a:blip>
          <a:stretch>
            <a:fillRect/>
          </a:stretch>
        </p:blipFill>
        <p:spPr>
          <a:xfrm>
            <a:off x="-97276" y="-177404"/>
            <a:ext cx="24565852" cy="14256968"/>
          </a:xfrm>
          <a:prstGeom prst="rect">
            <a:avLst/>
          </a:prstGeom>
          <a:ln w="12700">
            <a:miter lim="400000"/>
          </a:ln>
        </p:spPr>
      </p:pic>
      <p:sp>
        <p:nvSpPr>
          <p:cNvPr id="597" name="Shape 597"/>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598" name="Shape 598"/>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599" name="Shape 59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0"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601"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602" name="Shape 602"/>
          <p:cNvSpPr/>
          <p:nvPr/>
        </p:nvSpPr>
        <p:spPr>
          <a:xfrm>
            <a:off x="2914296" y="6601722"/>
            <a:ext cx="18542708" cy="32622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3800">
                <a:solidFill>
                  <a:srgbClr val="FFFFFF"/>
                </a:solidFill>
                <a:latin typeface="Futura"/>
                <a:ea typeface="Futura"/>
                <a:cs typeface="Futura"/>
                <a:sym typeface="Futura"/>
              </a:defRPr>
            </a:pPr>
            <a:r>
              <a:t>Use highlighters to code the following elements:</a:t>
            </a:r>
          </a:p>
          <a:p>
            <a:pPr algn="ctr">
              <a:defRPr sz="3800">
                <a:solidFill>
                  <a:srgbClr val="FFFFFF"/>
                </a:solidFill>
                <a:latin typeface="Futura"/>
                <a:ea typeface="Futura"/>
                <a:cs typeface="Futura"/>
                <a:sym typeface="Futura"/>
              </a:defRPr>
            </a:pPr>
            <a:r>
              <a:t>SOCIAL</a:t>
            </a:r>
          </a:p>
          <a:p>
            <a:pPr algn="ctr">
              <a:defRPr sz="3800">
                <a:solidFill>
                  <a:srgbClr val="FFFFFF"/>
                </a:solidFill>
                <a:latin typeface="Futura"/>
                <a:ea typeface="Futura"/>
                <a:cs typeface="Futura"/>
                <a:sym typeface="Futura"/>
              </a:defRPr>
            </a:pPr>
            <a:r>
              <a:t>ECONOMIC </a:t>
            </a:r>
          </a:p>
          <a:p>
            <a:pPr algn="ctr">
              <a:defRPr sz="3800">
                <a:solidFill>
                  <a:srgbClr val="FFFFFF"/>
                </a:solidFill>
                <a:latin typeface="Futura"/>
                <a:ea typeface="Futura"/>
                <a:cs typeface="Futura"/>
                <a:sym typeface="Futura"/>
              </a:defRPr>
            </a:pPr>
            <a:r>
              <a:t>ENVIRONMENTAL </a:t>
            </a:r>
          </a:p>
          <a:p>
            <a:pPr algn="ctr">
              <a:defRPr sz="3800">
                <a:solidFill>
                  <a:srgbClr val="FFFFFF"/>
                </a:solidFill>
                <a:latin typeface="Futura"/>
                <a:ea typeface="Futura"/>
                <a:cs typeface="Futura"/>
                <a:sym typeface="Futura"/>
              </a:defRPr>
            </a:pPr>
            <a:r>
              <a:t>ECOLOGICAL</a:t>
            </a:r>
          </a:p>
        </p:txBody>
      </p:sp>
      <p:sp>
        <p:nvSpPr>
          <p:cNvPr id="603" name="Shape 603"/>
          <p:cNvSpPr/>
          <p:nvPr/>
        </p:nvSpPr>
        <p:spPr>
          <a:xfrm>
            <a:off x="3855042" y="2890185"/>
            <a:ext cx="16661216" cy="241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6900">
                <a:solidFill>
                  <a:srgbClr val="FFFFFF"/>
                </a:solidFill>
                <a:latin typeface="Futura"/>
                <a:ea typeface="Futura"/>
                <a:cs typeface="Futura"/>
                <a:sym typeface="Futura"/>
              </a:defRPr>
            </a:pPr>
            <a:r>
              <a:t>READ THE </a:t>
            </a:r>
            <a:r>
              <a:rPr u="sng">
                <a:solidFill>
                  <a:schemeClr val="accent5"/>
                </a:solidFill>
                <a:hlinkClick r:id="rId6" invalidUrl="" action="" tgtFrame="" tooltip="" history="1" highlightClick="0" endSnd="0"/>
              </a:rPr>
              <a:t>ARTICLE</a:t>
            </a:r>
            <a:r>
              <a:t> AND COMPLETE THE </a:t>
            </a:r>
            <a:r>
              <a:rPr u="sng">
                <a:solidFill>
                  <a:schemeClr val="accent5"/>
                </a:solidFill>
                <a:hlinkClick r:id="rId7" invalidUrl="" action="" tgtFrame="" tooltip="" history="1" highlightClick="0" endSnd="0"/>
              </a:rPr>
              <a:t>TABLE</a:t>
            </a:r>
            <a:r>
              <a:t> </a:t>
            </a:r>
          </a:p>
        </p:txBody>
      </p:sp>
      <p:sp>
        <p:nvSpPr>
          <p:cNvPr id="604" name="Shape 604"/>
          <p:cNvSpPr/>
          <p:nvPr/>
        </p:nvSpPr>
        <p:spPr>
          <a:xfrm>
            <a:off x="728896" y="747319"/>
            <a:ext cx="4465918" cy="1633976"/>
          </a:xfrm>
          <a:prstGeom prst="rect">
            <a:avLst/>
          </a:prstGeom>
          <a:solidFill>
            <a:schemeClr val="accent1"/>
          </a:solidFill>
          <a:ln w="12700">
            <a:miter lim="400000"/>
          </a:ln>
        </p:spPr>
        <p:txBody>
          <a:bodyPr lIns="45719" rIns="45719" anchor="ctr"/>
          <a:lstStyle/>
          <a:p>
            <a:pPr>
              <a:defRPr sz="2800">
                <a:solidFill>
                  <a:srgbClr val="FFFFFF"/>
                </a:solidFill>
              </a:defRPr>
            </a:pPr>
          </a:p>
        </p:txBody>
      </p:sp>
      <p:sp>
        <p:nvSpPr>
          <p:cNvPr id="605" name="Shape 605"/>
          <p:cNvSpPr/>
          <p:nvPr/>
        </p:nvSpPr>
        <p:spPr>
          <a:xfrm>
            <a:off x="2606917" y="1271180"/>
            <a:ext cx="2091882"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ANALYSING</a:t>
            </a:r>
          </a:p>
        </p:txBody>
      </p:sp>
      <p:sp>
        <p:nvSpPr>
          <p:cNvPr id="606" name="Shape 606"/>
          <p:cNvSpPr/>
          <p:nvPr/>
        </p:nvSpPr>
        <p:spPr>
          <a:xfrm>
            <a:off x="1250090" y="1068274"/>
            <a:ext cx="993021" cy="992065"/>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607" name="Shape 607"/>
          <p:cNvSpPr/>
          <p:nvPr/>
        </p:nvSpPr>
        <p:spPr>
          <a:xfrm>
            <a:off x="1453610" y="1263876"/>
            <a:ext cx="585983" cy="58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5" y="0"/>
                </a:moveTo>
                <a:cubicBezTo>
                  <a:pt x="4930" y="0"/>
                  <a:pt x="0" y="4930"/>
                  <a:pt x="0" y="10825"/>
                </a:cubicBezTo>
                <a:cubicBezTo>
                  <a:pt x="0" y="17077"/>
                  <a:pt x="4930" y="21600"/>
                  <a:pt x="10775" y="21600"/>
                </a:cubicBezTo>
                <a:cubicBezTo>
                  <a:pt x="16619" y="21600"/>
                  <a:pt x="21600" y="17077"/>
                  <a:pt x="21600" y="10825"/>
                </a:cubicBezTo>
                <a:cubicBezTo>
                  <a:pt x="21600" y="4930"/>
                  <a:pt x="16619" y="0"/>
                  <a:pt x="10775" y="0"/>
                </a:cubicBezTo>
                <a:close/>
                <a:moveTo>
                  <a:pt x="11639" y="19821"/>
                </a:moveTo>
                <a:cubicBezTo>
                  <a:pt x="11639" y="14840"/>
                  <a:pt x="11639" y="14840"/>
                  <a:pt x="11639" y="14840"/>
                </a:cubicBezTo>
                <a:cubicBezTo>
                  <a:pt x="9860" y="14840"/>
                  <a:pt x="9860" y="14840"/>
                  <a:pt x="9860" y="14840"/>
                </a:cubicBezTo>
                <a:cubicBezTo>
                  <a:pt x="9860" y="19821"/>
                  <a:pt x="9860" y="19821"/>
                  <a:pt x="9860" y="19821"/>
                </a:cubicBezTo>
                <a:cubicBezTo>
                  <a:pt x="5794" y="19313"/>
                  <a:pt x="2236" y="15755"/>
                  <a:pt x="1779" y="11689"/>
                </a:cubicBezTo>
                <a:cubicBezTo>
                  <a:pt x="6709" y="11689"/>
                  <a:pt x="6709" y="11689"/>
                  <a:pt x="6709" y="11689"/>
                </a:cubicBezTo>
                <a:cubicBezTo>
                  <a:pt x="6709" y="9911"/>
                  <a:pt x="6709" y="9911"/>
                  <a:pt x="6709" y="9911"/>
                </a:cubicBezTo>
                <a:cubicBezTo>
                  <a:pt x="1779" y="9911"/>
                  <a:pt x="1779" y="9911"/>
                  <a:pt x="1779" y="9911"/>
                </a:cubicBezTo>
                <a:cubicBezTo>
                  <a:pt x="2236" y="5845"/>
                  <a:pt x="5794" y="2694"/>
                  <a:pt x="9860" y="2236"/>
                </a:cubicBezTo>
                <a:cubicBezTo>
                  <a:pt x="9860" y="7217"/>
                  <a:pt x="9860" y="7217"/>
                  <a:pt x="9860" y="7217"/>
                </a:cubicBezTo>
                <a:cubicBezTo>
                  <a:pt x="11639" y="7217"/>
                  <a:pt x="11639" y="7217"/>
                  <a:pt x="11639" y="7217"/>
                </a:cubicBezTo>
                <a:cubicBezTo>
                  <a:pt x="11639" y="2236"/>
                  <a:pt x="11639" y="2236"/>
                  <a:pt x="11639" y="2236"/>
                </a:cubicBezTo>
                <a:cubicBezTo>
                  <a:pt x="15755" y="2694"/>
                  <a:pt x="19313" y="5845"/>
                  <a:pt x="19313" y="9911"/>
                </a:cubicBezTo>
                <a:cubicBezTo>
                  <a:pt x="14840" y="9911"/>
                  <a:pt x="14840" y="9911"/>
                  <a:pt x="14840" y="9911"/>
                </a:cubicBezTo>
                <a:cubicBezTo>
                  <a:pt x="14840" y="11689"/>
                  <a:pt x="14840" y="11689"/>
                  <a:pt x="14840" y="11689"/>
                </a:cubicBezTo>
                <a:cubicBezTo>
                  <a:pt x="19313" y="11689"/>
                  <a:pt x="19313" y="11689"/>
                  <a:pt x="19313" y="11689"/>
                </a:cubicBezTo>
                <a:cubicBezTo>
                  <a:pt x="19313" y="15755"/>
                  <a:pt x="15755" y="19313"/>
                  <a:pt x="11639" y="19821"/>
                </a:cubicBezTo>
                <a:close/>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606"/>
                                        </p:tgtEl>
                                        <p:attrNameLst>
                                          <p:attrName>style.visibility</p:attrName>
                                        </p:attrNameLst>
                                      </p:cBhvr>
                                      <p:to>
                                        <p:strVal val="visible"/>
                                      </p:to>
                                    </p:set>
                                    <p:anim calcmode="lin" valueType="num">
                                      <p:cBhvr>
                                        <p:cTn id="7" dur="500" fill="hold"/>
                                        <p:tgtEl>
                                          <p:spTgt spid="606"/>
                                        </p:tgtEl>
                                        <p:attrNameLst>
                                          <p:attrName>ppt_x</p:attrName>
                                        </p:attrNameLst>
                                      </p:cBhvr>
                                      <p:tavLst>
                                        <p:tav tm="0">
                                          <p:val>
                                            <p:strVal val="#ppt_x"/>
                                          </p:val>
                                        </p:tav>
                                        <p:tav tm="100000">
                                          <p:val>
                                            <p:strVal val="#ppt_x"/>
                                          </p:val>
                                        </p:tav>
                                      </p:tavLst>
                                    </p:anim>
                                    <p:anim calcmode="lin" valueType="num">
                                      <p:cBhvr>
                                        <p:cTn id="8" dur="500" fill="hold"/>
                                        <p:tgtEl>
                                          <p:spTgt spid="60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607"/>
                                        </p:tgtEl>
                                        <p:attrNameLst>
                                          <p:attrName>style.visibility</p:attrName>
                                        </p:attrNameLst>
                                      </p:cBhvr>
                                      <p:to>
                                        <p:strVal val="visible"/>
                                      </p:to>
                                    </p:set>
                                    <p:anim calcmode="lin" valueType="num">
                                      <p:cBhvr>
                                        <p:cTn id="12" dur="1000" fill="hold"/>
                                        <p:tgtEl>
                                          <p:spTgt spid="607"/>
                                        </p:tgtEl>
                                        <p:attrNameLst>
                                          <p:attrName>ppt_x</p:attrName>
                                        </p:attrNameLst>
                                      </p:cBhvr>
                                      <p:tavLst>
                                        <p:tav tm="0">
                                          <p:val>
                                            <p:strVal val="#ppt_x"/>
                                          </p:val>
                                        </p:tav>
                                        <p:tav tm="100000">
                                          <p:val>
                                            <p:strVal val="#ppt_x"/>
                                          </p:val>
                                        </p:tav>
                                      </p:tavLst>
                                    </p:anim>
                                    <p:anim calcmode="lin" valueType="num">
                                      <p:cBhvr>
                                        <p:cTn id="13" dur="1000" fill="hold"/>
                                        <p:tgtEl>
                                          <p:spTgt spid="6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6" grpId="1"/>
      <p:bldP build="whole" bldLvl="1" animBg="1" rev="0" advAuto="0" spid="607" grpId="2"/>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9" name="Shape 609"/>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610" name="Shape 610"/>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611" name="Shape 61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2"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613"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graphicFrame>
        <p:nvGraphicFramePr>
          <p:cNvPr id="614" name="Table 614"/>
          <p:cNvGraphicFramePr/>
          <p:nvPr/>
        </p:nvGraphicFramePr>
        <p:xfrm>
          <a:off x="4116489" y="2487562"/>
          <a:ext cx="16646322" cy="8791676"/>
        </p:xfrm>
        <a:graphic xmlns:a="http://schemas.openxmlformats.org/drawingml/2006/main">
          <a:graphicData uri="http://schemas.openxmlformats.org/drawingml/2006/table">
            <a:tbl>
              <a:tblPr firstCol="1" firstRow="1" lastCol="0" lastRow="0" bandCol="0" bandRow="1" rtl="0">
                <a:tableStyleId>{8F44A2F1-9E1F-4B54-A3A2-5F16C0AD49E2}</a:tableStyleId>
              </a:tblPr>
              <a:tblGrid>
                <a:gridCol w="5531840"/>
                <a:gridCol w="5531840"/>
                <a:gridCol w="5531840"/>
              </a:tblGrid>
              <a:tr h="670720">
                <a:tc gridSpan="3">
                  <a:txBody>
                    <a:bodyPr/>
                    <a:lstStyle/>
                    <a:p>
                      <a:pPr>
                        <a:defRPr b="0" i="0" sz="1800">
                          <a:solidFill>
                            <a:srgbClr val="000000"/>
                          </a:solidFill>
                        </a:defRPr>
                      </a:pPr>
                      <a:r>
                        <a:rPr sz="3500">
                          <a:latin typeface="Futura"/>
                          <a:ea typeface="Futura"/>
                          <a:cs typeface="Futura"/>
                          <a:sym typeface="Futura"/>
                        </a:rPr>
                        <a:t>PIPELINE IMPACTS</a:t>
                      </a:r>
                    </a:p>
                  </a:txBody>
                  <a:tcPr marL="63500" marR="63500" marT="63500" marB="63500" anchor="t" anchorCtr="0" horzOverflow="overflow">
                    <a:lnL w="50800">
                      <a:solidFill>
                        <a:schemeClr val="accent2"/>
                      </a:solidFill>
                      <a:miter lim="400000"/>
                    </a:lnL>
                    <a:lnR w="50800">
                      <a:solidFill>
                        <a:schemeClr val="accent2"/>
                      </a:solidFill>
                      <a:miter lim="400000"/>
                    </a:lnR>
                    <a:lnT w="50800">
                      <a:solidFill>
                        <a:schemeClr val="accent2"/>
                      </a:solidFill>
                      <a:miter lim="400000"/>
                    </a:lnT>
                    <a:solidFill>
                      <a:srgbClr val="DCDEE0"/>
                    </a:solidFill>
                  </a:tcPr>
                </a:tc>
                <a:tc hMerge="1">
                  <a:tcPr/>
                </a:tc>
                <a:tc hMerge="1">
                  <a:tcPr/>
                </a:tc>
              </a:tr>
              <a:tr h="646341">
                <a:tc>
                  <a:txBody>
                    <a:bodyPr/>
                    <a:lstStyle/>
                    <a:p>
                      <a:pPr>
                        <a:defRPr b="0" i="0" sz="3500">
                          <a:latin typeface="Futura"/>
                          <a:ea typeface="Futura"/>
                          <a:cs typeface="Futura"/>
                          <a:sym typeface="Futura"/>
                        </a:defRPr>
                      </a:pPr>
                    </a:p>
                  </a:txBody>
                  <a:tcPr marL="63500" marR="63500" marT="63500" marB="63500" anchor="t" anchorCtr="0" horzOverflow="overflow">
                    <a:lnL w="50800">
                      <a:solidFill>
                        <a:schemeClr val="accent2"/>
                      </a:solidFill>
                      <a:miter lim="400000"/>
                    </a:lnL>
                  </a:tcPr>
                </a:tc>
                <a:tc>
                  <a:txBody>
                    <a:bodyPr/>
                    <a:lstStyle/>
                    <a:p>
                      <a:pPr>
                        <a:defRPr b="0" i="0" sz="1800">
                          <a:solidFill>
                            <a:srgbClr val="000000"/>
                          </a:solidFill>
                        </a:defRPr>
                      </a:pPr>
                      <a:r>
                        <a:rPr sz="3500">
                          <a:solidFill>
                            <a:srgbClr val="91969B"/>
                          </a:solidFill>
                          <a:latin typeface="Futura"/>
                          <a:ea typeface="Futura"/>
                          <a:cs typeface="Futura"/>
                          <a:sym typeface="Futura"/>
                        </a:rPr>
                        <a:t>Positive</a:t>
                      </a:r>
                    </a:p>
                  </a:txBody>
                  <a:tcPr marL="63500" marR="63500" marT="63500" marB="63500" anchor="t" anchorCtr="0" horzOverflow="overflow"/>
                </a:tc>
                <a:tc>
                  <a:txBody>
                    <a:bodyPr/>
                    <a:lstStyle/>
                    <a:p>
                      <a:pPr>
                        <a:defRPr b="0" i="0" sz="1800">
                          <a:solidFill>
                            <a:srgbClr val="000000"/>
                          </a:solidFill>
                        </a:defRPr>
                      </a:pPr>
                      <a:r>
                        <a:rPr sz="3500">
                          <a:solidFill>
                            <a:srgbClr val="91969B"/>
                          </a:solidFill>
                          <a:latin typeface="Futura"/>
                          <a:ea typeface="Futura"/>
                          <a:cs typeface="Futura"/>
                          <a:sym typeface="Futura"/>
                        </a:rPr>
                        <a:t>Negative</a:t>
                      </a:r>
                    </a:p>
                  </a:txBody>
                  <a:tcPr marL="63500" marR="63500" marT="63500" marB="63500" anchor="t" anchorCtr="0" horzOverflow="overflow">
                    <a:lnR w="50800">
                      <a:solidFill>
                        <a:schemeClr val="accent2"/>
                      </a:solidFill>
                      <a:miter lim="400000"/>
                    </a:lnR>
                  </a:tcPr>
                </a:tc>
              </a:tr>
              <a:tr h="1868693">
                <a:tc>
                  <a:txBody>
                    <a:bodyPr/>
                    <a:lstStyle/>
                    <a:p>
                      <a:pPr>
                        <a:defRPr b="0" i="0" sz="1800">
                          <a:solidFill>
                            <a:srgbClr val="000000"/>
                          </a:solidFill>
                        </a:defRPr>
                      </a:pPr>
                      <a:r>
                        <a:rPr sz="3500">
                          <a:solidFill>
                            <a:srgbClr val="91969B"/>
                          </a:solidFill>
                          <a:latin typeface="Futura"/>
                          <a:ea typeface="Futura"/>
                          <a:cs typeface="Futura"/>
                          <a:sym typeface="Futura"/>
                        </a:rPr>
                        <a:t>ECONOMIC</a:t>
                      </a:r>
                    </a:p>
                  </a:txBody>
                  <a:tcPr marL="63500" marR="63500" marT="63500" marB="63500" anchor="ctr" anchorCtr="0" horzOverflow="overflow">
                    <a:lnL w="50800">
                      <a:solidFill>
                        <a:schemeClr val="accent2"/>
                      </a:solidFill>
                      <a:miter lim="400000"/>
                    </a:lnL>
                  </a:tcPr>
                </a:tc>
                <a:tc>
                  <a:txBody>
                    <a:bodyPr/>
                    <a:lstStyle/>
                    <a:p>
                      <a:pPr algn="l">
                        <a:defRPr b="0" i="0" sz="3500">
                          <a:latin typeface="Futura"/>
                          <a:ea typeface="Futura"/>
                          <a:cs typeface="Futura"/>
                          <a:sym typeface="Futura"/>
                        </a:defRPr>
                      </a:pPr>
                    </a:p>
                  </a:txBody>
                  <a:tcPr marL="63500" marR="63500" marT="63500" marB="63500" anchor="t" anchorCtr="0" horzOverflow="overflow"/>
                </a:tc>
                <a:tc>
                  <a:txBody>
                    <a:bodyPr/>
                    <a:lstStyle/>
                    <a:p>
                      <a:pPr algn="l">
                        <a:defRPr b="0" i="0" sz="3500">
                          <a:latin typeface="Futura"/>
                          <a:ea typeface="Futura"/>
                          <a:cs typeface="Futura"/>
                          <a:sym typeface="Futura"/>
                        </a:defRPr>
                      </a:pPr>
                    </a:p>
                  </a:txBody>
                  <a:tcPr marL="63500" marR="63500" marT="63500" marB="63500" anchor="t" anchorCtr="0" horzOverflow="overflow">
                    <a:lnR w="50800">
                      <a:solidFill>
                        <a:schemeClr val="accent2"/>
                      </a:solidFill>
                      <a:miter lim="400000"/>
                    </a:lnR>
                  </a:tcPr>
                </a:tc>
              </a:tr>
              <a:tr h="2038121">
                <a:tc>
                  <a:txBody>
                    <a:bodyPr/>
                    <a:lstStyle/>
                    <a:p>
                      <a:pPr>
                        <a:defRPr b="0" i="0" sz="1800">
                          <a:solidFill>
                            <a:srgbClr val="000000"/>
                          </a:solidFill>
                        </a:defRPr>
                      </a:pPr>
                      <a:r>
                        <a:rPr sz="3500">
                          <a:solidFill>
                            <a:srgbClr val="91969B"/>
                          </a:solidFill>
                          <a:latin typeface="Futura"/>
                          <a:ea typeface="Futura"/>
                          <a:cs typeface="Futura"/>
                          <a:sym typeface="Futura"/>
                        </a:rPr>
                        <a:t>ENVIRONMENTAL</a:t>
                      </a:r>
                    </a:p>
                  </a:txBody>
                  <a:tcPr marL="63500" marR="63500" marT="63500" marB="63500" anchor="ctr" anchorCtr="0" horzOverflow="overflow">
                    <a:lnL w="50800">
                      <a:solidFill>
                        <a:schemeClr val="accent2"/>
                      </a:solidFill>
                      <a:miter lim="400000"/>
                    </a:lnL>
                  </a:tcPr>
                </a:tc>
                <a:tc>
                  <a:txBody>
                    <a:bodyPr/>
                    <a:lstStyle/>
                    <a:p>
                      <a:pPr algn="l">
                        <a:defRPr b="0" i="0" sz="3500">
                          <a:solidFill>
                            <a:srgbClr val="FFFFFF"/>
                          </a:solidFill>
                          <a:latin typeface="Futura"/>
                          <a:ea typeface="Futura"/>
                          <a:cs typeface="Futura"/>
                          <a:sym typeface="Futura"/>
                        </a:defRPr>
                      </a:pPr>
                    </a:p>
                  </a:txBody>
                  <a:tcPr marL="63500" marR="63500" marT="63500" marB="63500" anchor="t" anchorCtr="0" horzOverflow="overflow">
                    <a:solidFill>
                      <a:srgbClr val="FFFFFF"/>
                    </a:solidFill>
                  </a:tcPr>
                </a:tc>
                <a:tc>
                  <a:txBody>
                    <a:bodyPr/>
                    <a:lstStyle/>
                    <a:p>
                      <a:pPr algn="l">
                        <a:defRPr b="0" i="0" sz="3500">
                          <a:solidFill>
                            <a:srgbClr val="FFFFFF"/>
                          </a:solidFill>
                          <a:latin typeface="Futura"/>
                          <a:ea typeface="Futura"/>
                          <a:cs typeface="Futura"/>
                          <a:sym typeface="Futura"/>
                        </a:defRPr>
                      </a:pPr>
                    </a:p>
                  </a:txBody>
                  <a:tcPr marL="63500" marR="63500" marT="63500" marB="63500" anchor="t" anchorCtr="0" horzOverflow="overflow">
                    <a:lnR w="50800">
                      <a:solidFill>
                        <a:schemeClr val="accent2"/>
                      </a:solidFill>
                      <a:miter lim="400000"/>
                    </a:lnR>
                    <a:solidFill>
                      <a:srgbClr val="FFFFFF"/>
                    </a:solidFill>
                  </a:tcPr>
                </a:tc>
              </a:tr>
              <a:tr h="1758499">
                <a:tc>
                  <a:txBody>
                    <a:bodyPr/>
                    <a:lstStyle/>
                    <a:p>
                      <a:pPr>
                        <a:defRPr b="0" i="0" sz="1800">
                          <a:solidFill>
                            <a:srgbClr val="000000"/>
                          </a:solidFill>
                        </a:defRPr>
                      </a:pPr>
                      <a:r>
                        <a:rPr sz="3500">
                          <a:solidFill>
                            <a:srgbClr val="91969B"/>
                          </a:solidFill>
                          <a:latin typeface="Futura"/>
                          <a:ea typeface="Futura"/>
                          <a:cs typeface="Futura"/>
                          <a:sym typeface="Futura"/>
                        </a:rPr>
                        <a:t>ECOLOGICAL</a:t>
                      </a:r>
                    </a:p>
                  </a:txBody>
                  <a:tcPr marL="63500" marR="63500" marT="63500" marB="63500" anchor="ctr" anchorCtr="0" horzOverflow="overflow">
                    <a:lnL w="50800">
                      <a:solidFill>
                        <a:schemeClr val="accent2"/>
                      </a:solidFill>
                      <a:miter lim="400000"/>
                    </a:lnL>
                  </a:tcPr>
                </a:tc>
                <a:tc>
                  <a:txBody>
                    <a:bodyPr/>
                    <a:lstStyle/>
                    <a:p>
                      <a:pPr algn="l">
                        <a:defRPr b="0" i="0" sz="3500">
                          <a:latin typeface="Futura"/>
                          <a:ea typeface="Futura"/>
                          <a:cs typeface="Futura"/>
                          <a:sym typeface="Futura"/>
                        </a:defRPr>
                      </a:pPr>
                    </a:p>
                  </a:txBody>
                  <a:tcPr marL="63500" marR="63500" marT="63500" marB="63500" anchor="t" anchorCtr="0" horzOverflow="overflow"/>
                </a:tc>
                <a:tc>
                  <a:txBody>
                    <a:bodyPr/>
                    <a:lstStyle/>
                    <a:p>
                      <a:pPr algn="l">
                        <a:defRPr b="0" i="0" sz="3500">
                          <a:latin typeface="Futura"/>
                          <a:ea typeface="Futura"/>
                          <a:cs typeface="Futura"/>
                          <a:sym typeface="Futura"/>
                        </a:defRPr>
                      </a:pPr>
                    </a:p>
                  </a:txBody>
                  <a:tcPr marL="63500" marR="63500" marT="63500" marB="63500" anchor="t" anchorCtr="0" horzOverflow="overflow">
                    <a:lnR w="50800">
                      <a:solidFill>
                        <a:schemeClr val="accent2"/>
                      </a:solidFill>
                      <a:miter lim="400000"/>
                    </a:lnR>
                  </a:tcPr>
                </a:tc>
              </a:tr>
              <a:tr h="1758499">
                <a:tc>
                  <a:txBody>
                    <a:bodyPr/>
                    <a:lstStyle/>
                    <a:p>
                      <a:pPr>
                        <a:defRPr b="0" i="0" sz="1800">
                          <a:solidFill>
                            <a:srgbClr val="000000"/>
                          </a:solidFill>
                        </a:defRPr>
                      </a:pPr>
                      <a:r>
                        <a:rPr sz="3500">
                          <a:solidFill>
                            <a:srgbClr val="91969B"/>
                          </a:solidFill>
                          <a:latin typeface="Futura"/>
                          <a:ea typeface="Futura"/>
                          <a:cs typeface="Futura"/>
                          <a:sym typeface="Futura"/>
                        </a:rPr>
                        <a:t>SOCIAL</a:t>
                      </a:r>
                    </a:p>
                  </a:txBody>
                  <a:tcPr marL="63500" marR="63500" marT="63500" marB="63500" anchor="ctr" anchorCtr="0" horzOverflow="overflow">
                    <a:lnL w="50800">
                      <a:solidFill>
                        <a:schemeClr val="accent2"/>
                      </a:solidFill>
                      <a:miter lim="400000"/>
                    </a:lnL>
                    <a:lnB w="50800">
                      <a:solidFill>
                        <a:schemeClr val="accent2"/>
                      </a:solidFill>
                      <a:miter lim="400000"/>
                    </a:lnB>
                  </a:tcPr>
                </a:tc>
                <a:tc>
                  <a:txBody>
                    <a:bodyPr/>
                    <a:lstStyle/>
                    <a:p>
                      <a:pPr algn="l">
                        <a:defRPr b="0" i="0" sz="3500">
                          <a:latin typeface="Futura"/>
                          <a:ea typeface="Futura"/>
                          <a:cs typeface="Futura"/>
                          <a:sym typeface="Futura"/>
                        </a:defRPr>
                      </a:pPr>
                    </a:p>
                  </a:txBody>
                  <a:tcPr marL="63500" marR="63500" marT="63500" marB="63500" anchor="t" anchorCtr="0" horzOverflow="overflow">
                    <a:lnB w="50800">
                      <a:solidFill>
                        <a:schemeClr val="accent2"/>
                      </a:solidFill>
                      <a:miter lim="400000"/>
                    </a:lnB>
                    <a:solidFill>
                      <a:srgbClr val="FFFFFF"/>
                    </a:solidFill>
                  </a:tcPr>
                </a:tc>
                <a:tc>
                  <a:txBody>
                    <a:bodyPr/>
                    <a:lstStyle/>
                    <a:p>
                      <a:pPr algn="l">
                        <a:defRPr b="0" i="0" sz="3500">
                          <a:latin typeface="Futura"/>
                          <a:ea typeface="Futura"/>
                          <a:cs typeface="Futura"/>
                          <a:sym typeface="Futura"/>
                        </a:defRPr>
                      </a:pPr>
                    </a:p>
                  </a:txBody>
                  <a:tcPr marL="63500" marR="63500" marT="63500" marB="63500" anchor="t" anchorCtr="0" horzOverflow="overflow">
                    <a:lnR w="50800">
                      <a:solidFill>
                        <a:schemeClr val="accent2"/>
                      </a:solidFill>
                      <a:miter lim="400000"/>
                    </a:lnR>
                    <a:lnB w="50800">
                      <a:solidFill>
                        <a:schemeClr val="accent2"/>
                      </a:solidFill>
                      <a:miter lim="400000"/>
                    </a:lnB>
                    <a:solidFill>
                      <a:srgbClr val="FFFFFF"/>
                    </a:solidFill>
                  </a:tcPr>
                </a:tc>
              </a:tr>
            </a:tbl>
          </a:graphicData>
        </a:graphic>
      </p:graphicFrame>
      <p:sp>
        <p:nvSpPr>
          <p:cNvPr id="615" name="Shape 615"/>
          <p:cNvSpPr/>
          <p:nvPr/>
        </p:nvSpPr>
        <p:spPr>
          <a:xfrm>
            <a:off x="3142896" y="1047848"/>
            <a:ext cx="18542708" cy="1032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5600">
                <a:solidFill>
                  <a:srgbClr val="53585F"/>
                </a:solidFill>
                <a:latin typeface="Futura"/>
                <a:ea typeface="Futura"/>
                <a:cs typeface="Futura"/>
                <a:sym typeface="Futura"/>
              </a:defRPr>
            </a:lvl1pPr>
          </a:lstStyle>
          <a:p>
            <a:pPr/>
            <a:r>
              <a:t>Complete The Table</a:t>
            </a:r>
          </a:p>
        </p:txBody>
      </p:sp>
      <p:sp>
        <p:nvSpPr>
          <p:cNvPr id="616" name="Shape 616"/>
          <p:cNvSpPr/>
          <p:nvPr/>
        </p:nvSpPr>
        <p:spPr>
          <a:xfrm>
            <a:off x="728896" y="747319"/>
            <a:ext cx="4465918" cy="1633976"/>
          </a:xfrm>
          <a:prstGeom prst="rect">
            <a:avLst/>
          </a:prstGeom>
          <a:solidFill>
            <a:schemeClr val="accent1"/>
          </a:solidFill>
          <a:ln w="12700">
            <a:miter lim="400000"/>
          </a:ln>
        </p:spPr>
        <p:txBody>
          <a:bodyPr lIns="45719" rIns="45719" anchor="ctr"/>
          <a:lstStyle/>
          <a:p>
            <a:pPr>
              <a:defRPr sz="2800">
                <a:solidFill>
                  <a:srgbClr val="FFFFFF"/>
                </a:solidFill>
              </a:defRPr>
            </a:pPr>
          </a:p>
        </p:txBody>
      </p:sp>
      <p:sp>
        <p:nvSpPr>
          <p:cNvPr id="617" name="Shape 617"/>
          <p:cNvSpPr/>
          <p:nvPr/>
        </p:nvSpPr>
        <p:spPr>
          <a:xfrm>
            <a:off x="2606917" y="1271180"/>
            <a:ext cx="2091882"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ANALYSING</a:t>
            </a:r>
          </a:p>
        </p:txBody>
      </p:sp>
      <p:sp>
        <p:nvSpPr>
          <p:cNvPr id="618" name="Shape 618"/>
          <p:cNvSpPr/>
          <p:nvPr/>
        </p:nvSpPr>
        <p:spPr>
          <a:xfrm>
            <a:off x="1250090" y="1068274"/>
            <a:ext cx="993021" cy="992065"/>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619" name="Shape 619"/>
          <p:cNvSpPr/>
          <p:nvPr/>
        </p:nvSpPr>
        <p:spPr>
          <a:xfrm>
            <a:off x="1453610" y="1263876"/>
            <a:ext cx="585983" cy="58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5" y="0"/>
                </a:moveTo>
                <a:cubicBezTo>
                  <a:pt x="4930" y="0"/>
                  <a:pt x="0" y="4930"/>
                  <a:pt x="0" y="10825"/>
                </a:cubicBezTo>
                <a:cubicBezTo>
                  <a:pt x="0" y="17077"/>
                  <a:pt x="4930" y="21600"/>
                  <a:pt x="10775" y="21600"/>
                </a:cubicBezTo>
                <a:cubicBezTo>
                  <a:pt x="16619" y="21600"/>
                  <a:pt x="21600" y="17077"/>
                  <a:pt x="21600" y="10825"/>
                </a:cubicBezTo>
                <a:cubicBezTo>
                  <a:pt x="21600" y="4930"/>
                  <a:pt x="16619" y="0"/>
                  <a:pt x="10775" y="0"/>
                </a:cubicBezTo>
                <a:close/>
                <a:moveTo>
                  <a:pt x="11639" y="19821"/>
                </a:moveTo>
                <a:cubicBezTo>
                  <a:pt x="11639" y="14840"/>
                  <a:pt x="11639" y="14840"/>
                  <a:pt x="11639" y="14840"/>
                </a:cubicBezTo>
                <a:cubicBezTo>
                  <a:pt x="9860" y="14840"/>
                  <a:pt x="9860" y="14840"/>
                  <a:pt x="9860" y="14840"/>
                </a:cubicBezTo>
                <a:cubicBezTo>
                  <a:pt x="9860" y="19821"/>
                  <a:pt x="9860" y="19821"/>
                  <a:pt x="9860" y="19821"/>
                </a:cubicBezTo>
                <a:cubicBezTo>
                  <a:pt x="5794" y="19313"/>
                  <a:pt x="2236" y="15755"/>
                  <a:pt x="1779" y="11689"/>
                </a:cubicBezTo>
                <a:cubicBezTo>
                  <a:pt x="6709" y="11689"/>
                  <a:pt x="6709" y="11689"/>
                  <a:pt x="6709" y="11689"/>
                </a:cubicBezTo>
                <a:cubicBezTo>
                  <a:pt x="6709" y="9911"/>
                  <a:pt x="6709" y="9911"/>
                  <a:pt x="6709" y="9911"/>
                </a:cubicBezTo>
                <a:cubicBezTo>
                  <a:pt x="1779" y="9911"/>
                  <a:pt x="1779" y="9911"/>
                  <a:pt x="1779" y="9911"/>
                </a:cubicBezTo>
                <a:cubicBezTo>
                  <a:pt x="2236" y="5845"/>
                  <a:pt x="5794" y="2694"/>
                  <a:pt x="9860" y="2236"/>
                </a:cubicBezTo>
                <a:cubicBezTo>
                  <a:pt x="9860" y="7217"/>
                  <a:pt x="9860" y="7217"/>
                  <a:pt x="9860" y="7217"/>
                </a:cubicBezTo>
                <a:cubicBezTo>
                  <a:pt x="11639" y="7217"/>
                  <a:pt x="11639" y="7217"/>
                  <a:pt x="11639" y="7217"/>
                </a:cubicBezTo>
                <a:cubicBezTo>
                  <a:pt x="11639" y="2236"/>
                  <a:pt x="11639" y="2236"/>
                  <a:pt x="11639" y="2236"/>
                </a:cubicBezTo>
                <a:cubicBezTo>
                  <a:pt x="15755" y="2694"/>
                  <a:pt x="19313" y="5845"/>
                  <a:pt x="19313" y="9911"/>
                </a:cubicBezTo>
                <a:cubicBezTo>
                  <a:pt x="14840" y="9911"/>
                  <a:pt x="14840" y="9911"/>
                  <a:pt x="14840" y="9911"/>
                </a:cubicBezTo>
                <a:cubicBezTo>
                  <a:pt x="14840" y="11689"/>
                  <a:pt x="14840" y="11689"/>
                  <a:pt x="14840" y="11689"/>
                </a:cubicBezTo>
                <a:cubicBezTo>
                  <a:pt x="19313" y="11689"/>
                  <a:pt x="19313" y="11689"/>
                  <a:pt x="19313" y="11689"/>
                </a:cubicBezTo>
                <a:cubicBezTo>
                  <a:pt x="19313" y="15755"/>
                  <a:pt x="15755" y="19313"/>
                  <a:pt x="11639" y="19821"/>
                </a:cubicBezTo>
                <a:close/>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618"/>
                                        </p:tgtEl>
                                        <p:attrNameLst>
                                          <p:attrName>style.visibility</p:attrName>
                                        </p:attrNameLst>
                                      </p:cBhvr>
                                      <p:to>
                                        <p:strVal val="visible"/>
                                      </p:to>
                                    </p:set>
                                    <p:anim calcmode="lin" valueType="num">
                                      <p:cBhvr>
                                        <p:cTn id="7" dur="500" fill="hold"/>
                                        <p:tgtEl>
                                          <p:spTgt spid="618"/>
                                        </p:tgtEl>
                                        <p:attrNameLst>
                                          <p:attrName>ppt_x</p:attrName>
                                        </p:attrNameLst>
                                      </p:cBhvr>
                                      <p:tavLst>
                                        <p:tav tm="0">
                                          <p:val>
                                            <p:strVal val="#ppt_x"/>
                                          </p:val>
                                        </p:tav>
                                        <p:tav tm="100000">
                                          <p:val>
                                            <p:strVal val="#ppt_x"/>
                                          </p:val>
                                        </p:tav>
                                      </p:tavLst>
                                    </p:anim>
                                    <p:anim calcmode="lin" valueType="num">
                                      <p:cBhvr>
                                        <p:cTn id="8" dur="500" fill="hold"/>
                                        <p:tgtEl>
                                          <p:spTgt spid="6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619"/>
                                        </p:tgtEl>
                                        <p:attrNameLst>
                                          <p:attrName>style.visibility</p:attrName>
                                        </p:attrNameLst>
                                      </p:cBhvr>
                                      <p:to>
                                        <p:strVal val="visible"/>
                                      </p:to>
                                    </p:set>
                                    <p:anim calcmode="lin" valueType="num">
                                      <p:cBhvr>
                                        <p:cTn id="12" dur="1000" fill="hold"/>
                                        <p:tgtEl>
                                          <p:spTgt spid="619"/>
                                        </p:tgtEl>
                                        <p:attrNameLst>
                                          <p:attrName>ppt_x</p:attrName>
                                        </p:attrNameLst>
                                      </p:cBhvr>
                                      <p:tavLst>
                                        <p:tav tm="0">
                                          <p:val>
                                            <p:strVal val="#ppt_x"/>
                                          </p:val>
                                        </p:tav>
                                        <p:tav tm="100000">
                                          <p:val>
                                            <p:strVal val="#ppt_x"/>
                                          </p:val>
                                        </p:tav>
                                      </p:tavLst>
                                    </p:anim>
                                    <p:anim calcmode="lin" valueType="num">
                                      <p:cBhvr>
                                        <p:cTn id="13" dur="1000" fill="hold"/>
                                        <p:tgtEl>
                                          <p:spTgt spid="6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8" grpId="1"/>
      <p:bldP build="whole" bldLvl="1" animBg="1" rev="0" advAuto="0" spid="619" grpId="2"/>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1" name="stones.jpg"/>
          <p:cNvPicPr>
            <a:picLocks noChangeAspect="1"/>
          </p:cNvPicPr>
          <p:nvPr/>
        </p:nvPicPr>
        <p:blipFill>
          <a:blip r:embed="rId2">
            <a:alphaModFix amt="89237"/>
            <a:extLst/>
          </a:blip>
          <a:stretch>
            <a:fillRect/>
          </a:stretch>
        </p:blipFill>
        <p:spPr>
          <a:xfrm>
            <a:off x="-33924" y="-130782"/>
            <a:ext cx="24439148" cy="13977564"/>
          </a:xfrm>
          <a:prstGeom prst="rect">
            <a:avLst/>
          </a:prstGeom>
          <a:ln w="12700">
            <a:miter lim="400000"/>
          </a:ln>
        </p:spPr>
      </p:pic>
      <p:sp>
        <p:nvSpPr>
          <p:cNvPr id="622" name="Shape 62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623" name="Shape 62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3" invalidUrl="" action="" tgtFrame="" tooltip="" history="1" highlightClick="0" endSnd="0"/>
              </a:defRPr>
            </a:lvl1pPr>
          </a:lstStyle>
          <a:p>
            <a:pPr>
              <a:defRPr u="none"/>
            </a:pPr>
            <a:r>
              <a:rPr u="sng">
                <a:hlinkClick r:id="rId3" invalidUrl="" action="" tgtFrame="" tooltip="" history="1" highlightClick="0" endSnd="0"/>
              </a:rPr>
              <a:t>www.thewaterdiaries.com</a:t>
            </a:r>
          </a:p>
        </p:txBody>
      </p:sp>
      <p:sp>
        <p:nvSpPr>
          <p:cNvPr id="624" name="Shape 62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5"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626"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sp>
        <p:nvSpPr>
          <p:cNvPr id="627" name="Shape 627"/>
          <p:cNvSpPr/>
          <p:nvPr/>
        </p:nvSpPr>
        <p:spPr>
          <a:xfrm>
            <a:off x="739502" y="5205408"/>
            <a:ext cx="20368897" cy="21859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latin typeface="Futura"/>
                <a:ea typeface="Futura"/>
                <a:cs typeface="Futura"/>
                <a:sym typeface="Futura"/>
              </a:defRPr>
            </a:lvl1pPr>
          </a:lstStyle>
          <a:p>
            <a:pPr/>
            <a:r>
              <a:t>Write a report advising the Jordanian Government whether or not to proceed with the Pipeline.</a:t>
            </a:r>
          </a:p>
        </p:txBody>
      </p:sp>
      <p:sp>
        <p:nvSpPr>
          <p:cNvPr id="628" name="Shape 628"/>
          <p:cNvSpPr/>
          <p:nvPr/>
        </p:nvSpPr>
        <p:spPr>
          <a:xfrm>
            <a:off x="888851" y="9801156"/>
            <a:ext cx="10299415" cy="9208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FFFFFF"/>
                </a:solidFill>
                <a:latin typeface="Futura"/>
                <a:ea typeface="Futura"/>
                <a:cs typeface="Futura"/>
                <a:sym typeface="Futura"/>
              </a:defRPr>
            </a:pPr>
            <a:r>
              <a:t>Use the writing </a:t>
            </a:r>
            <a:r>
              <a:rPr u="sng">
                <a:solidFill>
                  <a:schemeClr val="accent5"/>
                </a:solidFill>
                <a:hlinkClick r:id="rId6" invalidUrl="" action="" tgtFrame="" tooltip="" history="1" highlightClick="0" endSnd="0"/>
              </a:rPr>
              <a:t>frame</a:t>
            </a:r>
            <a:r>
              <a:t> to guide you.</a:t>
            </a:r>
          </a:p>
        </p:txBody>
      </p:sp>
      <p:sp>
        <p:nvSpPr>
          <p:cNvPr id="629" name="Shape 629"/>
          <p:cNvSpPr/>
          <p:nvPr/>
        </p:nvSpPr>
        <p:spPr>
          <a:xfrm>
            <a:off x="728896" y="747319"/>
            <a:ext cx="4465918" cy="1633976"/>
          </a:xfrm>
          <a:prstGeom prst="rect">
            <a:avLst/>
          </a:prstGeom>
          <a:solidFill>
            <a:schemeClr val="accent1"/>
          </a:solidFill>
          <a:ln w="12700">
            <a:miter lim="400000"/>
          </a:ln>
        </p:spPr>
        <p:txBody>
          <a:bodyPr lIns="45719" rIns="45719" anchor="ctr"/>
          <a:lstStyle/>
          <a:p>
            <a:pPr>
              <a:defRPr sz="2800">
                <a:solidFill>
                  <a:srgbClr val="FFFFFF"/>
                </a:solidFill>
              </a:defRPr>
            </a:pPr>
          </a:p>
        </p:txBody>
      </p:sp>
      <p:sp>
        <p:nvSpPr>
          <p:cNvPr id="630" name="Shape 630"/>
          <p:cNvSpPr/>
          <p:nvPr/>
        </p:nvSpPr>
        <p:spPr>
          <a:xfrm>
            <a:off x="2606917" y="1271180"/>
            <a:ext cx="2091882"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ANALYSING</a:t>
            </a:r>
          </a:p>
        </p:txBody>
      </p:sp>
      <p:sp>
        <p:nvSpPr>
          <p:cNvPr id="631" name="Shape 631"/>
          <p:cNvSpPr/>
          <p:nvPr/>
        </p:nvSpPr>
        <p:spPr>
          <a:xfrm>
            <a:off x="1250090" y="1068274"/>
            <a:ext cx="993021" cy="992065"/>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632" name="Shape 632"/>
          <p:cNvSpPr/>
          <p:nvPr/>
        </p:nvSpPr>
        <p:spPr>
          <a:xfrm>
            <a:off x="1453610" y="1263876"/>
            <a:ext cx="585983" cy="58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5" y="0"/>
                </a:moveTo>
                <a:cubicBezTo>
                  <a:pt x="4930" y="0"/>
                  <a:pt x="0" y="4930"/>
                  <a:pt x="0" y="10825"/>
                </a:cubicBezTo>
                <a:cubicBezTo>
                  <a:pt x="0" y="17077"/>
                  <a:pt x="4930" y="21600"/>
                  <a:pt x="10775" y="21600"/>
                </a:cubicBezTo>
                <a:cubicBezTo>
                  <a:pt x="16619" y="21600"/>
                  <a:pt x="21600" y="17077"/>
                  <a:pt x="21600" y="10825"/>
                </a:cubicBezTo>
                <a:cubicBezTo>
                  <a:pt x="21600" y="4930"/>
                  <a:pt x="16619" y="0"/>
                  <a:pt x="10775" y="0"/>
                </a:cubicBezTo>
                <a:close/>
                <a:moveTo>
                  <a:pt x="11639" y="19821"/>
                </a:moveTo>
                <a:cubicBezTo>
                  <a:pt x="11639" y="14840"/>
                  <a:pt x="11639" y="14840"/>
                  <a:pt x="11639" y="14840"/>
                </a:cubicBezTo>
                <a:cubicBezTo>
                  <a:pt x="9860" y="14840"/>
                  <a:pt x="9860" y="14840"/>
                  <a:pt x="9860" y="14840"/>
                </a:cubicBezTo>
                <a:cubicBezTo>
                  <a:pt x="9860" y="19821"/>
                  <a:pt x="9860" y="19821"/>
                  <a:pt x="9860" y="19821"/>
                </a:cubicBezTo>
                <a:cubicBezTo>
                  <a:pt x="5794" y="19313"/>
                  <a:pt x="2236" y="15755"/>
                  <a:pt x="1779" y="11689"/>
                </a:cubicBezTo>
                <a:cubicBezTo>
                  <a:pt x="6709" y="11689"/>
                  <a:pt x="6709" y="11689"/>
                  <a:pt x="6709" y="11689"/>
                </a:cubicBezTo>
                <a:cubicBezTo>
                  <a:pt x="6709" y="9911"/>
                  <a:pt x="6709" y="9911"/>
                  <a:pt x="6709" y="9911"/>
                </a:cubicBezTo>
                <a:cubicBezTo>
                  <a:pt x="1779" y="9911"/>
                  <a:pt x="1779" y="9911"/>
                  <a:pt x="1779" y="9911"/>
                </a:cubicBezTo>
                <a:cubicBezTo>
                  <a:pt x="2236" y="5845"/>
                  <a:pt x="5794" y="2694"/>
                  <a:pt x="9860" y="2236"/>
                </a:cubicBezTo>
                <a:cubicBezTo>
                  <a:pt x="9860" y="7217"/>
                  <a:pt x="9860" y="7217"/>
                  <a:pt x="9860" y="7217"/>
                </a:cubicBezTo>
                <a:cubicBezTo>
                  <a:pt x="11639" y="7217"/>
                  <a:pt x="11639" y="7217"/>
                  <a:pt x="11639" y="7217"/>
                </a:cubicBezTo>
                <a:cubicBezTo>
                  <a:pt x="11639" y="2236"/>
                  <a:pt x="11639" y="2236"/>
                  <a:pt x="11639" y="2236"/>
                </a:cubicBezTo>
                <a:cubicBezTo>
                  <a:pt x="15755" y="2694"/>
                  <a:pt x="19313" y="5845"/>
                  <a:pt x="19313" y="9911"/>
                </a:cubicBezTo>
                <a:cubicBezTo>
                  <a:pt x="14840" y="9911"/>
                  <a:pt x="14840" y="9911"/>
                  <a:pt x="14840" y="9911"/>
                </a:cubicBezTo>
                <a:cubicBezTo>
                  <a:pt x="14840" y="11689"/>
                  <a:pt x="14840" y="11689"/>
                  <a:pt x="14840" y="11689"/>
                </a:cubicBezTo>
                <a:cubicBezTo>
                  <a:pt x="19313" y="11689"/>
                  <a:pt x="19313" y="11689"/>
                  <a:pt x="19313" y="11689"/>
                </a:cubicBezTo>
                <a:cubicBezTo>
                  <a:pt x="19313" y="15755"/>
                  <a:pt x="15755" y="19313"/>
                  <a:pt x="11639" y="19821"/>
                </a:cubicBezTo>
                <a:close/>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631"/>
                                        </p:tgtEl>
                                        <p:attrNameLst>
                                          <p:attrName>style.visibility</p:attrName>
                                        </p:attrNameLst>
                                      </p:cBhvr>
                                      <p:to>
                                        <p:strVal val="visible"/>
                                      </p:to>
                                    </p:set>
                                    <p:anim calcmode="lin" valueType="num">
                                      <p:cBhvr>
                                        <p:cTn id="7" dur="500" fill="hold"/>
                                        <p:tgtEl>
                                          <p:spTgt spid="631"/>
                                        </p:tgtEl>
                                        <p:attrNameLst>
                                          <p:attrName>ppt_x</p:attrName>
                                        </p:attrNameLst>
                                      </p:cBhvr>
                                      <p:tavLst>
                                        <p:tav tm="0">
                                          <p:val>
                                            <p:strVal val="#ppt_x"/>
                                          </p:val>
                                        </p:tav>
                                        <p:tav tm="100000">
                                          <p:val>
                                            <p:strVal val="#ppt_x"/>
                                          </p:val>
                                        </p:tav>
                                      </p:tavLst>
                                    </p:anim>
                                    <p:anim calcmode="lin" valueType="num">
                                      <p:cBhvr>
                                        <p:cTn id="8" dur="500" fill="hold"/>
                                        <p:tgtEl>
                                          <p:spTgt spid="6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632"/>
                                        </p:tgtEl>
                                        <p:attrNameLst>
                                          <p:attrName>style.visibility</p:attrName>
                                        </p:attrNameLst>
                                      </p:cBhvr>
                                      <p:to>
                                        <p:strVal val="visible"/>
                                      </p:to>
                                    </p:set>
                                    <p:anim calcmode="lin" valueType="num">
                                      <p:cBhvr>
                                        <p:cTn id="12" dur="1000" fill="hold"/>
                                        <p:tgtEl>
                                          <p:spTgt spid="632"/>
                                        </p:tgtEl>
                                        <p:attrNameLst>
                                          <p:attrName>ppt_x</p:attrName>
                                        </p:attrNameLst>
                                      </p:cBhvr>
                                      <p:tavLst>
                                        <p:tav tm="0">
                                          <p:val>
                                            <p:strVal val="#ppt_x"/>
                                          </p:val>
                                        </p:tav>
                                        <p:tav tm="100000">
                                          <p:val>
                                            <p:strVal val="#ppt_x"/>
                                          </p:val>
                                        </p:tav>
                                      </p:tavLst>
                                    </p:anim>
                                    <p:anim calcmode="lin" valueType="num">
                                      <p:cBhvr>
                                        <p:cTn id="13" dur="1000" fill="hold"/>
                                        <p:tgtEl>
                                          <p:spTgt spid="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1" grpId="1"/>
      <p:bldP build="whole" bldLvl="1" animBg="1" rev="0" advAuto="0" spid="632" grpId="2"/>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4" name="Shape 634"/>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635" name="Shape 635"/>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636" name="Shape 63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7"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638"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639" name="Shape 639"/>
          <p:cNvSpPr/>
          <p:nvPr/>
        </p:nvSpPr>
        <p:spPr>
          <a:xfrm>
            <a:off x="7373639" y="9842341"/>
            <a:ext cx="9624022"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6000">
                <a:solidFill>
                  <a:srgbClr val="25C8B4"/>
                </a:solidFill>
                <a:latin typeface="Gill Sans"/>
                <a:ea typeface="Gill Sans"/>
                <a:cs typeface="Gill Sans"/>
                <a:sym typeface="Gill Sans"/>
              </a:defRPr>
            </a:lvl1pPr>
          </a:lstStyle>
          <a:p>
            <a:pPr>
              <a:defRPr>
                <a:solidFill>
                  <a:srgbClr val="91969B"/>
                </a:solidFill>
              </a:defRPr>
            </a:pPr>
            <a:r>
              <a:rPr>
                <a:solidFill>
                  <a:srgbClr val="25C8B4"/>
                </a:solidFill>
              </a:rPr>
              <a:t>SAVING THE DEAD SEA</a:t>
            </a:r>
          </a:p>
        </p:txBody>
      </p:sp>
      <p:pic>
        <p:nvPicPr>
          <p:cNvPr id="640" name="Screen Shot 2018-02-23 at 19.53.18.png"/>
          <p:cNvPicPr>
            <a:picLocks noChangeAspect="1"/>
          </p:cNvPicPr>
          <p:nvPr/>
        </p:nvPicPr>
        <p:blipFill>
          <a:blip r:embed="rId5">
            <a:extLst/>
          </a:blip>
          <a:stretch>
            <a:fillRect/>
          </a:stretch>
        </p:blipFill>
        <p:spPr>
          <a:xfrm>
            <a:off x="5793382" y="4448660"/>
            <a:ext cx="11537895" cy="4818680"/>
          </a:xfrm>
          <a:prstGeom prst="rect">
            <a:avLst/>
          </a:prstGeom>
          <a:ln w="12700">
            <a:miter lim="400000"/>
          </a:ln>
        </p:spPr>
      </p:pic>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2" name="Shape 64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643" name="Shape 64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644" name="Shape 64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5"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646"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647" name="pasted-image.png"/>
          <p:cNvPicPr>
            <a:picLocks noChangeAspect="1"/>
          </p:cNvPicPr>
          <p:nvPr/>
        </p:nvPicPr>
        <p:blipFill>
          <a:blip r:embed="rId5">
            <a:extLst/>
          </a:blip>
          <a:srcRect l="9302" t="0" r="0" b="0"/>
          <a:stretch>
            <a:fillRect/>
          </a:stretch>
        </p:blipFill>
        <p:spPr>
          <a:xfrm>
            <a:off x="16181748" y="4239029"/>
            <a:ext cx="5484853" cy="4031616"/>
          </a:xfrm>
          <a:prstGeom prst="rect">
            <a:avLst/>
          </a:prstGeom>
          <a:ln w="12700">
            <a:miter lim="400000"/>
          </a:ln>
        </p:spPr>
      </p:pic>
      <p:pic>
        <p:nvPicPr>
          <p:cNvPr id="648" name="pasted-image.png"/>
          <p:cNvPicPr>
            <a:picLocks noChangeAspect="1"/>
          </p:cNvPicPr>
          <p:nvPr/>
        </p:nvPicPr>
        <p:blipFill>
          <a:blip r:embed="rId6">
            <a:extLst/>
          </a:blip>
          <a:srcRect l="2184" t="0" r="0" b="0"/>
          <a:stretch>
            <a:fillRect/>
          </a:stretch>
        </p:blipFill>
        <p:spPr>
          <a:xfrm>
            <a:off x="2289818" y="4231250"/>
            <a:ext cx="5532478" cy="4031616"/>
          </a:xfrm>
          <a:prstGeom prst="rect">
            <a:avLst/>
          </a:prstGeom>
          <a:ln w="12700">
            <a:miter lim="400000"/>
          </a:ln>
        </p:spPr>
      </p:pic>
      <p:pic>
        <p:nvPicPr>
          <p:cNvPr id="649" name="pasted-image.png"/>
          <p:cNvPicPr>
            <a:picLocks noChangeAspect="1"/>
          </p:cNvPicPr>
          <p:nvPr/>
        </p:nvPicPr>
        <p:blipFill>
          <a:blip r:embed="rId7">
            <a:extLst/>
          </a:blip>
          <a:srcRect l="0" t="2420" r="6996" b="0"/>
          <a:stretch>
            <a:fillRect/>
          </a:stretch>
        </p:blipFill>
        <p:spPr>
          <a:xfrm>
            <a:off x="9142517" y="4246808"/>
            <a:ext cx="5719158" cy="4000361"/>
          </a:xfrm>
          <a:prstGeom prst="rect">
            <a:avLst/>
          </a:prstGeom>
          <a:ln w="12700">
            <a:miter lim="400000"/>
          </a:ln>
        </p:spPr>
      </p:pic>
      <p:sp>
        <p:nvSpPr>
          <p:cNvPr id="650" name="Shape 650"/>
          <p:cNvSpPr/>
          <p:nvPr/>
        </p:nvSpPr>
        <p:spPr>
          <a:xfrm>
            <a:off x="10051789" y="8566150"/>
            <a:ext cx="42677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Fearghal O'Nuallain </a:t>
            </a:r>
          </a:p>
        </p:txBody>
      </p:sp>
      <p:sp>
        <p:nvSpPr>
          <p:cNvPr id="651" name="Shape 651"/>
          <p:cNvSpPr/>
          <p:nvPr/>
        </p:nvSpPr>
        <p:spPr>
          <a:xfrm>
            <a:off x="10436628" y="9540470"/>
            <a:ext cx="313074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8" invalidUrl="" action="" tgtFrame="" tooltip="" history="1" highlightClick="0" endSnd="0"/>
              </a:defRPr>
            </a:lvl1pPr>
          </a:lstStyle>
          <a:p>
            <a:pPr>
              <a:defRPr u="none"/>
            </a:pPr>
            <a:r>
              <a:rPr u="sng">
                <a:hlinkClick r:id="rId8" invalidUrl="" action="" tgtFrame="" tooltip="" history="1" highlightClick="0" endSnd="0"/>
              </a:rPr>
              <a:t>Teacher | Lead</a:t>
            </a:r>
          </a:p>
        </p:txBody>
      </p:sp>
      <p:sp>
        <p:nvSpPr>
          <p:cNvPr id="652" name="Shape 652"/>
          <p:cNvSpPr/>
          <p:nvPr/>
        </p:nvSpPr>
        <p:spPr>
          <a:xfrm>
            <a:off x="3525042" y="8573928"/>
            <a:ext cx="306199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Temujin Doran</a:t>
            </a:r>
          </a:p>
        </p:txBody>
      </p:sp>
      <p:sp>
        <p:nvSpPr>
          <p:cNvPr id="653" name="Shape 653"/>
          <p:cNvSpPr/>
          <p:nvPr/>
        </p:nvSpPr>
        <p:spPr>
          <a:xfrm>
            <a:off x="3932124" y="9554133"/>
            <a:ext cx="224782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9" invalidUrl="" action="" tgtFrame="" tooltip="" history="1" highlightClick="0" endSnd="0"/>
              </a:defRPr>
            </a:lvl1pPr>
          </a:lstStyle>
          <a:p>
            <a:pPr>
              <a:defRPr u="none"/>
            </a:pPr>
            <a:r>
              <a:rPr u="sng">
                <a:hlinkClick r:id="rId9" invalidUrl="" action="" tgtFrame="" tooltip="" history="1" highlightClick="0" endSnd="0"/>
              </a:rPr>
              <a:t>Filmmaker</a:t>
            </a:r>
          </a:p>
        </p:txBody>
      </p:sp>
      <p:sp>
        <p:nvSpPr>
          <p:cNvPr id="654" name="Shape 654"/>
          <p:cNvSpPr/>
          <p:nvPr/>
        </p:nvSpPr>
        <p:spPr>
          <a:xfrm>
            <a:off x="16884701" y="8573928"/>
            <a:ext cx="410430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Shane McGuinness</a:t>
            </a:r>
          </a:p>
        </p:txBody>
      </p:sp>
      <p:sp>
        <p:nvSpPr>
          <p:cNvPr id="655" name="Shape 655"/>
          <p:cNvSpPr/>
          <p:nvPr/>
        </p:nvSpPr>
        <p:spPr>
          <a:xfrm>
            <a:off x="17456759" y="9540470"/>
            <a:ext cx="29601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10" invalidUrl="" action="" tgtFrame="" tooltip="" history="1" highlightClick="0" endSnd="0"/>
              </a:defRPr>
            </a:lvl1pPr>
          </a:lstStyle>
          <a:p>
            <a:pPr>
              <a:defRPr u="none"/>
            </a:pPr>
            <a:r>
              <a:rPr u="sng">
                <a:hlinkClick r:id="rId10" invalidUrl="" action="" tgtFrame="" tooltip="" history="1" highlightClick="0" endSnd="0"/>
              </a:rPr>
              <a:t>Field Scientist</a:t>
            </a:r>
          </a:p>
        </p:txBody>
      </p:sp>
      <p:sp>
        <p:nvSpPr>
          <p:cNvPr id="656" name="Shape 656"/>
          <p:cNvSpPr/>
          <p:nvPr/>
        </p:nvSpPr>
        <p:spPr>
          <a:xfrm>
            <a:off x="6525691" y="2077345"/>
            <a:ext cx="11319918"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6000">
                <a:solidFill>
                  <a:srgbClr val="25C8B4"/>
                </a:solidFill>
                <a:latin typeface="Gill Sans"/>
                <a:ea typeface="Gill Sans"/>
                <a:cs typeface="Gill Sans"/>
                <a:sym typeface="Gill Sans"/>
              </a:defRPr>
            </a:lvl1pPr>
          </a:lstStyle>
          <a:p>
            <a:pPr>
              <a:defRPr>
                <a:solidFill>
                  <a:srgbClr val="91969B"/>
                </a:solidFill>
              </a:defRPr>
            </a:pPr>
            <a:r>
              <a:rPr>
                <a:solidFill>
                  <a:srgbClr val="25C8B4"/>
                </a:solidFill>
              </a:rPr>
              <a:t>The water diaries team</a:t>
            </a:r>
          </a:p>
        </p:txBody>
      </p:sp>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8" name="Shape 658"/>
          <p:cNvSpPr/>
          <p:nvPr/>
        </p:nvSpPr>
        <p:spPr>
          <a:xfrm>
            <a:off x="22582331" y="754806"/>
            <a:ext cx="844155" cy="844379"/>
          </a:xfrm>
          <a:prstGeom prst="ellipse">
            <a:avLst/>
          </a:prstGeom>
          <a:solidFill>
            <a:srgbClr val="25C8B4"/>
          </a:solidFill>
          <a:ln w="12700">
            <a:miter lim="400000"/>
          </a:ln>
        </p:spPr>
        <p:txBody>
          <a:bodyPr lIns="45719" rIns="45719" anchor="ctr"/>
          <a:lstStyle/>
          <a:p>
            <a:pPr algn="ctr"/>
          </a:p>
        </p:txBody>
      </p:sp>
      <p:sp>
        <p:nvSpPr>
          <p:cNvPr id="659" name="Shape 659"/>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660" name="Shape 66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1" name="TheWaterDiaries_Logo(1).png"/>
          <p:cNvPicPr>
            <a:picLocks noChangeAspect="1"/>
          </p:cNvPicPr>
          <p:nvPr>
            <p:ph type="pic" idx="13"/>
          </p:nvPr>
        </p:nvPicPr>
        <p:blipFill>
          <a:blip r:embed="rId3">
            <a:alphaModFix amt="45233"/>
            <a:extLst/>
          </a:blip>
          <a:srcRect l="0" t="0" r="0" b="0"/>
          <a:stretch>
            <a:fillRect/>
          </a:stretch>
        </p:blipFill>
        <p:spPr>
          <a:prstGeom prst="rect">
            <a:avLst/>
          </a:prstGeom>
        </p:spPr>
      </p:pic>
      <p:sp>
        <p:nvSpPr>
          <p:cNvPr id="662" name="Shape 662"/>
          <p:cNvSpPr/>
          <p:nvPr/>
        </p:nvSpPr>
        <p:spPr>
          <a:xfrm>
            <a:off x="4206751" y="800099"/>
            <a:ext cx="15957799" cy="185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b="1" cap="all" sz="6000">
                <a:solidFill>
                  <a:srgbClr val="25C8B4"/>
                </a:solidFill>
                <a:latin typeface="Gill Sans"/>
                <a:ea typeface="Gill Sans"/>
                <a:cs typeface="Gill Sans"/>
                <a:sym typeface="Gill Sans"/>
              </a:defRPr>
            </a:pPr>
            <a:r>
              <a:t>SUPPORTED BY </a:t>
            </a:r>
          </a:p>
          <a:p>
            <a:pPr algn="ctr">
              <a:defRPr b="1" cap="all" sz="6000">
                <a:solidFill>
                  <a:srgbClr val="25C8B4"/>
                </a:solidFill>
                <a:latin typeface="Gill Sans"/>
                <a:ea typeface="Gill Sans"/>
                <a:cs typeface="Gill Sans"/>
                <a:sym typeface="Gill Sans"/>
              </a:defRPr>
            </a:pPr>
            <a:r>
              <a:t>THE RGS LAND ROVER BURSARY 2017 </a:t>
            </a:r>
          </a:p>
        </p:txBody>
      </p:sp>
      <p:pic>
        <p:nvPicPr>
          <p:cNvPr id="663" name="LR_RGS_partnership logo 2015-small.png"/>
          <p:cNvPicPr>
            <a:picLocks noChangeAspect="1"/>
          </p:cNvPicPr>
          <p:nvPr/>
        </p:nvPicPr>
        <p:blipFill>
          <a:blip r:embed="rId4">
            <a:extLst/>
          </a:blip>
          <a:stretch>
            <a:fillRect/>
          </a:stretch>
        </p:blipFill>
        <p:spPr>
          <a:xfrm>
            <a:off x="6545784" y="4079375"/>
            <a:ext cx="11279731" cy="5557250"/>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79" name="Shape 79"/>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80" name="Shape 8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82"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83" name="Shape 83"/>
          <p:cNvSpPr/>
          <p:nvPr/>
        </p:nvSpPr>
        <p:spPr>
          <a:xfrm>
            <a:off x="8566793" y="1606359"/>
            <a:ext cx="7246517" cy="12539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600">
                <a:latin typeface="Futura"/>
                <a:ea typeface="Futura"/>
                <a:cs typeface="Futura"/>
                <a:sym typeface="Futura"/>
              </a:defRPr>
            </a:lvl1pPr>
          </a:lstStyle>
          <a:p>
            <a:pPr/>
            <a:r>
              <a:t>O V E R V I E W</a:t>
            </a:r>
          </a:p>
        </p:txBody>
      </p:sp>
      <p:sp>
        <p:nvSpPr>
          <p:cNvPr id="84" name="Shape 84"/>
          <p:cNvSpPr/>
          <p:nvPr/>
        </p:nvSpPr>
        <p:spPr>
          <a:xfrm>
            <a:off x="8575054" y="865845"/>
            <a:ext cx="7221192" cy="673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45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SAVING THE DEAD SEA</a:t>
            </a:r>
          </a:p>
        </p:txBody>
      </p:sp>
      <p:grpSp>
        <p:nvGrpSpPr>
          <p:cNvPr id="88" name="Group 88"/>
          <p:cNvGrpSpPr/>
          <p:nvPr/>
        </p:nvGrpSpPr>
        <p:grpSpPr>
          <a:xfrm>
            <a:off x="11785704" y="3038645"/>
            <a:ext cx="799892" cy="190501"/>
            <a:chOff x="0" y="0"/>
            <a:chExt cx="799891" cy="190500"/>
          </a:xfrm>
        </p:grpSpPr>
        <p:sp>
          <p:nvSpPr>
            <p:cNvPr id="85" name="Shape 85"/>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86" name="Shape 86"/>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87" name="Shape 87"/>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
        <p:nvSpPr>
          <p:cNvPr id="89" name="Shape 89"/>
          <p:cNvSpPr/>
          <p:nvPr>
            <p:ph type="body" sz="half" idx="4294967295"/>
          </p:nvPr>
        </p:nvSpPr>
        <p:spPr>
          <a:xfrm>
            <a:off x="4253282" y="3610679"/>
            <a:ext cx="15864736" cy="7517655"/>
          </a:xfrm>
          <a:prstGeom prst="rect">
            <a:avLst/>
          </a:prstGeom>
        </p:spPr>
        <p:txBody>
          <a:bodyPr lIns="71437" tIns="71437" rIns="71437" bIns="71437" anchor="ctr"/>
          <a:lstStyle/>
          <a:p>
            <a:pPr marL="0" indent="0" algn="ctr" defTabSz="525779">
              <a:lnSpc>
                <a:spcPct val="100000"/>
              </a:lnSpc>
              <a:spcBef>
                <a:spcPts val="3700"/>
              </a:spcBef>
              <a:buSzTx/>
              <a:buFontTx/>
              <a:buNone/>
              <a:defRPr sz="2880">
                <a:solidFill>
                  <a:srgbClr val="53585F"/>
                </a:solidFill>
              </a:defRPr>
            </a:pPr>
            <a:r>
              <a:rPr b="1"/>
              <a:t>Duration</a:t>
            </a:r>
            <a:r>
              <a:t> - 120mins</a:t>
            </a:r>
          </a:p>
          <a:p>
            <a:pPr marL="0" indent="0" algn="ctr" defTabSz="525779">
              <a:lnSpc>
                <a:spcPct val="100000"/>
              </a:lnSpc>
              <a:spcBef>
                <a:spcPts val="3700"/>
              </a:spcBef>
              <a:buSzTx/>
              <a:buFontTx/>
              <a:buNone/>
              <a:defRPr sz="2880">
                <a:solidFill>
                  <a:srgbClr val="53585F"/>
                </a:solidFill>
              </a:defRPr>
            </a:pPr>
            <a:r>
              <a:rPr b="1"/>
              <a:t>Level</a:t>
            </a:r>
            <a:r>
              <a:t> - 14-16years</a:t>
            </a:r>
          </a:p>
          <a:p>
            <a:pPr marL="395111" indent="-395111" defTabSz="525779">
              <a:lnSpc>
                <a:spcPct val="100000"/>
              </a:lnSpc>
              <a:spcBef>
                <a:spcPts val="3700"/>
              </a:spcBef>
              <a:buSzPct val="75000"/>
              <a:buFontTx/>
              <a:defRPr sz="2880">
                <a:solidFill>
                  <a:srgbClr val="A6AAA9"/>
                </a:solidFill>
              </a:defRPr>
            </a:pPr>
            <a:r>
              <a:rPr b="1">
                <a:solidFill>
                  <a:srgbClr val="53585F"/>
                </a:solidFill>
              </a:rPr>
              <a:t>Description</a:t>
            </a:r>
            <a:r>
              <a:t> - This resource focuses on the Dead Sea. It is composed of a collection of activities that can be used separately or as a scheme of work building towards a Decision Making Exercise.</a:t>
            </a:r>
          </a:p>
          <a:p>
            <a:pPr marL="395111" indent="-395111" defTabSz="525779">
              <a:lnSpc>
                <a:spcPct val="100000"/>
              </a:lnSpc>
              <a:spcBef>
                <a:spcPts val="3700"/>
              </a:spcBef>
              <a:buSzPct val="75000"/>
              <a:buFontTx/>
              <a:defRPr sz="2880">
                <a:solidFill>
                  <a:srgbClr val="A6AAA9"/>
                </a:solidFill>
              </a:defRPr>
            </a:pPr>
            <a:r>
              <a:rPr b="1">
                <a:solidFill>
                  <a:srgbClr val="53585F"/>
                </a:solidFill>
              </a:rPr>
              <a:t>Objectives</a:t>
            </a:r>
            <a:r>
              <a:rPr>
                <a:solidFill>
                  <a:srgbClr val="53585F"/>
                </a:solidFill>
              </a:rPr>
              <a:t> </a:t>
            </a:r>
            <a:r>
              <a:t>- Develop and apply graphicacy, numeracy and mapping skills to make a practical decision about the future of the Dead Sea.  </a:t>
            </a:r>
          </a:p>
          <a:p>
            <a:pPr marL="395111" indent="-395111" defTabSz="525779">
              <a:lnSpc>
                <a:spcPct val="100000"/>
              </a:lnSpc>
              <a:spcBef>
                <a:spcPts val="3700"/>
              </a:spcBef>
              <a:buSzPct val="75000"/>
              <a:buFontTx/>
              <a:defRPr sz="2880">
                <a:solidFill>
                  <a:srgbClr val="A6AAA9"/>
                </a:solidFill>
              </a:defRPr>
            </a:pPr>
            <a:r>
              <a:rPr b="1">
                <a:solidFill>
                  <a:srgbClr val="53585F"/>
                </a:solidFill>
              </a:rPr>
              <a:t>Outcome</a:t>
            </a:r>
            <a:r>
              <a:t> - by the end of this scheme of work students will have been introduced to the Dead Sea crisis through a crossword, graphed the receding sea and will have identified and analysed the Environmental, Ecological, Economic and Social elements of the issue. They will then produce an evaluation of the Red Sea Dead Sea Pipeline, displaying their comprehension of the impacts and trade offs involved in a complex Geo-political issue.</a:t>
            </a:r>
          </a:p>
        </p:txBody>
      </p:sp>
      <p:sp>
        <p:nvSpPr>
          <p:cNvPr id="90" name="Shape 90"/>
          <p:cNvSpPr/>
          <p:nvPr/>
        </p:nvSpPr>
        <p:spPr>
          <a:xfrm>
            <a:off x="723119" y="712814"/>
            <a:ext cx="2429111" cy="93022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90"/>
                                        </p:tgtEl>
                                        <p:attrNameLst>
                                          <p:attrName>style.visibility</p:attrName>
                                        </p:attrNameLst>
                                      </p:cBhvr>
                                      <p:to>
                                        <p:strVal val="visible"/>
                                      </p:to>
                                    </p:set>
                                    <p:anim calcmode="lin" valueType="num">
                                      <p:cBhvr>
                                        <p:cTn id="7" dur="1000" fill="hold"/>
                                        <p:tgtEl>
                                          <p:spTgt spid="90"/>
                                        </p:tgtEl>
                                        <p:attrNameLst>
                                          <p:attrName>ppt_x</p:attrName>
                                        </p:attrNameLst>
                                      </p:cBhvr>
                                      <p:tavLst>
                                        <p:tav tm="0">
                                          <p:val>
                                            <p:strVal val="#ppt_x"/>
                                          </p:val>
                                        </p:tav>
                                        <p:tav tm="100000">
                                          <p:val>
                                            <p:strVal val="#ppt_x"/>
                                          </p:val>
                                        </p:tav>
                                      </p:tavLst>
                                    </p:anim>
                                    <p:anim calcmode="lin" valueType="num">
                                      <p:cBhvr>
                                        <p:cTn id="8" dur="10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93" name="Shape 9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94" name="Shape 9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96"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97" name="Shape 97"/>
          <p:cNvSpPr/>
          <p:nvPr/>
        </p:nvSpPr>
        <p:spPr>
          <a:xfrm>
            <a:off x="4649858" y="5924175"/>
            <a:ext cx="4528850"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98" name="Shape 98"/>
          <p:cNvSpPr/>
          <p:nvPr/>
        </p:nvSpPr>
        <p:spPr>
          <a:xfrm>
            <a:off x="15242495" y="8249876"/>
            <a:ext cx="4528851" cy="1633977"/>
          </a:xfrm>
          <a:prstGeom prst="rect">
            <a:avLst/>
          </a:prstGeom>
          <a:solidFill>
            <a:srgbClr val="81DC64"/>
          </a:solidFill>
          <a:ln w="12700">
            <a:miter lim="400000"/>
          </a:ln>
        </p:spPr>
        <p:txBody>
          <a:bodyPr lIns="45719" rIns="45719" anchor="ctr"/>
          <a:lstStyle/>
          <a:p>
            <a:pPr>
              <a:defRPr sz="2800">
                <a:solidFill>
                  <a:srgbClr val="FFFFFF"/>
                </a:solidFill>
              </a:defRPr>
            </a:pPr>
          </a:p>
        </p:txBody>
      </p:sp>
      <p:sp>
        <p:nvSpPr>
          <p:cNvPr id="99" name="Shape 99"/>
          <p:cNvSpPr/>
          <p:nvPr/>
        </p:nvSpPr>
        <p:spPr>
          <a:xfrm>
            <a:off x="9906763" y="8257252"/>
            <a:ext cx="4522730" cy="1633976"/>
          </a:xfrm>
          <a:prstGeom prst="rect">
            <a:avLst/>
          </a:prstGeom>
          <a:solidFill>
            <a:schemeClr val="accent1"/>
          </a:solidFill>
          <a:ln w="12700">
            <a:miter lim="400000"/>
          </a:ln>
        </p:spPr>
        <p:txBody>
          <a:bodyPr lIns="45719" rIns="45719" anchor="ctr"/>
          <a:lstStyle/>
          <a:p>
            <a:pPr>
              <a:defRPr sz="2800">
                <a:solidFill>
                  <a:srgbClr val="FFFFFF"/>
                </a:solidFill>
              </a:defRPr>
            </a:pPr>
          </a:p>
        </p:txBody>
      </p:sp>
      <p:sp>
        <p:nvSpPr>
          <p:cNvPr id="100" name="Shape 100"/>
          <p:cNvSpPr/>
          <p:nvPr/>
        </p:nvSpPr>
        <p:spPr>
          <a:xfrm>
            <a:off x="4666476" y="8313368"/>
            <a:ext cx="4501417" cy="1633977"/>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101" name="Shape 101"/>
          <p:cNvSpPr/>
          <p:nvPr/>
        </p:nvSpPr>
        <p:spPr>
          <a:xfrm flipH="1">
            <a:off x="14510549" y="8809920"/>
            <a:ext cx="549925" cy="549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9" rIns="45719" anchor="ctr"/>
          <a:lstStyle/>
          <a:p>
            <a:pPr>
              <a:defRPr>
                <a:solidFill>
                  <a:srgbClr val="53585F"/>
                </a:solidFill>
              </a:defRPr>
            </a:pPr>
          </a:p>
        </p:txBody>
      </p:sp>
      <p:sp>
        <p:nvSpPr>
          <p:cNvPr id="102" name="Shape 102"/>
          <p:cNvSpPr/>
          <p:nvPr/>
        </p:nvSpPr>
        <p:spPr>
          <a:xfrm>
            <a:off x="14510584" y="6452861"/>
            <a:ext cx="549855" cy="549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9" rIns="45719" anchor="ctr"/>
          <a:lstStyle/>
          <a:p>
            <a:pPr>
              <a:defRPr>
                <a:solidFill>
                  <a:srgbClr val="53585F"/>
                </a:solidFill>
              </a:defRPr>
            </a:pPr>
          </a:p>
        </p:txBody>
      </p:sp>
      <p:sp>
        <p:nvSpPr>
          <p:cNvPr id="103" name="Shape 103"/>
          <p:cNvSpPr/>
          <p:nvPr/>
        </p:nvSpPr>
        <p:spPr>
          <a:xfrm rot="5400000">
            <a:off x="16080413" y="7597553"/>
            <a:ext cx="549856" cy="549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9" rIns="45719" anchor="ctr"/>
          <a:lstStyle/>
          <a:p>
            <a:pPr>
              <a:defRPr>
                <a:solidFill>
                  <a:srgbClr val="53585F"/>
                </a:solidFill>
              </a:defRPr>
            </a:pPr>
          </a:p>
        </p:txBody>
      </p:sp>
      <p:sp>
        <p:nvSpPr>
          <p:cNvPr id="104" name="Shape 104"/>
          <p:cNvSpPr/>
          <p:nvPr/>
        </p:nvSpPr>
        <p:spPr>
          <a:xfrm>
            <a:off x="9244651" y="6452861"/>
            <a:ext cx="549855" cy="549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9" rIns="45719" anchor="ctr"/>
          <a:lstStyle/>
          <a:p>
            <a:pPr>
              <a:defRPr>
                <a:solidFill>
                  <a:srgbClr val="53585F"/>
                </a:solidFill>
              </a:defRPr>
            </a:pPr>
          </a:p>
        </p:txBody>
      </p:sp>
      <p:sp>
        <p:nvSpPr>
          <p:cNvPr id="105" name="Shape 105"/>
          <p:cNvSpPr/>
          <p:nvPr/>
        </p:nvSpPr>
        <p:spPr>
          <a:xfrm>
            <a:off x="17108127" y="8713803"/>
            <a:ext cx="1671659"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MaPPING</a:t>
            </a:r>
          </a:p>
        </p:txBody>
      </p:sp>
      <p:sp>
        <p:nvSpPr>
          <p:cNvPr id="106" name="Shape 106"/>
          <p:cNvSpPr/>
          <p:nvPr/>
        </p:nvSpPr>
        <p:spPr>
          <a:xfrm>
            <a:off x="11564650" y="8820167"/>
            <a:ext cx="2091882"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ANALYSING</a:t>
            </a:r>
          </a:p>
        </p:txBody>
      </p:sp>
      <p:sp>
        <p:nvSpPr>
          <p:cNvPr id="107" name="Shape 107"/>
          <p:cNvSpPr/>
          <p:nvPr/>
        </p:nvSpPr>
        <p:spPr>
          <a:xfrm>
            <a:off x="6634813" y="6424224"/>
            <a:ext cx="1406015"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ts val="4500"/>
              </a:lnSpc>
              <a:spcBef>
                <a:spcPts val="1600"/>
              </a:spcBef>
              <a:defRPr sz="3000">
                <a:latin typeface="Gill Sans"/>
                <a:ea typeface="Gill Sans"/>
                <a:cs typeface="Gill Sans"/>
                <a:sym typeface="Gill Sans"/>
              </a:defRPr>
            </a:pPr>
            <a:r>
              <a:t> </a:t>
            </a:r>
            <a:r>
              <a:rPr cap="all" spc="49">
                <a:solidFill>
                  <a:srgbClr val="FFFFFF"/>
                </a:solidFill>
              </a:rPr>
              <a:t>INTRO </a:t>
            </a:r>
          </a:p>
        </p:txBody>
      </p:sp>
      <p:sp>
        <p:nvSpPr>
          <p:cNvPr id="108" name="Shape 108"/>
          <p:cNvSpPr/>
          <p:nvPr/>
        </p:nvSpPr>
        <p:spPr>
          <a:xfrm>
            <a:off x="8903914" y="1616190"/>
            <a:ext cx="6528428" cy="1155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6500">
                <a:latin typeface="Futura"/>
                <a:ea typeface="Futura"/>
                <a:cs typeface="Futura"/>
                <a:sym typeface="Futura"/>
              </a:defRPr>
            </a:lvl1pPr>
          </a:lstStyle>
          <a:p>
            <a:pPr/>
            <a:r>
              <a:t>A C T I V I T I E S</a:t>
            </a:r>
          </a:p>
        </p:txBody>
      </p:sp>
      <p:grpSp>
        <p:nvGrpSpPr>
          <p:cNvPr id="112" name="Group 112"/>
          <p:cNvGrpSpPr/>
          <p:nvPr/>
        </p:nvGrpSpPr>
        <p:grpSpPr>
          <a:xfrm>
            <a:off x="11785704" y="3255083"/>
            <a:ext cx="799892" cy="190501"/>
            <a:chOff x="0" y="0"/>
            <a:chExt cx="799891" cy="190500"/>
          </a:xfrm>
        </p:grpSpPr>
        <p:sp>
          <p:nvSpPr>
            <p:cNvPr id="109" name="Shape 109"/>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10" name="Shape 110"/>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11" name="Shape 111"/>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
        <p:nvSpPr>
          <p:cNvPr id="113" name="Shape 113"/>
          <p:cNvSpPr/>
          <p:nvPr/>
        </p:nvSpPr>
        <p:spPr>
          <a:xfrm>
            <a:off x="9329837" y="922995"/>
            <a:ext cx="5619305" cy="50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35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SAVING THE DEAD SEA</a:t>
            </a:r>
          </a:p>
        </p:txBody>
      </p:sp>
      <p:sp>
        <p:nvSpPr>
          <p:cNvPr id="114" name="Shape 114"/>
          <p:cNvSpPr/>
          <p:nvPr/>
        </p:nvSpPr>
        <p:spPr>
          <a:xfrm>
            <a:off x="15841336" y="8589809"/>
            <a:ext cx="953859" cy="954109"/>
          </a:xfrm>
          <a:prstGeom prst="ellipse">
            <a:avLst/>
          </a:prstGeom>
          <a:solidFill>
            <a:srgbClr val="FBA622"/>
          </a:solidFill>
          <a:ln w="12700">
            <a:miter lim="400000"/>
          </a:ln>
        </p:spPr>
        <p:txBody>
          <a:bodyPr lIns="45719" rIns="45719" anchor="ctr"/>
          <a:lstStyle/>
          <a:p>
            <a:pPr algn="ctr">
              <a:defRPr>
                <a:solidFill>
                  <a:srgbClr val="FFFFFF"/>
                </a:solidFill>
              </a:defRPr>
            </a:pPr>
          </a:p>
        </p:txBody>
      </p:sp>
      <p:sp>
        <p:nvSpPr>
          <p:cNvPr id="115" name="Shape 115"/>
          <p:cNvSpPr/>
          <p:nvPr/>
        </p:nvSpPr>
        <p:spPr>
          <a:xfrm>
            <a:off x="5332849" y="6245131"/>
            <a:ext cx="928459" cy="965460"/>
          </a:xfrm>
          <a:prstGeom prst="ellipse">
            <a:avLst/>
          </a:prstGeom>
          <a:solidFill>
            <a:srgbClr val="81DC64"/>
          </a:solidFill>
          <a:ln w="25400">
            <a:solidFill>
              <a:srgbClr val="000000">
                <a:alpha val="0"/>
              </a:srgbClr>
            </a:solidFill>
            <a:miter lim="400000"/>
          </a:ln>
        </p:spPr>
        <p:txBody>
          <a:bodyPr lIns="45719" rIns="45719" anchor="ctr"/>
          <a:lstStyle/>
          <a:p>
            <a:pPr>
              <a:defRPr sz="59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116" name="Shape 116"/>
          <p:cNvSpPr/>
          <p:nvPr/>
        </p:nvSpPr>
        <p:spPr>
          <a:xfrm>
            <a:off x="5504087" y="6504983"/>
            <a:ext cx="585984" cy="544603"/>
          </a:xfrm>
          <a:custGeom>
            <a:avLst/>
            <a:gdLst/>
            <a:ahLst/>
            <a:cxnLst>
              <a:cxn ang="0">
                <a:pos x="wd2" y="hd2"/>
              </a:cxn>
              <a:cxn ang="5400000">
                <a:pos x="wd2" y="hd2"/>
              </a:cxn>
              <a:cxn ang="10800000">
                <a:pos x="wd2" y="hd2"/>
              </a:cxn>
              <a:cxn ang="16200000">
                <a:pos x="wd2" y="hd2"/>
              </a:cxn>
            </a:cxnLst>
            <a:rect l="0" t="0" r="r" b="b"/>
            <a:pathLst>
              <a:path w="21348" h="17053" fill="norm" stroke="1" extrusionOk="0">
                <a:moveTo>
                  <a:pt x="20740" y="3005"/>
                </a:moveTo>
                <a:cubicBezTo>
                  <a:pt x="7216" y="7674"/>
                  <a:pt x="12712" y="-4547"/>
                  <a:pt x="2103" y="1949"/>
                </a:cubicBezTo>
                <a:cubicBezTo>
                  <a:pt x="0" y="2680"/>
                  <a:pt x="0" y="2680"/>
                  <a:pt x="0" y="2680"/>
                </a:cubicBezTo>
                <a:cubicBezTo>
                  <a:pt x="4205" y="17053"/>
                  <a:pt x="4205" y="17053"/>
                  <a:pt x="4205" y="17053"/>
                </a:cubicBezTo>
                <a:cubicBezTo>
                  <a:pt x="6738" y="17053"/>
                  <a:pt x="6738" y="17053"/>
                  <a:pt x="6738" y="17053"/>
                </a:cubicBezTo>
                <a:cubicBezTo>
                  <a:pt x="4635" y="9867"/>
                  <a:pt x="4635" y="9867"/>
                  <a:pt x="4635" y="9867"/>
                </a:cubicBezTo>
                <a:cubicBezTo>
                  <a:pt x="14002" y="3370"/>
                  <a:pt x="10179" y="17053"/>
                  <a:pt x="21170" y="3370"/>
                </a:cubicBezTo>
                <a:cubicBezTo>
                  <a:pt x="21600" y="3370"/>
                  <a:pt x="21170" y="3005"/>
                  <a:pt x="20740" y="3005"/>
                </a:cubicBezTo>
              </a:path>
            </a:pathLst>
          </a:custGeom>
          <a:solidFill>
            <a:srgbClr val="FFFFFF"/>
          </a:solidFill>
          <a:ln w="12700">
            <a:miter lim="400000"/>
          </a:ln>
        </p:spPr>
        <p:txBody>
          <a:bodyPr lIns="45719" rIns="45719" anchor="ctr"/>
          <a:lstStyle/>
          <a:p>
            <a:pPr>
              <a:defRPr sz="3900"/>
            </a:pPr>
          </a:p>
        </p:txBody>
      </p:sp>
      <p:sp>
        <p:nvSpPr>
          <p:cNvPr id="117" name="Shape 117"/>
          <p:cNvSpPr/>
          <p:nvPr/>
        </p:nvSpPr>
        <p:spPr>
          <a:xfrm>
            <a:off x="10427957" y="8578207"/>
            <a:ext cx="993021" cy="992066"/>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118" name="Shape 118"/>
          <p:cNvSpPr/>
          <p:nvPr/>
        </p:nvSpPr>
        <p:spPr>
          <a:xfrm>
            <a:off x="15952513" y="8773809"/>
            <a:ext cx="731508" cy="58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sp>
        <p:nvSpPr>
          <p:cNvPr id="119" name="Shape 119"/>
          <p:cNvSpPr/>
          <p:nvPr/>
        </p:nvSpPr>
        <p:spPr>
          <a:xfrm>
            <a:off x="6338264" y="8820168"/>
            <a:ext cx="2098765"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r>
              <a:t>REPORTING</a:t>
            </a:r>
          </a:p>
        </p:txBody>
      </p:sp>
      <p:sp>
        <p:nvSpPr>
          <p:cNvPr id="120" name="Shape 120"/>
          <p:cNvSpPr/>
          <p:nvPr/>
        </p:nvSpPr>
        <p:spPr>
          <a:xfrm>
            <a:off x="5045547" y="8686795"/>
            <a:ext cx="1075656" cy="1017465"/>
          </a:xfrm>
          <a:prstGeom prst="ellipse">
            <a:avLst/>
          </a:prstGeom>
          <a:solidFill>
            <a:schemeClr val="accent6">
              <a:lumOff val="-8741"/>
            </a:schemeClr>
          </a:solidFill>
          <a:ln w="12700">
            <a:miter lim="400000"/>
          </a:ln>
        </p:spPr>
        <p:txBody>
          <a:bodyPr lIns="45719" rIns="45719"/>
          <a:lstStyle/>
          <a:p>
            <a:pPr/>
          </a:p>
        </p:txBody>
      </p:sp>
      <p:sp>
        <p:nvSpPr>
          <p:cNvPr id="121" name="Shape 121"/>
          <p:cNvSpPr/>
          <p:nvPr/>
        </p:nvSpPr>
        <p:spPr>
          <a:xfrm>
            <a:off x="10631476" y="8773809"/>
            <a:ext cx="585984" cy="58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5" y="0"/>
                </a:moveTo>
                <a:cubicBezTo>
                  <a:pt x="4930" y="0"/>
                  <a:pt x="0" y="4930"/>
                  <a:pt x="0" y="10825"/>
                </a:cubicBezTo>
                <a:cubicBezTo>
                  <a:pt x="0" y="17077"/>
                  <a:pt x="4930" y="21600"/>
                  <a:pt x="10775" y="21600"/>
                </a:cubicBezTo>
                <a:cubicBezTo>
                  <a:pt x="16619" y="21600"/>
                  <a:pt x="21600" y="17077"/>
                  <a:pt x="21600" y="10825"/>
                </a:cubicBezTo>
                <a:cubicBezTo>
                  <a:pt x="21600" y="4930"/>
                  <a:pt x="16619" y="0"/>
                  <a:pt x="10775" y="0"/>
                </a:cubicBezTo>
                <a:close/>
                <a:moveTo>
                  <a:pt x="11639" y="19821"/>
                </a:moveTo>
                <a:cubicBezTo>
                  <a:pt x="11639" y="14840"/>
                  <a:pt x="11639" y="14840"/>
                  <a:pt x="11639" y="14840"/>
                </a:cubicBezTo>
                <a:cubicBezTo>
                  <a:pt x="9860" y="14840"/>
                  <a:pt x="9860" y="14840"/>
                  <a:pt x="9860" y="14840"/>
                </a:cubicBezTo>
                <a:cubicBezTo>
                  <a:pt x="9860" y="19821"/>
                  <a:pt x="9860" y="19821"/>
                  <a:pt x="9860" y="19821"/>
                </a:cubicBezTo>
                <a:cubicBezTo>
                  <a:pt x="5794" y="19313"/>
                  <a:pt x="2236" y="15755"/>
                  <a:pt x="1779" y="11689"/>
                </a:cubicBezTo>
                <a:cubicBezTo>
                  <a:pt x="6709" y="11689"/>
                  <a:pt x="6709" y="11689"/>
                  <a:pt x="6709" y="11689"/>
                </a:cubicBezTo>
                <a:cubicBezTo>
                  <a:pt x="6709" y="9911"/>
                  <a:pt x="6709" y="9911"/>
                  <a:pt x="6709" y="9911"/>
                </a:cubicBezTo>
                <a:cubicBezTo>
                  <a:pt x="1779" y="9911"/>
                  <a:pt x="1779" y="9911"/>
                  <a:pt x="1779" y="9911"/>
                </a:cubicBezTo>
                <a:cubicBezTo>
                  <a:pt x="2236" y="5845"/>
                  <a:pt x="5794" y="2694"/>
                  <a:pt x="9860" y="2236"/>
                </a:cubicBezTo>
                <a:cubicBezTo>
                  <a:pt x="9860" y="7217"/>
                  <a:pt x="9860" y="7217"/>
                  <a:pt x="9860" y="7217"/>
                </a:cubicBezTo>
                <a:cubicBezTo>
                  <a:pt x="11639" y="7217"/>
                  <a:pt x="11639" y="7217"/>
                  <a:pt x="11639" y="7217"/>
                </a:cubicBezTo>
                <a:cubicBezTo>
                  <a:pt x="11639" y="2236"/>
                  <a:pt x="11639" y="2236"/>
                  <a:pt x="11639" y="2236"/>
                </a:cubicBezTo>
                <a:cubicBezTo>
                  <a:pt x="15755" y="2694"/>
                  <a:pt x="19313" y="5845"/>
                  <a:pt x="19313" y="9911"/>
                </a:cubicBezTo>
                <a:cubicBezTo>
                  <a:pt x="14840" y="9911"/>
                  <a:pt x="14840" y="9911"/>
                  <a:pt x="14840" y="9911"/>
                </a:cubicBezTo>
                <a:cubicBezTo>
                  <a:pt x="14840" y="11689"/>
                  <a:pt x="14840" y="11689"/>
                  <a:pt x="14840" y="11689"/>
                </a:cubicBezTo>
                <a:cubicBezTo>
                  <a:pt x="19313" y="11689"/>
                  <a:pt x="19313" y="11689"/>
                  <a:pt x="19313" y="11689"/>
                </a:cubicBezTo>
                <a:cubicBezTo>
                  <a:pt x="19313" y="15755"/>
                  <a:pt x="15755" y="19313"/>
                  <a:pt x="11639" y="19821"/>
                </a:cubicBezTo>
                <a:close/>
              </a:path>
            </a:pathLst>
          </a:custGeom>
          <a:solidFill>
            <a:srgbClr val="FFFFFF"/>
          </a:solidFill>
          <a:ln w="12700">
            <a:miter lim="400000"/>
          </a:ln>
        </p:spPr>
        <p:txBody>
          <a:bodyPr lIns="45719" rIns="45719" anchor="ctr"/>
          <a:lstStyle/>
          <a:p>
            <a:pPr/>
          </a:p>
        </p:txBody>
      </p:sp>
      <p:sp>
        <p:nvSpPr>
          <p:cNvPr id="122" name="Shape 122"/>
          <p:cNvSpPr/>
          <p:nvPr/>
        </p:nvSpPr>
        <p:spPr>
          <a:xfrm>
            <a:off x="5330465" y="8908819"/>
            <a:ext cx="505821" cy="443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9" rIns="45719" anchor="ctr"/>
          <a:lstStyle/>
          <a:p>
            <a:pPr/>
          </a:p>
        </p:txBody>
      </p:sp>
      <p:sp>
        <p:nvSpPr>
          <p:cNvPr id="123" name="Shape 123"/>
          <p:cNvSpPr/>
          <p:nvPr/>
        </p:nvSpPr>
        <p:spPr>
          <a:xfrm>
            <a:off x="8194799" y="3928777"/>
            <a:ext cx="7981703" cy="1155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4000">
                <a:latin typeface="Futura"/>
                <a:ea typeface="Futura"/>
                <a:cs typeface="Futura"/>
                <a:sym typeface="Futura"/>
              </a:defRPr>
            </a:lvl1pPr>
          </a:lstStyle>
          <a:p>
            <a:pPr/>
            <a:r>
              <a:t>T H I S  D E C K  C O N T A I N S:</a:t>
            </a:r>
          </a:p>
        </p:txBody>
      </p:sp>
      <p:sp>
        <p:nvSpPr>
          <p:cNvPr id="124" name="Shape 124"/>
          <p:cNvSpPr/>
          <p:nvPr/>
        </p:nvSpPr>
        <p:spPr>
          <a:xfrm>
            <a:off x="11480489" y="6454115"/>
            <a:ext cx="1375277"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b="1" cap="all" spc="52" sz="3200">
                <a:solidFill>
                  <a:srgbClr val="FFFFFF"/>
                </a:solidFill>
              </a:defRPr>
            </a:lvl1pPr>
          </a:lstStyle>
          <a:p>
            <a:pPr>
              <a:defRPr b="0" cap="none" spc="0" sz="3600">
                <a:solidFill>
                  <a:srgbClr val="91969B"/>
                </a:solidFill>
              </a:defRPr>
            </a:pPr>
            <a:r>
              <a:rPr b="1" cap="all" spc="52" sz="3200">
                <a:solidFill>
                  <a:srgbClr val="FFFFFF"/>
                </a:solidFill>
              </a:rPr>
              <a:t>1 </a:t>
            </a:r>
          </a:p>
        </p:txBody>
      </p:sp>
      <p:sp>
        <p:nvSpPr>
          <p:cNvPr id="125" name="Shape 125"/>
          <p:cNvSpPr/>
          <p:nvPr/>
        </p:nvSpPr>
        <p:spPr>
          <a:xfrm>
            <a:off x="9903702" y="5922878"/>
            <a:ext cx="4528851" cy="1633977"/>
          </a:xfrm>
          <a:prstGeom prst="rect">
            <a:avLst/>
          </a:prstGeom>
          <a:solidFill>
            <a:schemeClr val="accent5"/>
          </a:solidFill>
          <a:ln w="12700">
            <a:miter lim="400000"/>
          </a:ln>
        </p:spPr>
        <p:txBody>
          <a:bodyPr lIns="45719" rIns="45719" anchor="ctr"/>
          <a:lstStyle/>
          <a:p>
            <a:pPr>
              <a:defRPr sz="2800">
                <a:solidFill>
                  <a:srgbClr val="FFFFFF"/>
                </a:solidFill>
              </a:defRPr>
            </a:pPr>
          </a:p>
        </p:txBody>
      </p:sp>
      <p:sp>
        <p:nvSpPr>
          <p:cNvPr id="126" name="Shape 126"/>
          <p:cNvSpPr/>
          <p:nvPr/>
        </p:nvSpPr>
        <p:spPr>
          <a:xfrm>
            <a:off x="11480489" y="6151174"/>
            <a:ext cx="2260974"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cap="all" spc="49" sz="3000">
                <a:solidFill>
                  <a:srgbClr val="FFFFFF"/>
                </a:solidFill>
                <a:latin typeface="Gill Sans"/>
                <a:ea typeface="Gill Sans"/>
                <a:cs typeface="Gill Sans"/>
                <a:sym typeface="Gill Sans"/>
              </a:defRPr>
            </a:pPr>
            <a:r>
              <a:t>examining</a:t>
            </a:r>
          </a:p>
          <a:p>
            <a:pPr>
              <a:spcBef>
                <a:spcPts val="1600"/>
              </a:spcBef>
              <a:defRPr cap="all" spc="49" sz="3000">
                <a:solidFill>
                  <a:srgbClr val="FFFFFF"/>
                </a:solidFill>
                <a:latin typeface="Gill Sans"/>
                <a:ea typeface="Gill Sans"/>
                <a:cs typeface="Gill Sans"/>
                <a:sym typeface="Gill Sans"/>
              </a:defRPr>
            </a:pPr>
            <a:r>
              <a:t>Evidence</a:t>
            </a:r>
          </a:p>
        </p:txBody>
      </p:sp>
      <p:sp>
        <p:nvSpPr>
          <p:cNvPr id="127" name="Shape 127"/>
          <p:cNvSpPr/>
          <p:nvPr/>
        </p:nvSpPr>
        <p:spPr>
          <a:xfrm>
            <a:off x="10317667" y="6340693"/>
            <a:ext cx="697233" cy="660344"/>
          </a:xfrm>
          <a:custGeom>
            <a:avLst/>
            <a:gdLst/>
            <a:ahLst/>
            <a:cxnLst>
              <a:cxn ang="0">
                <a:pos x="wd2" y="hd2"/>
              </a:cxn>
              <a:cxn ang="5400000">
                <a:pos x="wd2" y="hd2"/>
              </a:cxn>
              <a:cxn ang="10800000">
                <a:pos x="wd2" y="hd2"/>
              </a:cxn>
              <a:cxn ang="16200000">
                <a:pos x="wd2" y="hd2"/>
              </a:cxn>
            </a:cxnLst>
            <a:rect l="0" t="0" r="r" b="b"/>
            <a:pathLst>
              <a:path w="21600" h="21362" fill="norm" stroke="1" extrusionOk="0">
                <a:moveTo>
                  <a:pt x="18508" y="6977"/>
                </a:moveTo>
                <a:cubicBezTo>
                  <a:pt x="16200" y="574"/>
                  <a:pt x="16200" y="574"/>
                  <a:pt x="16200" y="574"/>
                </a:cubicBezTo>
                <a:cubicBezTo>
                  <a:pt x="16200" y="168"/>
                  <a:pt x="15416" y="-238"/>
                  <a:pt x="15068" y="168"/>
                </a:cubicBezTo>
                <a:cubicBezTo>
                  <a:pt x="392" y="5805"/>
                  <a:pt x="392" y="5805"/>
                  <a:pt x="392" y="5805"/>
                </a:cubicBezTo>
                <a:cubicBezTo>
                  <a:pt x="0" y="5805"/>
                  <a:pt x="0" y="6210"/>
                  <a:pt x="0" y="6977"/>
                </a:cubicBezTo>
                <a:cubicBezTo>
                  <a:pt x="2308" y="13380"/>
                  <a:pt x="2308" y="13380"/>
                  <a:pt x="2308" y="13380"/>
                </a:cubicBezTo>
                <a:cubicBezTo>
                  <a:pt x="2308" y="9773"/>
                  <a:pt x="2308" y="9773"/>
                  <a:pt x="2308" y="9773"/>
                </a:cubicBezTo>
                <a:cubicBezTo>
                  <a:pt x="2308" y="8195"/>
                  <a:pt x="3484" y="6977"/>
                  <a:pt x="5008" y="6977"/>
                </a:cubicBezTo>
                <a:cubicBezTo>
                  <a:pt x="8840" y="6977"/>
                  <a:pt x="8840" y="6977"/>
                  <a:pt x="8840" y="6977"/>
                </a:cubicBezTo>
                <a:cubicBezTo>
                  <a:pt x="13456" y="3775"/>
                  <a:pt x="13456" y="3775"/>
                  <a:pt x="13456" y="3775"/>
                </a:cubicBezTo>
                <a:cubicBezTo>
                  <a:pt x="16200" y="6977"/>
                  <a:pt x="16200" y="6977"/>
                  <a:pt x="16200" y="6977"/>
                </a:cubicBezTo>
                <a:lnTo>
                  <a:pt x="18508" y="6977"/>
                </a:lnTo>
                <a:close/>
                <a:moveTo>
                  <a:pt x="20816" y="8961"/>
                </a:moveTo>
                <a:cubicBezTo>
                  <a:pt x="5008" y="8961"/>
                  <a:pt x="5008" y="8961"/>
                  <a:pt x="5008" y="8961"/>
                </a:cubicBezTo>
                <a:cubicBezTo>
                  <a:pt x="4616" y="8961"/>
                  <a:pt x="4224" y="9367"/>
                  <a:pt x="4224" y="9773"/>
                </a:cubicBezTo>
                <a:cubicBezTo>
                  <a:pt x="4224" y="20595"/>
                  <a:pt x="4224" y="20595"/>
                  <a:pt x="4224" y="20595"/>
                </a:cubicBezTo>
                <a:cubicBezTo>
                  <a:pt x="4224" y="20956"/>
                  <a:pt x="4616" y="21362"/>
                  <a:pt x="5008" y="21362"/>
                </a:cubicBezTo>
                <a:cubicBezTo>
                  <a:pt x="20816" y="21362"/>
                  <a:pt x="20816" y="21362"/>
                  <a:pt x="20816" y="21362"/>
                </a:cubicBezTo>
                <a:cubicBezTo>
                  <a:pt x="21208" y="21362"/>
                  <a:pt x="21600" y="20956"/>
                  <a:pt x="21600" y="20595"/>
                </a:cubicBezTo>
                <a:cubicBezTo>
                  <a:pt x="21600" y="9773"/>
                  <a:pt x="21600" y="9773"/>
                  <a:pt x="21600" y="9773"/>
                </a:cubicBezTo>
                <a:cubicBezTo>
                  <a:pt x="21600" y="9367"/>
                  <a:pt x="21208" y="8961"/>
                  <a:pt x="20816" y="8961"/>
                </a:cubicBezTo>
                <a:close/>
                <a:moveTo>
                  <a:pt x="19684" y="18972"/>
                </a:moveTo>
                <a:cubicBezTo>
                  <a:pt x="6532" y="18972"/>
                  <a:pt x="6532" y="18972"/>
                  <a:pt x="6532" y="18972"/>
                </a:cubicBezTo>
                <a:cubicBezTo>
                  <a:pt x="6532" y="17394"/>
                  <a:pt x="6532" y="17394"/>
                  <a:pt x="6532" y="17394"/>
                </a:cubicBezTo>
                <a:cubicBezTo>
                  <a:pt x="8492" y="12163"/>
                  <a:pt x="8492" y="12163"/>
                  <a:pt x="8492" y="12163"/>
                </a:cubicBezTo>
                <a:cubicBezTo>
                  <a:pt x="11540" y="16176"/>
                  <a:pt x="11540" y="16176"/>
                  <a:pt x="11540" y="16176"/>
                </a:cubicBezTo>
                <a:cubicBezTo>
                  <a:pt x="14284" y="13380"/>
                  <a:pt x="14284" y="13380"/>
                  <a:pt x="14284" y="13380"/>
                </a:cubicBezTo>
                <a:cubicBezTo>
                  <a:pt x="18116" y="11757"/>
                  <a:pt x="18116" y="11757"/>
                  <a:pt x="18116" y="11757"/>
                </a:cubicBezTo>
                <a:cubicBezTo>
                  <a:pt x="19684" y="15410"/>
                  <a:pt x="19684" y="15410"/>
                  <a:pt x="19684" y="15410"/>
                </a:cubicBezTo>
                <a:lnTo>
                  <a:pt x="19684" y="18972"/>
                </a:lnTo>
                <a:close/>
              </a:path>
            </a:pathLst>
          </a:custGeom>
          <a:solidFill>
            <a:srgbClr val="FFFFFF"/>
          </a:solidFill>
          <a:ln w="12700">
            <a:miter lim="400000"/>
          </a:ln>
        </p:spPr>
        <p:txBody>
          <a:bodyPr lIns="45719" rIns="45719" anchor="ctr"/>
          <a:lstStyle/>
          <a:p>
            <a:pPr/>
          </a:p>
        </p:txBody>
      </p:sp>
      <p:sp>
        <p:nvSpPr>
          <p:cNvPr id="128" name="Shape 128"/>
          <p:cNvSpPr/>
          <p:nvPr/>
        </p:nvSpPr>
        <p:spPr>
          <a:xfrm>
            <a:off x="15242495" y="5853876"/>
            <a:ext cx="4528851" cy="1633977"/>
          </a:xfrm>
          <a:prstGeom prst="rect">
            <a:avLst/>
          </a:prstGeom>
          <a:solidFill>
            <a:srgbClr val="FBA622"/>
          </a:solidFill>
          <a:ln w="12700">
            <a:miter lim="400000"/>
          </a:ln>
        </p:spPr>
        <p:txBody>
          <a:bodyPr lIns="45719" rIns="45719" anchor="ctr"/>
          <a:lstStyle/>
          <a:p>
            <a:pPr>
              <a:defRPr sz="2800">
                <a:solidFill>
                  <a:srgbClr val="FFFFFF"/>
                </a:solidFill>
              </a:defRPr>
            </a:pPr>
          </a:p>
        </p:txBody>
      </p:sp>
      <p:sp>
        <p:nvSpPr>
          <p:cNvPr id="129" name="Shape 129"/>
          <p:cNvSpPr/>
          <p:nvPr/>
        </p:nvSpPr>
        <p:spPr>
          <a:xfrm>
            <a:off x="16914707" y="6385114"/>
            <a:ext cx="1976183"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GraphING</a:t>
            </a:r>
          </a:p>
        </p:txBody>
      </p:sp>
      <p:sp>
        <p:nvSpPr>
          <p:cNvPr id="130" name="Shape 130"/>
          <p:cNvSpPr/>
          <p:nvPr/>
        </p:nvSpPr>
        <p:spPr>
          <a:xfrm>
            <a:off x="15679731" y="6240411"/>
            <a:ext cx="993021" cy="992066"/>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131" name="Shape 131"/>
          <p:cNvSpPr/>
          <p:nvPr/>
        </p:nvSpPr>
        <p:spPr>
          <a:xfrm>
            <a:off x="15872983" y="6463176"/>
            <a:ext cx="505820" cy="443075"/>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sp>
        <p:nvSpPr>
          <p:cNvPr id="132" name="Shape 132"/>
          <p:cNvSpPr/>
          <p:nvPr/>
        </p:nvSpPr>
        <p:spPr>
          <a:xfrm flipH="1">
            <a:off x="9274174" y="8809920"/>
            <a:ext cx="549924" cy="549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9" rIns="45719" anchor="ctr"/>
          <a:lstStyle/>
          <a:p>
            <a:pPr>
              <a:defRPr>
                <a:solidFill>
                  <a:srgbClr val="53585F"/>
                </a:solidFill>
              </a:defRPr>
            </a:pPr>
          </a:p>
        </p:txBody>
      </p:sp>
      <p:sp>
        <p:nvSpPr>
          <p:cNvPr id="133" name="Shape 133"/>
          <p:cNvSpPr/>
          <p:nvPr/>
        </p:nvSpPr>
        <p:spPr>
          <a:xfrm>
            <a:off x="723119" y="712814"/>
            <a:ext cx="2429111" cy="93022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18"/>
                                        </p:tgtEl>
                                        <p:attrNameLst>
                                          <p:attrName>style.visibility</p:attrName>
                                        </p:attrNameLst>
                                      </p:cBhvr>
                                      <p:to>
                                        <p:strVal val="visible"/>
                                      </p:to>
                                    </p:set>
                                    <p:anim calcmode="lin" valueType="num">
                                      <p:cBhvr>
                                        <p:cTn id="7" dur="500" fill="hold"/>
                                        <p:tgtEl>
                                          <p:spTgt spid="118"/>
                                        </p:tgtEl>
                                        <p:attrNameLst>
                                          <p:attrName>ppt_w</p:attrName>
                                        </p:attrNameLst>
                                      </p:cBhvr>
                                      <p:tavLst>
                                        <p:tav tm="0">
                                          <p:val>
                                            <p:fltVal val="0"/>
                                          </p:val>
                                        </p:tav>
                                        <p:tav tm="100000">
                                          <p:val>
                                            <p:strVal val="#ppt_w"/>
                                          </p:val>
                                        </p:tav>
                                      </p:tavLst>
                                    </p:anim>
                                    <p:anim calcmode="lin" valueType="num">
                                      <p:cBhvr>
                                        <p:cTn id="8" dur="500" fill="hold"/>
                                        <p:tgtEl>
                                          <p:spTgt spid="11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114"/>
                                        </p:tgtEl>
                                        <p:attrNameLst>
                                          <p:attrName>style.visibility</p:attrName>
                                        </p:attrNameLst>
                                      </p:cBhvr>
                                      <p:to>
                                        <p:strVal val="visible"/>
                                      </p:to>
                                    </p:set>
                                    <p:anim calcmode="lin" valueType="num">
                                      <p:cBhvr>
                                        <p:cTn id="12" dur="500" fill="hold"/>
                                        <p:tgtEl>
                                          <p:spTgt spid="114"/>
                                        </p:tgtEl>
                                        <p:attrNameLst>
                                          <p:attrName>ppt_w</p:attrName>
                                        </p:attrNameLst>
                                      </p:cBhvr>
                                      <p:tavLst>
                                        <p:tav tm="0">
                                          <p:val>
                                            <p:fltVal val="0"/>
                                          </p:val>
                                        </p:tav>
                                        <p:tav tm="100000">
                                          <p:val>
                                            <p:strVal val="#ppt_w"/>
                                          </p:val>
                                        </p:tav>
                                      </p:tavLst>
                                    </p:anim>
                                    <p:anim calcmode="lin" valueType="num">
                                      <p:cBhvr>
                                        <p:cTn id="13" dur="500" fill="hold"/>
                                        <p:tgtEl>
                                          <p:spTgt spid="11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4" presetID="22" grpId="3" fill="hold">
                                  <p:stCondLst>
                                    <p:cond delay="0"/>
                                  </p:stCondLst>
                                  <p:iterate type="el" backwards="0">
                                    <p:tmAbs val="0"/>
                                  </p:iterate>
                                  <p:childTnLst>
                                    <p:set>
                                      <p:cBhvr>
                                        <p:cTn id="16" fill="hold"/>
                                        <p:tgtEl>
                                          <p:spTgt spid="115"/>
                                        </p:tgtEl>
                                        <p:attrNameLst>
                                          <p:attrName>style.visibility</p:attrName>
                                        </p:attrNameLst>
                                      </p:cBhvr>
                                      <p:to>
                                        <p:strVal val="visible"/>
                                      </p:to>
                                    </p:set>
                                    <p:animEffect filter="wipe(down)" transition="in">
                                      <p:cBhvr>
                                        <p:cTn id="17" dur="500"/>
                                        <p:tgtEl>
                                          <p:spTgt spid="115"/>
                                        </p:tgtEl>
                                      </p:cBhvr>
                                    </p:animEffect>
                                  </p:childTnLst>
                                </p:cTn>
                              </p:par>
                            </p:childTnLst>
                          </p:cTn>
                        </p:par>
                        <p:par>
                          <p:cTn id="18" fill="hold">
                            <p:stCondLst>
                              <p:cond delay="1500"/>
                            </p:stCondLst>
                            <p:childTnLst>
                              <p:par>
                                <p:cTn id="19" presetClass="entr" nodeType="afterEffect" presetSubtype="4" presetID="22" grpId="4" fill="hold">
                                  <p:stCondLst>
                                    <p:cond delay="0"/>
                                  </p:stCondLst>
                                  <p:iterate type="el" backwards="0">
                                    <p:tmAbs val="0"/>
                                  </p:iterate>
                                  <p:childTnLst>
                                    <p:set>
                                      <p:cBhvr>
                                        <p:cTn id="20" fill="hold"/>
                                        <p:tgtEl>
                                          <p:spTgt spid="116"/>
                                        </p:tgtEl>
                                        <p:attrNameLst>
                                          <p:attrName>style.visibility</p:attrName>
                                        </p:attrNameLst>
                                      </p:cBhvr>
                                      <p:to>
                                        <p:strVal val="visible"/>
                                      </p:to>
                                    </p:set>
                                    <p:animEffect filter="wipe(down)" transition="in">
                                      <p:cBhvr>
                                        <p:cTn id="21" dur="500"/>
                                        <p:tgtEl>
                                          <p:spTgt spid="116"/>
                                        </p:tgtEl>
                                      </p:cBhvr>
                                    </p:animEffect>
                                  </p:childTnLst>
                                </p:cTn>
                              </p:par>
                            </p:childTnLst>
                          </p:cTn>
                        </p:par>
                        <p:par>
                          <p:cTn id="22" fill="hold">
                            <p:stCondLst>
                              <p:cond delay="2000"/>
                            </p:stCondLst>
                            <p:childTnLst>
                              <p:par>
                                <p:cTn id="23" presetClass="entr" nodeType="afterEffect" presetSubtype="4" presetID="2" grpId="5" fill="hold">
                                  <p:stCondLst>
                                    <p:cond delay="0"/>
                                  </p:stCondLst>
                                  <p:iterate type="el" backwards="0">
                                    <p:tmAbs val="0"/>
                                  </p:iterate>
                                  <p:childTnLst>
                                    <p:set>
                                      <p:cBhvr>
                                        <p:cTn id="24" fill="hold"/>
                                        <p:tgtEl>
                                          <p:spTgt spid="117"/>
                                        </p:tgtEl>
                                        <p:attrNameLst>
                                          <p:attrName>style.visibility</p:attrName>
                                        </p:attrNameLst>
                                      </p:cBhvr>
                                      <p:to>
                                        <p:strVal val="visible"/>
                                      </p:to>
                                    </p:set>
                                    <p:anim calcmode="lin" valueType="num">
                                      <p:cBhvr>
                                        <p:cTn id="25" dur="500" fill="hold"/>
                                        <p:tgtEl>
                                          <p:spTgt spid="117"/>
                                        </p:tgtEl>
                                        <p:attrNameLst>
                                          <p:attrName>ppt_x</p:attrName>
                                        </p:attrNameLst>
                                      </p:cBhvr>
                                      <p:tavLst>
                                        <p:tav tm="0">
                                          <p:val>
                                            <p:strVal val="#ppt_x"/>
                                          </p:val>
                                        </p:tav>
                                        <p:tav tm="100000">
                                          <p:val>
                                            <p:strVal val="#ppt_x"/>
                                          </p:val>
                                        </p:tav>
                                      </p:tavLst>
                                    </p:anim>
                                    <p:anim calcmode="lin" valueType="num">
                                      <p:cBhvr>
                                        <p:cTn id="26" dur="500" fill="hold"/>
                                        <p:tgtEl>
                                          <p:spTgt spid="117"/>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Class="entr" nodeType="afterEffect" presetSubtype="4" presetID="2" grpId="6" fill="hold">
                                  <p:stCondLst>
                                    <p:cond delay="0"/>
                                  </p:stCondLst>
                                  <p:iterate type="el" backwards="0">
                                    <p:tmAbs val="0"/>
                                  </p:iterate>
                                  <p:childTnLst>
                                    <p:set>
                                      <p:cBhvr>
                                        <p:cTn id="29" fill="hold"/>
                                        <p:tgtEl>
                                          <p:spTgt spid="120"/>
                                        </p:tgtEl>
                                        <p:attrNameLst>
                                          <p:attrName>style.visibility</p:attrName>
                                        </p:attrNameLst>
                                      </p:cBhvr>
                                      <p:to>
                                        <p:strVal val="visible"/>
                                      </p:to>
                                    </p:set>
                                    <p:anim calcmode="lin" valueType="num">
                                      <p:cBhvr>
                                        <p:cTn id="30" dur="1000" fill="hold"/>
                                        <p:tgtEl>
                                          <p:spTgt spid="120"/>
                                        </p:tgtEl>
                                        <p:attrNameLst>
                                          <p:attrName>ppt_x</p:attrName>
                                        </p:attrNameLst>
                                      </p:cBhvr>
                                      <p:tavLst>
                                        <p:tav tm="0">
                                          <p:val>
                                            <p:strVal val="#ppt_x"/>
                                          </p:val>
                                        </p:tav>
                                        <p:tav tm="100000">
                                          <p:val>
                                            <p:strVal val="#ppt_x"/>
                                          </p:val>
                                        </p:tav>
                                      </p:tavLst>
                                    </p:anim>
                                    <p:anim calcmode="lin" valueType="num">
                                      <p:cBhvr>
                                        <p:cTn id="31" dur="1000" fill="hold"/>
                                        <p:tgtEl>
                                          <p:spTgt spid="120"/>
                                        </p:tgtEl>
                                        <p:attrNameLst>
                                          <p:attrName>ppt_y</p:attrName>
                                        </p:attrNameLst>
                                      </p:cBhvr>
                                      <p:tavLst>
                                        <p:tav tm="0">
                                          <p:val>
                                            <p:strVal val="1+#ppt_h/2"/>
                                          </p:val>
                                        </p:tav>
                                        <p:tav tm="100000">
                                          <p:val>
                                            <p:strVal val="#ppt_y"/>
                                          </p:val>
                                        </p:tav>
                                      </p:tavLst>
                                    </p:anim>
                                  </p:childTnLst>
                                </p:cTn>
                              </p:par>
                            </p:childTnLst>
                          </p:cTn>
                        </p:par>
                        <p:par>
                          <p:cTn id="32" fill="hold">
                            <p:stCondLst>
                              <p:cond delay="3500"/>
                            </p:stCondLst>
                            <p:childTnLst>
                              <p:par>
                                <p:cTn id="33" presetClass="entr" nodeType="afterEffect" presetSubtype="4" presetID="2" grpId="7" fill="hold">
                                  <p:stCondLst>
                                    <p:cond delay="0"/>
                                  </p:stCondLst>
                                  <p:iterate type="el" backwards="0">
                                    <p:tmAbs val="0"/>
                                  </p:iterate>
                                  <p:childTnLst>
                                    <p:set>
                                      <p:cBhvr>
                                        <p:cTn id="34" fill="hold"/>
                                        <p:tgtEl>
                                          <p:spTgt spid="121"/>
                                        </p:tgtEl>
                                        <p:attrNameLst>
                                          <p:attrName>style.visibility</p:attrName>
                                        </p:attrNameLst>
                                      </p:cBhvr>
                                      <p:to>
                                        <p:strVal val="visible"/>
                                      </p:to>
                                    </p:set>
                                    <p:anim calcmode="lin" valueType="num">
                                      <p:cBhvr>
                                        <p:cTn id="35" dur="1000" fill="hold"/>
                                        <p:tgtEl>
                                          <p:spTgt spid="121"/>
                                        </p:tgtEl>
                                        <p:attrNameLst>
                                          <p:attrName>ppt_x</p:attrName>
                                        </p:attrNameLst>
                                      </p:cBhvr>
                                      <p:tavLst>
                                        <p:tav tm="0">
                                          <p:val>
                                            <p:strVal val="#ppt_x"/>
                                          </p:val>
                                        </p:tav>
                                        <p:tav tm="100000">
                                          <p:val>
                                            <p:strVal val="#ppt_x"/>
                                          </p:val>
                                        </p:tav>
                                      </p:tavLst>
                                    </p:anim>
                                    <p:anim calcmode="lin" valueType="num">
                                      <p:cBhvr>
                                        <p:cTn id="36" dur="1000" fill="hold"/>
                                        <p:tgtEl>
                                          <p:spTgt spid="121"/>
                                        </p:tgtEl>
                                        <p:attrNameLst>
                                          <p:attrName>ppt_y</p:attrName>
                                        </p:attrNameLst>
                                      </p:cBhvr>
                                      <p:tavLst>
                                        <p:tav tm="0">
                                          <p:val>
                                            <p:strVal val="1+#ppt_h/2"/>
                                          </p:val>
                                        </p:tav>
                                        <p:tav tm="100000">
                                          <p:val>
                                            <p:strVal val="#ppt_y"/>
                                          </p:val>
                                        </p:tav>
                                      </p:tavLst>
                                    </p:anim>
                                  </p:childTnLst>
                                </p:cTn>
                              </p:par>
                            </p:childTnLst>
                          </p:cTn>
                        </p:par>
                        <p:par>
                          <p:cTn id="37" fill="hold">
                            <p:stCondLst>
                              <p:cond delay="4500"/>
                            </p:stCondLst>
                            <p:childTnLst>
                              <p:par>
                                <p:cTn id="38" presetClass="entr" nodeType="afterEffect" presetSubtype="16" presetID="23" grpId="8" fill="hold">
                                  <p:stCondLst>
                                    <p:cond delay="0"/>
                                  </p:stCondLst>
                                  <p:iterate type="el" backwards="0">
                                    <p:tmAbs val="0"/>
                                  </p:iterate>
                                  <p:childTnLst>
                                    <p:set>
                                      <p:cBhvr>
                                        <p:cTn id="39" fill="hold"/>
                                        <p:tgtEl>
                                          <p:spTgt spid="122"/>
                                        </p:tgtEl>
                                        <p:attrNameLst>
                                          <p:attrName>style.visibility</p:attrName>
                                        </p:attrNameLst>
                                      </p:cBhvr>
                                      <p:to>
                                        <p:strVal val="visible"/>
                                      </p:to>
                                    </p:set>
                                    <p:anim calcmode="lin" valueType="num">
                                      <p:cBhvr>
                                        <p:cTn id="40" dur="500" fill="hold"/>
                                        <p:tgtEl>
                                          <p:spTgt spid="122"/>
                                        </p:tgtEl>
                                        <p:attrNameLst>
                                          <p:attrName>ppt_w</p:attrName>
                                        </p:attrNameLst>
                                      </p:cBhvr>
                                      <p:tavLst>
                                        <p:tav tm="0">
                                          <p:val>
                                            <p:fltVal val="0"/>
                                          </p:val>
                                        </p:tav>
                                        <p:tav tm="100000">
                                          <p:val>
                                            <p:strVal val="#ppt_w"/>
                                          </p:val>
                                        </p:tav>
                                      </p:tavLst>
                                    </p:anim>
                                    <p:anim calcmode="lin" valueType="num">
                                      <p:cBhvr>
                                        <p:cTn id="41" dur="500" fill="hold"/>
                                        <p:tgtEl>
                                          <p:spTgt spid="122"/>
                                        </p:tgtEl>
                                        <p:attrNameLst>
                                          <p:attrName>ppt_h</p:attrName>
                                        </p:attrNameLst>
                                      </p:cBhvr>
                                      <p:tavLst>
                                        <p:tav tm="0">
                                          <p:val>
                                            <p:fltVal val="0"/>
                                          </p:val>
                                        </p:tav>
                                        <p:tav tm="100000">
                                          <p:val>
                                            <p:strVal val="#ppt_h"/>
                                          </p:val>
                                        </p:tav>
                                      </p:tavLst>
                                    </p:anim>
                                  </p:childTnLst>
                                </p:cTn>
                              </p:par>
                            </p:childTnLst>
                          </p:cTn>
                        </p:par>
                        <p:par>
                          <p:cTn id="42" fill="hold">
                            <p:stCondLst>
                              <p:cond delay="5000"/>
                            </p:stCondLst>
                            <p:childTnLst>
                              <p:par>
                                <p:cTn id="43" presetClass="entr" nodeType="afterEffect" presetSubtype="16" presetID="23" grpId="9" fill="hold">
                                  <p:stCondLst>
                                    <p:cond delay="0"/>
                                  </p:stCondLst>
                                  <p:iterate type="el" backwards="0">
                                    <p:tmAbs val="0"/>
                                  </p:iterate>
                                  <p:childTnLst>
                                    <p:set>
                                      <p:cBhvr>
                                        <p:cTn id="44" fill="hold"/>
                                        <p:tgtEl>
                                          <p:spTgt spid="127"/>
                                        </p:tgtEl>
                                        <p:attrNameLst>
                                          <p:attrName>style.visibility</p:attrName>
                                        </p:attrNameLst>
                                      </p:cBhvr>
                                      <p:to>
                                        <p:strVal val="visible"/>
                                      </p:to>
                                    </p:set>
                                    <p:anim calcmode="lin" valueType="num">
                                      <p:cBhvr>
                                        <p:cTn id="45" dur="500" fill="hold"/>
                                        <p:tgtEl>
                                          <p:spTgt spid="127"/>
                                        </p:tgtEl>
                                        <p:attrNameLst>
                                          <p:attrName>ppt_w</p:attrName>
                                        </p:attrNameLst>
                                      </p:cBhvr>
                                      <p:tavLst>
                                        <p:tav tm="0">
                                          <p:val>
                                            <p:fltVal val="0"/>
                                          </p:val>
                                        </p:tav>
                                        <p:tav tm="100000">
                                          <p:val>
                                            <p:strVal val="#ppt_w"/>
                                          </p:val>
                                        </p:tav>
                                      </p:tavLst>
                                    </p:anim>
                                    <p:anim calcmode="lin" valueType="num">
                                      <p:cBhvr>
                                        <p:cTn id="46" dur="500" fill="hold"/>
                                        <p:tgtEl>
                                          <p:spTgt spid="127"/>
                                        </p:tgtEl>
                                        <p:attrNameLst>
                                          <p:attrName>ppt_h</p:attrName>
                                        </p:attrNameLst>
                                      </p:cBhvr>
                                      <p:tavLst>
                                        <p:tav tm="0">
                                          <p:val>
                                            <p:fltVal val="0"/>
                                          </p:val>
                                        </p:tav>
                                        <p:tav tm="100000">
                                          <p:val>
                                            <p:strVal val="#ppt_h"/>
                                          </p:val>
                                        </p:tav>
                                      </p:tavLst>
                                    </p:anim>
                                  </p:childTnLst>
                                </p:cTn>
                              </p:par>
                            </p:childTnLst>
                          </p:cTn>
                        </p:par>
                        <p:par>
                          <p:cTn id="47" fill="hold">
                            <p:stCondLst>
                              <p:cond delay="5500"/>
                            </p:stCondLst>
                            <p:childTnLst>
                              <p:par>
                                <p:cTn id="48" presetClass="entr" nodeType="afterEffect" presetSubtype="4" presetID="2" grpId="10" fill="hold">
                                  <p:stCondLst>
                                    <p:cond delay="0"/>
                                  </p:stCondLst>
                                  <p:iterate type="el" backwards="0">
                                    <p:tmAbs val="0"/>
                                  </p:iterate>
                                  <p:childTnLst>
                                    <p:set>
                                      <p:cBhvr>
                                        <p:cTn id="49" fill="hold"/>
                                        <p:tgtEl>
                                          <p:spTgt spid="130"/>
                                        </p:tgtEl>
                                        <p:attrNameLst>
                                          <p:attrName>style.visibility</p:attrName>
                                        </p:attrNameLst>
                                      </p:cBhvr>
                                      <p:to>
                                        <p:strVal val="visible"/>
                                      </p:to>
                                    </p:set>
                                    <p:anim calcmode="lin" valueType="num">
                                      <p:cBhvr>
                                        <p:cTn id="50" dur="500" fill="hold"/>
                                        <p:tgtEl>
                                          <p:spTgt spid="130"/>
                                        </p:tgtEl>
                                        <p:attrNameLst>
                                          <p:attrName>ppt_x</p:attrName>
                                        </p:attrNameLst>
                                      </p:cBhvr>
                                      <p:tavLst>
                                        <p:tav tm="0">
                                          <p:val>
                                            <p:strVal val="#ppt_x"/>
                                          </p:val>
                                        </p:tav>
                                        <p:tav tm="100000">
                                          <p:val>
                                            <p:strVal val="#ppt_x"/>
                                          </p:val>
                                        </p:tav>
                                      </p:tavLst>
                                    </p:anim>
                                    <p:anim calcmode="lin" valueType="num">
                                      <p:cBhvr>
                                        <p:cTn id="51" dur="500" fill="hold"/>
                                        <p:tgtEl>
                                          <p:spTgt spid="130"/>
                                        </p:tgtEl>
                                        <p:attrNameLst>
                                          <p:attrName>ppt_y</p:attrName>
                                        </p:attrNameLst>
                                      </p:cBhvr>
                                      <p:tavLst>
                                        <p:tav tm="0">
                                          <p:val>
                                            <p:strVal val="1+#ppt_h/2"/>
                                          </p:val>
                                        </p:tav>
                                        <p:tav tm="100000">
                                          <p:val>
                                            <p:strVal val="#ppt_y"/>
                                          </p:val>
                                        </p:tav>
                                      </p:tavLst>
                                    </p:anim>
                                  </p:childTnLst>
                                </p:cTn>
                              </p:par>
                            </p:childTnLst>
                          </p:cTn>
                        </p:par>
                        <p:par>
                          <p:cTn id="52" fill="hold">
                            <p:stCondLst>
                              <p:cond delay="6000"/>
                            </p:stCondLst>
                            <p:childTnLst>
                              <p:par>
                                <p:cTn id="53" presetClass="entr" nodeType="afterEffect" presetSubtype="4" presetID="2" grpId="11" fill="hold">
                                  <p:stCondLst>
                                    <p:cond delay="0"/>
                                  </p:stCondLst>
                                  <p:iterate type="el" backwards="0">
                                    <p:tmAbs val="0"/>
                                  </p:iterate>
                                  <p:childTnLst>
                                    <p:set>
                                      <p:cBhvr>
                                        <p:cTn id="54" fill="hold"/>
                                        <p:tgtEl>
                                          <p:spTgt spid="131"/>
                                        </p:tgtEl>
                                        <p:attrNameLst>
                                          <p:attrName>style.visibility</p:attrName>
                                        </p:attrNameLst>
                                      </p:cBhvr>
                                      <p:to>
                                        <p:strVal val="visible"/>
                                      </p:to>
                                    </p:set>
                                    <p:anim calcmode="lin" valueType="num">
                                      <p:cBhvr>
                                        <p:cTn id="55" dur="500" fill="hold"/>
                                        <p:tgtEl>
                                          <p:spTgt spid="131"/>
                                        </p:tgtEl>
                                        <p:attrNameLst>
                                          <p:attrName>ppt_x</p:attrName>
                                        </p:attrNameLst>
                                      </p:cBhvr>
                                      <p:tavLst>
                                        <p:tav tm="0">
                                          <p:val>
                                            <p:strVal val="#ppt_x"/>
                                          </p:val>
                                        </p:tav>
                                        <p:tav tm="100000">
                                          <p:val>
                                            <p:strVal val="#ppt_x"/>
                                          </p:val>
                                        </p:tav>
                                      </p:tavLst>
                                    </p:anim>
                                    <p:anim calcmode="lin" valueType="num">
                                      <p:cBhvr>
                                        <p:cTn id="56" dur="500" fill="hold"/>
                                        <p:tgtEl>
                                          <p:spTgt spid="131"/>
                                        </p:tgtEl>
                                        <p:attrNameLst>
                                          <p:attrName>ppt_y</p:attrName>
                                        </p:attrNameLst>
                                      </p:cBhvr>
                                      <p:tavLst>
                                        <p:tav tm="0">
                                          <p:val>
                                            <p:strVal val="1+#ppt_h/2"/>
                                          </p:val>
                                        </p:tav>
                                        <p:tav tm="100000">
                                          <p:val>
                                            <p:strVal val="#ppt_y"/>
                                          </p:val>
                                        </p:tav>
                                      </p:tavLst>
                                    </p:anim>
                                  </p:childTnLst>
                                </p:cTn>
                              </p:par>
                            </p:childTnLst>
                          </p:cTn>
                        </p:par>
                        <p:par>
                          <p:cTn id="57" fill="hold">
                            <p:stCondLst>
                              <p:cond delay="6500"/>
                            </p:stCondLst>
                            <p:childTnLst>
                              <p:par>
                                <p:cTn id="58" presetClass="entr" nodeType="afterEffect" presetSubtype="4" presetID="2" grpId="12" fill="hold">
                                  <p:stCondLst>
                                    <p:cond delay="0"/>
                                  </p:stCondLst>
                                  <p:iterate type="el" backwards="0">
                                    <p:tmAbs val="0"/>
                                  </p:iterate>
                                  <p:childTnLst>
                                    <p:set>
                                      <p:cBhvr>
                                        <p:cTn id="59" fill="hold"/>
                                        <p:tgtEl>
                                          <p:spTgt spid="133"/>
                                        </p:tgtEl>
                                        <p:attrNameLst>
                                          <p:attrName>style.visibility</p:attrName>
                                        </p:attrNameLst>
                                      </p:cBhvr>
                                      <p:to>
                                        <p:strVal val="visible"/>
                                      </p:to>
                                    </p:set>
                                    <p:anim calcmode="lin" valueType="num">
                                      <p:cBhvr>
                                        <p:cTn id="60" dur="1000" fill="hold"/>
                                        <p:tgtEl>
                                          <p:spTgt spid="133"/>
                                        </p:tgtEl>
                                        <p:attrNameLst>
                                          <p:attrName>ppt_x</p:attrName>
                                        </p:attrNameLst>
                                      </p:cBhvr>
                                      <p:tavLst>
                                        <p:tav tm="0">
                                          <p:val>
                                            <p:strVal val="#ppt_x"/>
                                          </p:val>
                                        </p:tav>
                                        <p:tav tm="100000">
                                          <p:val>
                                            <p:strVal val="#ppt_x"/>
                                          </p:val>
                                        </p:tav>
                                      </p:tavLst>
                                    </p:anim>
                                    <p:anim calcmode="lin" valueType="num">
                                      <p:cBhvr>
                                        <p:cTn id="61" dur="1000" fill="hold"/>
                                        <p:tgtEl>
                                          <p:spTgt spid="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 grpId="10"/>
      <p:bldP build="whole" bldLvl="1" animBg="1" rev="0" advAuto="0" spid="116" grpId="4"/>
      <p:bldP build="whole" bldLvl="1" animBg="1" rev="0" advAuto="0" spid="118" grpId="1"/>
      <p:bldP build="whole" bldLvl="1" animBg="1" rev="0" advAuto="0" spid="114" grpId="2"/>
      <p:bldP build="whole" bldLvl="1" animBg="1" rev="0" advAuto="0" spid="131" grpId="11"/>
      <p:bldP build="whole" bldLvl="1" animBg="1" rev="0" advAuto="0" spid="120" grpId="6"/>
      <p:bldP build="whole" bldLvl="1" animBg="1" rev="0" advAuto="0" spid="115" grpId="3"/>
      <p:bldP build="whole" bldLvl="1" animBg="1" rev="0" advAuto="0" spid="121" grpId="7"/>
      <p:bldP build="whole" bldLvl="1" animBg="1" rev="0" advAuto="0" spid="127" grpId="9"/>
      <p:bldP build="whole" bldLvl="1" animBg="1" rev="0" advAuto="0" spid="133" grpId="12"/>
      <p:bldP build="whole" bldLvl="1" animBg="1" rev="0" advAuto="0" spid="117" grpId="5"/>
      <p:bldP build="whole" bldLvl="1" animBg="1" rev="0" advAuto="0" spid="122" grpId="8"/>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36" name="Shape 136"/>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37" name="Shape 13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39"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40" name="Shape 140"/>
          <p:cNvSpPr/>
          <p:nvPr/>
        </p:nvSpPr>
        <p:spPr>
          <a:xfrm>
            <a:off x="7940774" y="7147600"/>
            <a:ext cx="4319150" cy="4320482"/>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41" name="Shape 141"/>
          <p:cNvSpPr/>
          <p:nvPr/>
        </p:nvSpPr>
        <p:spPr>
          <a:xfrm>
            <a:off x="7942927" y="7171063"/>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136773"/>
            </a:solidFill>
            <a:bevel/>
          </a:ln>
        </p:spPr>
        <p:txBody>
          <a:bodyPr lIns="45719" rIns="45719" anchor="ctr"/>
          <a:lstStyle/>
          <a:p>
            <a:pPr algn="ctr"/>
          </a:p>
        </p:txBody>
      </p:sp>
      <p:sp>
        <p:nvSpPr>
          <p:cNvPr id="142" name="Shape 142"/>
          <p:cNvSpPr/>
          <p:nvPr/>
        </p:nvSpPr>
        <p:spPr>
          <a:xfrm>
            <a:off x="5743598" y="3417004"/>
            <a:ext cx="4319357" cy="4320481"/>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43" name="Shape 143"/>
          <p:cNvSpPr/>
          <p:nvPr/>
        </p:nvSpPr>
        <p:spPr>
          <a:xfrm rot="10800000">
            <a:off x="5745750" y="5556037"/>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25C8B4"/>
            </a:solidFill>
            <a:bevel/>
          </a:ln>
        </p:spPr>
        <p:txBody>
          <a:bodyPr lIns="45719" rIns="45719" anchor="ctr"/>
          <a:lstStyle/>
          <a:p>
            <a:pPr algn="ctr"/>
          </a:p>
        </p:txBody>
      </p:sp>
      <p:sp>
        <p:nvSpPr>
          <p:cNvPr id="144" name="Shape 144"/>
          <p:cNvSpPr/>
          <p:nvPr/>
        </p:nvSpPr>
        <p:spPr>
          <a:xfrm>
            <a:off x="10061094" y="3417004"/>
            <a:ext cx="4319357" cy="4320481"/>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45" name="Shape 145"/>
          <p:cNvSpPr/>
          <p:nvPr/>
        </p:nvSpPr>
        <p:spPr>
          <a:xfrm>
            <a:off x="10063453" y="3440467"/>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81DC64"/>
            </a:solidFill>
            <a:bevel/>
          </a:ln>
        </p:spPr>
        <p:txBody>
          <a:bodyPr lIns="45719" rIns="45719" anchor="ctr"/>
          <a:lstStyle/>
          <a:p>
            <a:pPr algn="ctr"/>
          </a:p>
        </p:txBody>
      </p:sp>
      <p:sp>
        <p:nvSpPr>
          <p:cNvPr id="146" name="Shape 146"/>
          <p:cNvSpPr/>
          <p:nvPr/>
        </p:nvSpPr>
        <p:spPr>
          <a:xfrm>
            <a:off x="14380449" y="3417004"/>
            <a:ext cx="4319149" cy="4320481"/>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47" name="Shape 147"/>
          <p:cNvSpPr/>
          <p:nvPr/>
        </p:nvSpPr>
        <p:spPr>
          <a:xfrm rot="10800000">
            <a:off x="14382601" y="5556037"/>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FBA622"/>
            </a:solidFill>
            <a:bevel/>
          </a:ln>
        </p:spPr>
        <p:txBody>
          <a:bodyPr lIns="45719" rIns="45719" anchor="ctr"/>
          <a:lstStyle/>
          <a:p>
            <a:pPr algn="ctr"/>
          </a:p>
        </p:txBody>
      </p:sp>
      <p:sp>
        <p:nvSpPr>
          <p:cNvPr id="148" name="Shape 148"/>
          <p:cNvSpPr/>
          <p:nvPr/>
        </p:nvSpPr>
        <p:spPr>
          <a:xfrm>
            <a:off x="7154943" y="4030003"/>
            <a:ext cx="1495419" cy="1495809"/>
          </a:xfrm>
          <a:prstGeom prst="ellipse">
            <a:avLst/>
          </a:prstGeom>
          <a:solidFill>
            <a:srgbClr val="25C8B4"/>
          </a:solidFill>
          <a:ln w="12700">
            <a:miter lim="400000"/>
          </a:ln>
        </p:spPr>
        <p:txBody>
          <a:bodyPr lIns="45719" rIns="45719"/>
          <a:lstStyle/>
          <a:p>
            <a:pPr/>
          </a:p>
        </p:txBody>
      </p:sp>
      <p:sp>
        <p:nvSpPr>
          <p:cNvPr id="149" name="Shape 149"/>
          <p:cNvSpPr/>
          <p:nvPr/>
        </p:nvSpPr>
        <p:spPr>
          <a:xfrm>
            <a:off x="15792414" y="4029995"/>
            <a:ext cx="1495419" cy="1495809"/>
          </a:xfrm>
          <a:prstGeom prst="ellipse">
            <a:avLst/>
          </a:prstGeom>
          <a:solidFill>
            <a:srgbClr val="FBA622"/>
          </a:solidFill>
          <a:ln w="12700">
            <a:miter lim="400000"/>
          </a:ln>
        </p:spPr>
        <p:txBody>
          <a:bodyPr lIns="45719" rIns="45719"/>
          <a:lstStyle/>
          <a:p>
            <a:pPr/>
          </a:p>
        </p:txBody>
      </p:sp>
      <p:sp>
        <p:nvSpPr>
          <p:cNvPr id="150" name="Shape 150"/>
          <p:cNvSpPr/>
          <p:nvPr/>
        </p:nvSpPr>
        <p:spPr>
          <a:xfrm>
            <a:off x="9306069" y="7794201"/>
            <a:ext cx="1495419" cy="1495809"/>
          </a:xfrm>
          <a:prstGeom prst="ellipse">
            <a:avLst/>
          </a:prstGeom>
          <a:solidFill>
            <a:srgbClr val="136773"/>
          </a:solidFill>
          <a:ln w="12700">
            <a:miter lim="400000"/>
          </a:ln>
        </p:spPr>
        <p:txBody>
          <a:bodyPr lIns="45719" rIns="45719"/>
          <a:lstStyle/>
          <a:p>
            <a:pPr/>
          </a:p>
        </p:txBody>
      </p:sp>
      <p:sp>
        <p:nvSpPr>
          <p:cNvPr id="151" name="Shape 151"/>
          <p:cNvSpPr/>
          <p:nvPr/>
        </p:nvSpPr>
        <p:spPr>
          <a:xfrm>
            <a:off x="6151436" y="5887548"/>
            <a:ext cx="3459339"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Literacy</a:t>
            </a:r>
          </a:p>
        </p:txBody>
      </p:sp>
      <p:sp>
        <p:nvSpPr>
          <p:cNvPr id="152" name="Shape 152"/>
          <p:cNvSpPr/>
          <p:nvPr/>
        </p:nvSpPr>
        <p:spPr>
          <a:xfrm>
            <a:off x="10527875" y="5887548"/>
            <a:ext cx="3459340"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Graphicacy</a:t>
            </a:r>
          </a:p>
        </p:txBody>
      </p:sp>
      <p:sp>
        <p:nvSpPr>
          <p:cNvPr id="153" name="Shape 153"/>
          <p:cNvSpPr/>
          <p:nvPr/>
        </p:nvSpPr>
        <p:spPr>
          <a:xfrm>
            <a:off x="14802220" y="5887548"/>
            <a:ext cx="3459339"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Investigation</a:t>
            </a:r>
          </a:p>
        </p:txBody>
      </p:sp>
      <p:sp>
        <p:nvSpPr>
          <p:cNvPr id="154" name="Shape 154"/>
          <p:cNvSpPr/>
          <p:nvPr/>
        </p:nvSpPr>
        <p:spPr>
          <a:xfrm>
            <a:off x="8357980" y="9723493"/>
            <a:ext cx="3459339"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Map Reading</a:t>
            </a:r>
          </a:p>
        </p:txBody>
      </p:sp>
      <p:sp>
        <p:nvSpPr>
          <p:cNvPr id="155" name="Shape 155"/>
          <p:cNvSpPr/>
          <p:nvPr/>
        </p:nvSpPr>
        <p:spPr>
          <a:xfrm>
            <a:off x="9745300" y="1580959"/>
            <a:ext cx="4952595" cy="12539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600">
                <a:latin typeface="Futura"/>
                <a:ea typeface="Futura"/>
                <a:cs typeface="Futura"/>
                <a:sym typeface="Futura"/>
              </a:defRPr>
            </a:lvl1pPr>
          </a:lstStyle>
          <a:p>
            <a:pPr>
              <a:defRPr sz="3600"/>
            </a:pPr>
            <a:r>
              <a:rPr sz="7600"/>
              <a:t> S K I L L S</a:t>
            </a:r>
          </a:p>
        </p:txBody>
      </p:sp>
      <p:sp>
        <p:nvSpPr>
          <p:cNvPr id="156" name="Shape 156"/>
          <p:cNvSpPr/>
          <p:nvPr/>
        </p:nvSpPr>
        <p:spPr>
          <a:xfrm>
            <a:off x="11428741" y="3941189"/>
            <a:ext cx="1657608" cy="1685539"/>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157" name="Shape 157"/>
          <p:cNvSpPr/>
          <p:nvPr/>
        </p:nvSpPr>
        <p:spPr>
          <a:xfrm>
            <a:off x="11798696" y="4301067"/>
            <a:ext cx="844155" cy="844379"/>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sp>
        <p:nvSpPr>
          <p:cNvPr id="158" name="Shape 158"/>
          <p:cNvSpPr/>
          <p:nvPr/>
        </p:nvSpPr>
        <p:spPr>
          <a:xfrm>
            <a:off x="16157064" y="4324236"/>
            <a:ext cx="765917" cy="919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p:spPr>
        <p:txBody>
          <a:bodyPr lIns="45719" rIns="45719" anchor="ctr"/>
          <a:lstStyle/>
          <a:p>
            <a:pPr/>
          </a:p>
        </p:txBody>
      </p:sp>
      <p:sp>
        <p:nvSpPr>
          <p:cNvPr id="159" name="Shape 159"/>
          <p:cNvSpPr/>
          <p:nvPr/>
        </p:nvSpPr>
        <p:spPr>
          <a:xfrm>
            <a:off x="9624151" y="8191367"/>
            <a:ext cx="859247" cy="701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sp>
        <p:nvSpPr>
          <p:cNvPr id="160" name="Shape 160"/>
          <p:cNvSpPr/>
          <p:nvPr/>
        </p:nvSpPr>
        <p:spPr>
          <a:xfrm>
            <a:off x="7555865" y="4422472"/>
            <a:ext cx="694822" cy="722974"/>
          </a:xfrm>
          <a:custGeom>
            <a:avLst/>
            <a:gdLst/>
            <a:ahLst/>
            <a:cxnLst>
              <a:cxn ang="0">
                <a:pos x="wd2" y="hd2"/>
              </a:cxn>
              <a:cxn ang="5400000">
                <a:pos x="wd2" y="hd2"/>
              </a:cxn>
              <a:cxn ang="10800000">
                <a:pos x="wd2" y="hd2"/>
              </a:cxn>
              <a:cxn ang="16200000">
                <a:pos x="wd2" y="hd2"/>
              </a:cxn>
            </a:cxnLst>
            <a:rect l="0" t="0" r="r" b="b"/>
            <a:pathLst>
              <a:path w="21535" h="21535" fill="norm" stroke="1" extrusionOk="0">
                <a:moveTo>
                  <a:pt x="21339" y="3361"/>
                </a:moveTo>
                <a:cubicBezTo>
                  <a:pt x="18989" y="5484"/>
                  <a:pt x="18989" y="5484"/>
                  <a:pt x="18989" y="5484"/>
                </a:cubicBezTo>
                <a:cubicBezTo>
                  <a:pt x="16079" y="2579"/>
                  <a:pt x="16079" y="2579"/>
                  <a:pt x="16079" y="2579"/>
                </a:cubicBezTo>
                <a:cubicBezTo>
                  <a:pt x="18205" y="196"/>
                  <a:pt x="18205" y="196"/>
                  <a:pt x="18205" y="196"/>
                </a:cubicBezTo>
                <a:cubicBezTo>
                  <a:pt x="18727" y="-65"/>
                  <a:pt x="19250" y="-65"/>
                  <a:pt x="19772" y="196"/>
                </a:cubicBezTo>
                <a:cubicBezTo>
                  <a:pt x="21339" y="1797"/>
                  <a:pt x="21339" y="1797"/>
                  <a:pt x="21339" y="1797"/>
                </a:cubicBezTo>
                <a:cubicBezTo>
                  <a:pt x="21600" y="2318"/>
                  <a:pt x="21600" y="2840"/>
                  <a:pt x="21339" y="3361"/>
                </a:cubicBezTo>
                <a:close/>
                <a:moveTo>
                  <a:pt x="5521" y="12858"/>
                </a:moveTo>
                <a:cubicBezTo>
                  <a:pt x="8692" y="15725"/>
                  <a:pt x="8692" y="15725"/>
                  <a:pt x="8692" y="15725"/>
                </a:cubicBezTo>
                <a:cubicBezTo>
                  <a:pt x="4738" y="16805"/>
                  <a:pt x="4738" y="16805"/>
                  <a:pt x="4738" y="16805"/>
                </a:cubicBezTo>
                <a:lnTo>
                  <a:pt x="5521" y="12858"/>
                </a:lnTo>
                <a:close/>
                <a:moveTo>
                  <a:pt x="18205" y="6266"/>
                </a:moveTo>
                <a:cubicBezTo>
                  <a:pt x="9476" y="15204"/>
                  <a:pt x="9476" y="15204"/>
                  <a:pt x="9476" y="15204"/>
                </a:cubicBezTo>
                <a:cubicBezTo>
                  <a:pt x="6305" y="12038"/>
                  <a:pt x="6305" y="12038"/>
                  <a:pt x="6305" y="12038"/>
                </a:cubicBezTo>
                <a:cubicBezTo>
                  <a:pt x="15295" y="3361"/>
                  <a:pt x="15295" y="3361"/>
                  <a:pt x="15295" y="3361"/>
                </a:cubicBezTo>
                <a:lnTo>
                  <a:pt x="18205" y="6266"/>
                </a:lnTo>
                <a:close/>
                <a:moveTo>
                  <a:pt x="2089" y="3101"/>
                </a:moveTo>
                <a:cubicBezTo>
                  <a:pt x="2089" y="19412"/>
                  <a:pt x="2089" y="19412"/>
                  <a:pt x="2089" y="19412"/>
                </a:cubicBezTo>
                <a:cubicBezTo>
                  <a:pt x="18466" y="19412"/>
                  <a:pt x="18466" y="19412"/>
                  <a:pt x="18466" y="19412"/>
                </a:cubicBezTo>
                <a:cubicBezTo>
                  <a:pt x="18466" y="7569"/>
                  <a:pt x="18466" y="7569"/>
                  <a:pt x="18466" y="7569"/>
                </a:cubicBezTo>
                <a:cubicBezTo>
                  <a:pt x="20555" y="5484"/>
                  <a:pt x="20555" y="5484"/>
                  <a:pt x="20555" y="5484"/>
                </a:cubicBezTo>
                <a:cubicBezTo>
                  <a:pt x="20555" y="20492"/>
                  <a:pt x="20555" y="20492"/>
                  <a:pt x="20555" y="20492"/>
                </a:cubicBezTo>
                <a:cubicBezTo>
                  <a:pt x="20555" y="21014"/>
                  <a:pt x="20033" y="21535"/>
                  <a:pt x="19511" y="21535"/>
                </a:cubicBezTo>
                <a:cubicBezTo>
                  <a:pt x="1045" y="21535"/>
                  <a:pt x="1045" y="21535"/>
                  <a:pt x="1045" y="21535"/>
                </a:cubicBezTo>
                <a:cubicBezTo>
                  <a:pt x="522" y="21535"/>
                  <a:pt x="0" y="21014"/>
                  <a:pt x="0" y="20492"/>
                </a:cubicBezTo>
                <a:cubicBezTo>
                  <a:pt x="0" y="2058"/>
                  <a:pt x="0" y="2058"/>
                  <a:pt x="0" y="2058"/>
                </a:cubicBezTo>
                <a:cubicBezTo>
                  <a:pt x="0" y="1536"/>
                  <a:pt x="522" y="978"/>
                  <a:pt x="1045" y="978"/>
                </a:cubicBezTo>
                <a:cubicBezTo>
                  <a:pt x="16079" y="978"/>
                  <a:pt x="16079" y="978"/>
                  <a:pt x="16079" y="978"/>
                </a:cubicBezTo>
                <a:cubicBezTo>
                  <a:pt x="13990" y="3101"/>
                  <a:pt x="13990" y="3101"/>
                  <a:pt x="13990" y="3101"/>
                </a:cubicBezTo>
                <a:lnTo>
                  <a:pt x="2089" y="3101"/>
                </a:lnTo>
                <a:close/>
              </a:path>
            </a:pathLst>
          </a:custGeom>
          <a:solidFill>
            <a:srgbClr val="FFFFFF"/>
          </a:solidFill>
          <a:ln w="12700">
            <a:miter lim="400000"/>
          </a:ln>
        </p:spPr>
        <p:txBody>
          <a:bodyPr lIns="45719" rIns="45719" anchor="ctr"/>
          <a:lstStyle/>
          <a:p>
            <a:pPr/>
          </a:p>
        </p:txBody>
      </p:sp>
      <p:sp>
        <p:nvSpPr>
          <p:cNvPr id="161" name="Shape 161"/>
          <p:cNvSpPr/>
          <p:nvPr/>
        </p:nvSpPr>
        <p:spPr>
          <a:xfrm>
            <a:off x="12261963" y="7195220"/>
            <a:ext cx="4319149" cy="4320481"/>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62" name="Shape 162"/>
          <p:cNvSpPr/>
          <p:nvPr/>
        </p:nvSpPr>
        <p:spPr>
          <a:xfrm rot="10800000">
            <a:off x="12264015" y="9348109"/>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solidFill>
            <a:srgbClr val="FFFFFF"/>
          </a:solidFill>
          <a:ln w="69850">
            <a:solidFill>
              <a:schemeClr val="accent6">
                <a:lumOff val="-8741"/>
              </a:schemeClr>
            </a:solidFill>
            <a:miter lim="400000"/>
          </a:ln>
          <a:effectLst>
            <a:outerShdw sx="100000" sy="100000" kx="0" ky="0" algn="b" rotWithShape="0" blurRad="38100" dist="25400" dir="5400000">
              <a:srgbClr val="000000">
                <a:alpha val="50000"/>
              </a:srgbClr>
            </a:outerShdw>
          </a:effectLst>
        </p:spPr>
        <p:txBody>
          <a:bodyPr lIns="45719" rIns="45719" anchor="ctr"/>
          <a:lstStyle/>
          <a:p>
            <a:pPr/>
          </a:p>
        </p:txBody>
      </p:sp>
      <p:sp>
        <p:nvSpPr>
          <p:cNvPr id="163" name="Shape 163"/>
          <p:cNvSpPr/>
          <p:nvPr/>
        </p:nvSpPr>
        <p:spPr>
          <a:xfrm>
            <a:off x="13673828" y="7758017"/>
            <a:ext cx="1495419" cy="1495809"/>
          </a:xfrm>
          <a:prstGeom prst="ellipse">
            <a:avLst/>
          </a:prstGeom>
          <a:solidFill>
            <a:schemeClr val="accent6">
              <a:lumOff val="-8741"/>
            </a:schemeClr>
          </a:solidFill>
          <a:ln w="12700">
            <a:miter lim="400000"/>
          </a:ln>
        </p:spPr>
        <p:txBody>
          <a:bodyPr lIns="45719" rIns="45719"/>
          <a:lstStyle/>
          <a:p>
            <a:pPr/>
          </a:p>
        </p:txBody>
      </p:sp>
      <p:sp>
        <p:nvSpPr>
          <p:cNvPr id="164" name="Shape 164"/>
          <p:cNvSpPr/>
          <p:nvPr/>
        </p:nvSpPr>
        <p:spPr>
          <a:xfrm>
            <a:off x="12691867" y="9772595"/>
            <a:ext cx="3459340"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Analysis</a:t>
            </a:r>
          </a:p>
        </p:txBody>
      </p:sp>
      <p:sp>
        <p:nvSpPr>
          <p:cNvPr id="165" name="Shape 165"/>
          <p:cNvSpPr/>
          <p:nvPr/>
        </p:nvSpPr>
        <p:spPr>
          <a:xfrm rot="21306954">
            <a:off x="14216117" y="8359350"/>
            <a:ext cx="55804" cy="15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14224" y="21600"/>
                  <a:pt x="6849" y="0"/>
                </a:cubicBezTo>
                <a:cubicBezTo>
                  <a:pt x="6849" y="21600"/>
                  <a:pt x="0" y="21600"/>
                  <a:pt x="0" y="21600"/>
                </a:cubicBezTo>
                <a:cubicBezTo>
                  <a:pt x="6849" y="21600"/>
                  <a:pt x="14224" y="21600"/>
                  <a:pt x="21600" y="21600"/>
                </a:cubicBezTo>
              </a:path>
            </a:pathLst>
          </a:custGeom>
          <a:solidFill>
            <a:srgbClr val="25C8B4"/>
          </a:solidFill>
          <a:ln w="12700">
            <a:miter lim="400000"/>
          </a:ln>
        </p:spPr>
        <p:txBody>
          <a:bodyPr lIns="45719" rIns="45719" anchor="ctr"/>
          <a:lstStyle/>
          <a:p>
            <a:pPr/>
          </a:p>
        </p:txBody>
      </p:sp>
      <p:grpSp>
        <p:nvGrpSpPr>
          <p:cNvPr id="169" name="Group 169"/>
          <p:cNvGrpSpPr/>
          <p:nvPr/>
        </p:nvGrpSpPr>
        <p:grpSpPr>
          <a:xfrm>
            <a:off x="11785704" y="3013245"/>
            <a:ext cx="799892" cy="190501"/>
            <a:chOff x="0" y="0"/>
            <a:chExt cx="799891" cy="190500"/>
          </a:xfrm>
        </p:grpSpPr>
        <p:sp>
          <p:nvSpPr>
            <p:cNvPr id="166" name="Shape 166"/>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67" name="Shape 167"/>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68" name="Shape 168"/>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
        <p:nvSpPr>
          <p:cNvPr id="170" name="Shape 170"/>
          <p:cNvSpPr/>
          <p:nvPr/>
        </p:nvSpPr>
        <p:spPr>
          <a:xfrm>
            <a:off x="13918665" y="8060425"/>
            <a:ext cx="1005746" cy="8909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5" y="0"/>
                </a:moveTo>
                <a:cubicBezTo>
                  <a:pt x="4930" y="0"/>
                  <a:pt x="0" y="4930"/>
                  <a:pt x="0" y="10825"/>
                </a:cubicBezTo>
                <a:cubicBezTo>
                  <a:pt x="0" y="17077"/>
                  <a:pt x="4930" y="21600"/>
                  <a:pt x="10775" y="21600"/>
                </a:cubicBezTo>
                <a:cubicBezTo>
                  <a:pt x="16619" y="21600"/>
                  <a:pt x="21600" y="17077"/>
                  <a:pt x="21600" y="10825"/>
                </a:cubicBezTo>
                <a:cubicBezTo>
                  <a:pt x="21600" y="4930"/>
                  <a:pt x="16619" y="0"/>
                  <a:pt x="10775" y="0"/>
                </a:cubicBezTo>
                <a:close/>
                <a:moveTo>
                  <a:pt x="11639" y="19821"/>
                </a:moveTo>
                <a:cubicBezTo>
                  <a:pt x="11639" y="14840"/>
                  <a:pt x="11639" y="14840"/>
                  <a:pt x="11639" y="14840"/>
                </a:cubicBezTo>
                <a:cubicBezTo>
                  <a:pt x="9860" y="14840"/>
                  <a:pt x="9860" y="14840"/>
                  <a:pt x="9860" y="14840"/>
                </a:cubicBezTo>
                <a:cubicBezTo>
                  <a:pt x="9860" y="19821"/>
                  <a:pt x="9860" y="19821"/>
                  <a:pt x="9860" y="19821"/>
                </a:cubicBezTo>
                <a:cubicBezTo>
                  <a:pt x="5794" y="19313"/>
                  <a:pt x="2236" y="15755"/>
                  <a:pt x="1779" y="11689"/>
                </a:cubicBezTo>
                <a:cubicBezTo>
                  <a:pt x="6709" y="11689"/>
                  <a:pt x="6709" y="11689"/>
                  <a:pt x="6709" y="11689"/>
                </a:cubicBezTo>
                <a:cubicBezTo>
                  <a:pt x="6709" y="9911"/>
                  <a:pt x="6709" y="9911"/>
                  <a:pt x="6709" y="9911"/>
                </a:cubicBezTo>
                <a:cubicBezTo>
                  <a:pt x="1779" y="9911"/>
                  <a:pt x="1779" y="9911"/>
                  <a:pt x="1779" y="9911"/>
                </a:cubicBezTo>
                <a:cubicBezTo>
                  <a:pt x="2236" y="5845"/>
                  <a:pt x="5794" y="2694"/>
                  <a:pt x="9860" y="2236"/>
                </a:cubicBezTo>
                <a:cubicBezTo>
                  <a:pt x="9860" y="7217"/>
                  <a:pt x="9860" y="7217"/>
                  <a:pt x="9860" y="7217"/>
                </a:cubicBezTo>
                <a:cubicBezTo>
                  <a:pt x="11639" y="7217"/>
                  <a:pt x="11639" y="7217"/>
                  <a:pt x="11639" y="7217"/>
                </a:cubicBezTo>
                <a:cubicBezTo>
                  <a:pt x="11639" y="2236"/>
                  <a:pt x="11639" y="2236"/>
                  <a:pt x="11639" y="2236"/>
                </a:cubicBezTo>
                <a:cubicBezTo>
                  <a:pt x="15755" y="2694"/>
                  <a:pt x="19313" y="5845"/>
                  <a:pt x="19313" y="9911"/>
                </a:cubicBezTo>
                <a:cubicBezTo>
                  <a:pt x="14840" y="9911"/>
                  <a:pt x="14840" y="9911"/>
                  <a:pt x="14840" y="9911"/>
                </a:cubicBezTo>
                <a:cubicBezTo>
                  <a:pt x="14840" y="11689"/>
                  <a:pt x="14840" y="11689"/>
                  <a:pt x="14840" y="11689"/>
                </a:cubicBezTo>
                <a:cubicBezTo>
                  <a:pt x="19313" y="11689"/>
                  <a:pt x="19313" y="11689"/>
                  <a:pt x="19313" y="11689"/>
                </a:cubicBezTo>
                <a:cubicBezTo>
                  <a:pt x="19313" y="15755"/>
                  <a:pt x="15755" y="19313"/>
                  <a:pt x="11639" y="19821"/>
                </a:cubicBezTo>
                <a:close/>
              </a:path>
            </a:pathLst>
          </a:custGeom>
          <a:solidFill>
            <a:srgbClr val="FFFFFF"/>
          </a:solidFill>
          <a:ln w="12700">
            <a:miter lim="400000"/>
          </a:ln>
        </p:spPr>
        <p:txBody>
          <a:bodyPr lIns="45719" rIns="45719" anchor="ctr"/>
          <a:lstStyle/>
          <a:p>
            <a:pPr/>
          </a:p>
        </p:txBody>
      </p:sp>
      <p:sp>
        <p:nvSpPr>
          <p:cNvPr id="171" name="Shape 171"/>
          <p:cNvSpPr/>
          <p:nvPr/>
        </p:nvSpPr>
        <p:spPr>
          <a:xfrm>
            <a:off x="9329837" y="922995"/>
            <a:ext cx="5619305" cy="50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35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SAVING THE DEAD SEA</a:t>
            </a:r>
          </a:p>
        </p:txBody>
      </p:sp>
      <p:sp>
        <p:nvSpPr>
          <p:cNvPr id="172" name="Shape 172"/>
          <p:cNvSpPr/>
          <p:nvPr/>
        </p:nvSpPr>
        <p:spPr>
          <a:xfrm>
            <a:off x="723119" y="712814"/>
            <a:ext cx="2429111" cy="93022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40"/>
                                        </p:tgtEl>
                                        <p:attrNameLst>
                                          <p:attrName>style.visibility</p:attrName>
                                        </p:attrNameLst>
                                      </p:cBhvr>
                                      <p:to>
                                        <p:strVal val="visible"/>
                                      </p:to>
                                    </p:set>
                                    <p:anim calcmode="lin" valueType="num">
                                      <p:cBhvr>
                                        <p:cTn id="7" dur="1000" fill="hold"/>
                                        <p:tgtEl>
                                          <p:spTgt spid="140"/>
                                        </p:tgtEl>
                                        <p:attrNameLst>
                                          <p:attrName>ppt_x</p:attrName>
                                        </p:attrNameLst>
                                      </p:cBhvr>
                                      <p:tavLst>
                                        <p:tav tm="0">
                                          <p:val>
                                            <p:strVal val="#ppt_x"/>
                                          </p:val>
                                        </p:tav>
                                        <p:tav tm="100000">
                                          <p:val>
                                            <p:strVal val="#ppt_x"/>
                                          </p:val>
                                        </p:tav>
                                      </p:tavLst>
                                    </p:anim>
                                    <p:anim calcmode="lin" valueType="num">
                                      <p:cBhvr>
                                        <p:cTn id="8" dur="1000" fill="hold"/>
                                        <p:tgtEl>
                                          <p:spTgt spid="14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141"/>
                                        </p:tgtEl>
                                        <p:attrNameLst>
                                          <p:attrName>style.visibility</p:attrName>
                                        </p:attrNameLst>
                                      </p:cBhvr>
                                      <p:to>
                                        <p:strVal val="visible"/>
                                      </p:to>
                                    </p:set>
                                    <p:anim calcmode="lin" valueType="num">
                                      <p:cBhvr>
                                        <p:cTn id="12" dur="1000" fill="hold"/>
                                        <p:tgtEl>
                                          <p:spTgt spid="141"/>
                                        </p:tgtEl>
                                        <p:attrNameLst>
                                          <p:attrName>ppt_x</p:attrName>
                                        </p:attrNameLst>
                                      </p:cBhvr>
                                      <p:tavLst>
                                        <p:tav tm="0">
                                          <p:val>
                                            <p:strVal val="#ppt_x"/>
                                          </p:val>
                                        </p:tav>
                                        <p:tav tm="100000">
                                          <p:val>
                                            <p:strVal val="#ppt_x"/>
                                          </p:val>
                                        </p:tav>
                                      </p:tavLst>
                                    </p:anim>
                                    <p:anim calcmode="lin" valueType="num">
                                      <p:cBhvr>
                                        <p:cTn id="13" dur="1000" fill="hold"/>
                                        <p:tgtEl>
                                          <p:spTgt spid="14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Class="entr" nodeType="afterEffect" presetSubtype="4" presetID="2" grpId="3" fill="hold">
                                  <p:stCondLst>
                                    <p:cond delay="0"/>
                                  </p:stCondLst>
                                  <p:iterate type="el" backwards="0">
                                    <p:tmAbs val="0"/>
                                  </p:iterate>
                                  <p:childTnLst>
                                    <p:set>
                                      <p:cBhvr>
                                        <p:cTn id="16" fill="hold"/>
                                        <p:tgtEl>
                                          <p:spTgt spid="150"/>
                                        </p:tgtEl>
                                        <p:attrNameLst>
                                          <p:attrName>style.visibility</p:attrName>
                                        </p:attrNameLst>
                                      </p:cBhvr>
                                      <p:to>
                                        <p:strVal val="visible"/>
                                      </p:to>
                                    </p:set>
                                    <p:anim calcmode="lin" valueType="num">
                                      <p:cBhvr>
                                        <p:cTn id="17" dur="1000" fill="hold"/>
                                        <p:tgtEl>
                                          <p:spTgt spid="150"/>
                                        </p:tgtEl>
                                        <p:attrNameLst>
                                          <p:attrName>ppt_x</p:attrName>
                                        </p:attrNameLst>
                                      </p:cBhvr>
                                      <p:tavLst>
                                        <p:tav tm="0">
                                          <p:val>
                                            <p:strVal val="#ppt_x"/>
                                          </p:val>
                                        </p:tav>
                                        <p:tav tm="100000">
                                          <p:val>
                                            <p:strVal val="#ppt_x"/>
                                          </p:val>
                                        </p:tav>
                                      </p:tavLst>
                                    </p:anim>
                                    <p:anim calcmode="lin" valueType="num">
                                      <p:cBhvr>
                                        <p:cTn id="18" dur="1000" fill="hold"/>
                                        <p:tgtEl>
                                          <p:spTgt spid="150"/>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Class="entr" nodeType="afterEffect" presetSubtype="4" presetID="2" grpId="4" fill="hold">
                                  <p:stCondLst>
                                    <p:cond delay="0"/>
                                  </p:stCondLst>
                                  <p:iterate type="el" backwards="0">
                                    <p:tmAbs val="0"/>
                                  </p:iterate>
                                  <p:childTnLst>
                                    <p:set>
                                      <p:cBhvr>
                                        <p:cTn id="21" fill="hold"/>
                                        <p:tgtEl>
                                          <p:spTgt spid="154"/>
                                        </p:tgtEl>
                                        <p:attrNameLst>
                                          <p:attrName>style.visibility</p:attrName>
                                        </p:attrNameLst>
                                      </p:cBhvr>
                                      <p:to>
                                        <p:strVal val="visible"/>
                                      </p:to>
                                    </p:set>
                                    <p:anim calcmode="lin" valueType="num">
                                      <p:cBhvr>
                                        <p:cTn id="22" dur="1000" fill="hold"/>
                                        <p:tgtEl>
                                          <p:spTgt spid="154"/>
                                        </p:tgtEl>
                                        <p:attrNameLst>
                                          <p:attrName>ppt_x</p:attrName>
                                        </p:attrNameLst>
                                      </p:cBhvr>
                                      <p:tavLst>
                                        <p:tav tm="0">
                                          <p:val>
                                            <p:strVal val="#ppt_x"/>
                                          </p:val>
                                        </p:tav>
                                        <p:tav tm="100000">
                                          <p:val>
                                            <p:strVal val="#ppt_x"/>
                                          </p:val>
                                        </p:tav>
                                      </p:tavLst>
                                    </p:anim>
                                    <p:anim calcmode="lin" valueType="num">
                                      <p:cBhvr>
                                        <p:cTn id="23" dur="1000" fill="hold"/>
                                        <p:tgtEl>
                                          <p:spTgt spid="154"/>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Class="entr" nodeType="afterEffect" presetSubtype="4" presetID="2" grpId="5" fill="hold">
                                  <p:stCondLst>
                                    <p:cond delay="0"/>
                                  </p:stCondLst>
                                  <p:iterate type="el" backwards="0">
                                    <p:tmAbs val="0"/>
                                  </p:iterate>
                                  <p:childTnLst>
                                    <p:set>
                                      <p:cBhvr>
                                        <p:cTn id="26" fill="hold"/>
                                        <p:tgtEl>
                                          <p:spTgt spid="142"/>
                                        </p:tgtEl>
                                        <p:attrNameLst>
                                          <p:attrName>style.visibility</p:attrName>
                                        </p:attrNameLst>
                                      </p:cBhvr>
                                      <p:to>
                                        <p:strVal val="visible"/>
                                      </p:to>
                                    </p:set>
                                    <p:anim calcmode="lin" valueType="num">
                                      <p:cBhvr>
                                        <p:cTn id="27" dur="1000" fill="hold"/>
                                        <p:tgtEl>
                                          <p:spTgt spid="142"/>
                                        </p:tgtEl>
                                        <p:attrNameLst>
                                          <p:attrName>ppt_x</p:attrName>
                                        </p:attrNameLst>
                                      </p:cBhvr>
                                      <p:tavLst>
                                        <p:tav tm="0">
                                          <p:val>
                                            <p:strVal val="#ppt_x"/>
                                          </p:val>
                                        </p:tav>
                                        <p:tav tm="100000">
                                          <p:val>
                                            <p:strVal val="#ppt_x"/>
                                          </p:val>
                                        </p:tav>
                                      </p:tavLst>
                                    </p:anim>
                                    <p:anim calcmode="lin" valueType="num">
                                      <p:cBhvr>
                                        <p:cTn id="28" dur="1000" fill="hold"/>
                                        <p:tgtEl>
                                          <p:spTgt spid="142"/>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Class="entr" nodeType="afterEffect" presetSubtype="4" presetID="2" grpId="6" fill="hold">
                                  <p:stCondLst>
                                    <p:cond delay="0"/>
                                  </p:stCondLst>
                                  <p:iterate type="el" backwards="0">
                                    <p:tmAbs val="0"/>
                                  </p:iterate>
                                  <p:childTnLst>
                                    <p:set>
                                      <p:cBhvr>
                                        <p:cTn id="31" fill="hold"/>
                                        <p:tgtEl>
                                          <p:spTgt spid="143"/>
                                        </p:tgtEl>
                                        <p:attrNameLst>
                                          <p:attrName>style.visibility</p:attrName>
                                        </p:attrNameLst>
                                      </p:cBhvr>
                                      <p:to>
                                        <p:strVal val="visible"/>
                                      </p:to>
                                    </p:set>
                                    <p:anim calcmode="lin" valueType="num">
                                      <p:cBhvr>
                                        <p:cTn id="32" dur="1000" fill="hold"/>
                                        <p:tgtEl>
                                          <p:spTgt spid="143"/>
                                        </p:tgtEl>
                                        <p:attrNameLst>
                                          <p:attrName>ppt_x</p:attrName>
                                        </p:attrNameLst>
                                      </p:cBhvr>
                                      <p:tavLst>
                                        <p:tav tm="0">
                                          <p:val>
                                            <p:strVal val="#ppt_x"/>
                                          </p:val>
                                        </p:tav>
                                        <p:tav tm="100000">
                                          <p:val>
                                            <p:strVal val="#ppt_x"/>
                                          </p:val>
                                        </p:tav>
                                      </p:tavLst>
                                    </p:anim>
                                    <p:anim calcmode="lin" valueType="num">
                                      <p:cBhvr>
                                        <p:cTn id="33" dur="1000" fill="hold"/>
                                        <p:tgtEl>
                                          <p:spTgt spid="143"/>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Class="entr" nodeType="afterEffect" presetSubtype="4" presetID="2" grpId="7" fill="hold">
                                  <p:stCondLst>
                                    <p:cond delay="0"/>
                                  </p:stCondLst>
                                  <p:iterate type="el" backwards="0">
                                    <p:tmAbs val="0"/>
                                  </p:iterate>
                                  <p:childTnLst>
                                    <p:set>
                                      <p:cBhvr>
                                        <p:cTn id="36" fill="hold"/>
                                        <p:tgtEl>
                                          <p:spTgt spid="148"/>
                                        </p:tgtEl>
                                        <p:attrNameLst>
                                          <p:attrName>style.visibility</p:attrName>
                                        </p:attrNameLst>
                                      </p:cBhvr>
                                      <p:to>
                                        <p:strVal val="visible"/>
                                      </p:to>
                                    </p:set>
                                    <p:anim calcmode="lin" valueType="num">
                                      <p:cBhvr>
                                        <p:cTn id="37" dur="1000" fill="hold"/>
                                        <p:tgtEl>
                                          <p:spTgt spid="148"/>
                                        </p:tgtEl>
                                        <p:attrNameLst>
                                          <p:attrName>ppt_x</p:attrName>
                                        </p:attrNameLst>
                                      </p:cBhvr>
                                      <p:tavLst>
                                        <p:tav tm="0">
                                          <p:val>
                                            <p:strVal val="#ppt_x"/>
                                          </p:val>
                                        </p:tav>
                                        <p:tav tm="100000">
                                          <p:val>
                                            <p:strVal val="#ppt_x"/>
                                          </p:val>
                                        </p:tav>
                                      </p:tavLst>
                                    </p:anim>
                                    <p:anim calcmode="lin" valueType="num">
                                      <p:cBhvr>
                                        <p:cTn id="38" dur="1000" fill="hold"/>
                                        <p:tgtEl>
                                          <p:spTgt spid="148"/>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Class="entr" nodeType="afterEffect" presetSubtype="4" presetID="2" grpId="8" fill="hold">
                                  <p:stCondLst>
                                    <p:cond delay="0"/>
                                  </p:stCondLst>
                                  <p:iterate type="el" backwards="0">
                                    <p:tmAbs val="0"/>
                                  </p:iterate>
                                  <p:childTnLst>
                                    <p:set>
                                      <p:cBhvr>
                                        <p:cTn id="41" fill="hold"/>
                                        <p:tgtEl>
                                          <p:spTgt spid="151"/>
                                        </p:tgtEl>
                                        <p:attrNameLst>
                                          <p:attrName>style.visibility</p:attrName>
                                        </p:attrNameLst>
                                      </p:cBhvr>
                                      <p:to>
                                        <p:strVal val="visible"/>
                                      </p:to>
                                    </p:set>
                                    <p:anim calcmode="lin" valueType="num">
                                      <p:cBhvr>
                                        <p:cTn id="42" dur="1000" fill="hold"/>
                                        <p:tgtEl>
                                          <p:spTgt spid="151"/>
                                        </p:tgtEl>
                                        <p:attrNameLst>
                                          <p:attrName>ppt_x</p:attrName>
                                        </p:attrNameLst>
                                      </p:cBhvr>
                                      <p:tavLst>
                                        <p:tav tm="0">
                                          <p:val>
                                            <p:strVal val="#ppt_x"/>
                                          </p:val>
                                        </p:tav>
                                        <p:tav tm="100000">
                                          <p:val>
                                            <p:strVal val="#ppt_x"/>
                                          </p:val>
                                        </p:tav>
                                      </p:tavLst>
                                    </p:anim>
                                    <p:anim calcmode="lin" valueType="num">
                                      <p:cBhvr>
                                        <p:cTn id="43" dur="1000" fill="hold"/>
                                        <p:tgtEl>
                                          <p:spTgt spid="151"/>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Class="entr" nodeType="afterEffect" presetSubtype="4" presetID="2" grpId="9" fill="hold">
                                  <p:stCondLst>
                                    <p:cond delay="0"/>
                                  </p:stCondLst>
                                  <p:iterate type="el" backwards="0">
                                    <p:tmAbs val="0"/>
                                  </p:iterate>
                                  <p:childTnLst>
                                    <p:set>
                                      <p:cBhvr>
                                        <p:cTn id="46" fill="hold"/>
                                        <p:tgtEl>
                                          <p:spTgt spid="144"/>
                                        </p:tgtEl>
                                        <p:attrNameLst>
                                          <p:attrName>style.visibility</p:attrName>
                                        </p:attrNameLst>
                                      </p:cBhvr>
                                      <p:to>
                                        <p:strVal val="visible"/>
                                      </p:to>
                                    </p:set>
                                    <p:anim calcmode="lin" valueType="num">
                                      <p:cBhvr>
                                        <p:cTn id="47" dur="1000" fill="hold"/>
                                        <p:tgtEl>
                                          <p:spTgt spid="144"/>
                                        </p:tgtEl>
                                        <p:attrNameLst>
                                          <p:attrName>ppt_x</p:attrName>
                                        </p:attrNameLst>
                                      </p:cBhvr>
                                      <p:tavLst>
                                        <p:tav tm="0">
                                          <p:val>
                                            <p:strVal val="#ppt_x"/>
                                          </p:val>
                                        </p:tav>
                                        <p:tav tm="100000">
                                          <p:val>
                                            <p:strVal val="#ppt_x"/>
                                          </p:val>
                                        </p:tav>
                                      </p:tavLst>
                                    </p:anim>
                                    <p:anim calcmode="lin" valueType="num">
                                      <p:cBhvr>
                                        <p:cTn id="48" dur="1000" fill="hold"/>
                                        <p:tgtEl>
                                          <p:spTgt spid="144"/>
                                        </p:tgtEl>
                                        <p:attrNameLst>
                                          <p:attrName>ppt_y</p:attrName>
                                        </p:attrNameLst>
                                      </p:cBhvr>
                                      <p:tavLst>
                                        <p:tav tm="0">
                                          <p:val>
                                            <p:strVal val="1+#ppt_h/2"/>
                                          </p:val>
                                        </p:tav>
                                        <p:tav tm="100000">
                                          <p:val>
                                            <p:strVal val="#ppt_y"/>
                                          </p:val>
                                        </p:tav>
                                      </p:tavLst>
                                    </p:anim>
                                  </p:childTnLst>
                                </p:cTn>
                              </p:par>
                            </p:childTnLst>
                          </p:cTn>
                        </p:par>
                        <p:par>
                          <p:cTn id="49" fill="hold">
                            <p:stCondLst>
                              <p:cond delay="9000"/>
                            </p:stCondLst>
                            <p:childTnLst>
                              <p:par>
                                <p:cTn id="50" presetClass="entr" nodeType="afterEffect" presetSubtype="4" presetID="2" grpId="10" fill="hold">
                                  <p:stCondLst>
                                    <p:cond delay="0"/>
                                  </p:stCondLst>
                                  <p:iterate type="el" backwards="0">
                                    <p:tmAbs val="0"/>
                                  </p:iterate>
                                  <p:childTnLst>
                                    <p:set>
                                      <p:cBhvr>
                                        <p:cTn id="51" fill="hold"/>
                                        <p:tgtEl>
                                          <p:spTgt spid="145"/>
                                        </p:tgtEl>
                                        <p:attrNameLst>
                                          <p:attrName>style.visibility</p:attrName>
                                        </p:attrNameLst>
                                      </p:cBhvr>
                                      <p:to>
                                        <p:strVal val="visible"/>
                                      </p:to>
                                    </p:set>
                                    <p:anim calcmode="lin" valueType="num">
                                      <p:cBhvr>
                                        <p:cTn id="52" dur="1000" fill="hold"/>
                                        <p:tgtEl>
                                          <p:spTgt spid="145"/>
                                        </p:tgtEl>
                                        <p:attrNameLst>
                                          <p:attrName>ppt_x</p:attrName>
                                        </p:attrNameLst>
                                      </p:cBhvr>
                                      <p:tavLst>
                                        <p:tav tm="0">
                                          <p:val>
                                            <p:strVal val="#ppt_x"/>
                                          </p:val>
                                        </p:tav>
                                        <p:tav tm="100000">
                                          <p:val>
                                            <p:strVal val="#ppt_x"/>
                                          </p:val>
                                        </p:tav>
                                      </p:tavLst>
                                    </p:anim>
                                    <p:anim calcmode="lin" valueType="num">
                                      <p:cBhvr>
                                        <p:cTn id="53" dur="1000" fill="hold"/>
                                        <p:tgtEl>
                                          <p:spTgt spid="145"/>
                                        </p:tgtEl>
                                        <p:attrNameLst>
                                          <p:attrName>ppt_y</p:attrName>
                                        </p:attrNameLst>
                                      </p:cBhvr>
                                      <p:tavLst>
                                        <p:tav tm="0">
                                          <p:val>
                                            <p:strVal val="1+#ppt_h/2"/>
                                          </p:val>
                                        </p:tav>
                                        <p:tav tm="100000">
                                          <p:val>
                                            <p:strVal val="#ppt_y"/>
                                          </p:val>
                                        </p:tav>
                                      </p:tavLst>
                                    </p:anim>
                                  </p:childTnLst>
                                </p:cTn>
                              </p:par>
                            </p:childTnLst>
                          </p:cTn>
                        </p:par>
                        <p:par>
                          <p:cTn id="54" fill="hold">
                            <p:stCondLst>
                              <p:cond delay="10000"/>
                            </p:stCondLst>
                            <p:childTnLst>
                              <p:par>
                                <p:cTn id="55" presetClass="entr" nodeType="afterEffect" presetSubtype="4" presetID="2" grpId="11" fill="hold">
                                  <p:stCondLst>
                                    <p:cond delay="0"/>
                                  </p:stCondLst>
                                  <p:iterate type="el" backwards="0">
                                    <p:tmAbs val="0"/>
                                  </p:iterate>
                                  <p:childTnLst>
                                    <p:set>
                                      <p:cBhvr>
                                        <p:cTn id="56" fill="hold"/>
                                        <p:tgtEl>
                                          <p:spTgt spid="152"/>
                                        </p:tgtEl>
                                        <p:attrNameLst>
                                          <p:attrName>style.visibility</p:attrName>
                                        </p:attrNameLst>
                                      </p:cBhvr>
                                      <p:to>
                                        <p:strVal val="visible"/>
                                      </p:to>
                                    </p:set>
                                    <p:anim calcmode="lin" valueType="num">
                                      <p:cBhvr>
                                        <p:cTn id="57" dur="1000" fill="hold"/>
                                        <p:tgtEl>
                                          <p:spTgt spid="152"/>
                                        </p:tgtEl>
                                        <p:attrNameLst>
                                          <p:attrName>ppt_x</p:attrName>
                                        </p:attrNameLst>
                                      </p:cBhvr>
                                      <p:tavLst>
                                        <p:tav tm="0">
                                          <p:val>
                                            <p:strVal val="#ppt_x"/>
                                          </p:val>
                                        </p:tav>
                                        <p:tav tm="100000">
                                          <p:val>
                                            <p:strVal val="#ppt_x"/>
                                          </p:val>
                                        </p:tav>
                                      </p:tavLst>
                                    </p:anim>
                                    <p:anim calcmode="lin" valueType="num">
                                      <p:cBhvr>
                                        <p:cTn id="58" dur="1000" fill="hold"/>
                                        <p:tgtEl>
                                          <p:spTgt spid="152"/>
                                        </p:tgtEl>
                                        <p:attrNameLst>
                                          <p:attrName>ppt_y</p:attrName>
                                        </p:attrNameLst>
                                      </p:cBhvr>
                                      <p:tavLst>
                                        <p:tav tm="0">
                                          <p:val>
                                            <p:strVal val="1+#ppt_h/2"/>
                                          </p:val>
                                        </p:tav>
                                        <p:tav tm="100000">
                                          <p:val>
                                            <p:strVal val="#ppt_y"/>
                                          </p:val>
                                        </p:tav>
                                      </p:tavLst>
                                    </p:anim>
                                  </p:childTnLst>
                                </p:cTn>
                              </p:par>
                            </p:childTnLst>
                          </p:cTn>
                        </p:par>
                        <p:par>
                          <p:cTn id="59" fill="hold">
                            <p:stCondLst>
                              <p:cond delay="11000"/>
                            </p:stCondLst>
                            <p:childTnLst>
                              <p:par>
                                <p:cTn id="60" presetClass="entr" nodeType="afterEffect" presetSubtype="4" presetID="2" grpId="12" fill="hold">
                                  <p:stCondLst>
                                    <p:cond delay="0"/>
                                  </p:stCondLst>
                                  <p:iterate type="el" backwards="0">
                                    <p:tmAbs val="0"/>
                                  </p:iterate>
                                  <p:childTnLst>
                                    <p:set>
                                      <p:cBhvr>
                                        <p:cTn id="61" fill="hold"/>
                                        <p:tgtEl>
                                          <p:spTgt spid="146"/>
                                        </p:tgtEl>
                                        <p:attrNameLst>
                                          <p:attrName>style.visibility</p:attrName>
                                        </p:attrNameLst>
                                      </p:cBhvr>
                                      <p:to>
                                        <p:strVal val="visible"/>
                                      </p:to>
                                    </p:set>
                                    <p:anim calcmode="lin" valueType="num">
                                      <p:cBhvr>
                                        <p:cTn id="62" dur="1000" fill="hold"/>
                                        <p:tgtEl>
                                          <p:spTgt spid="146"/>
                                        </p:tgtEl>
                                        <p:attrNameLst>
                                          <p:attrName>ppt_x</p:attrName>
                                        </p:attrNameLst>
                                      </p:cBhvr>
                                      <p:tavLst>
                                        <p:tav tm="0">
                                          <p:val>
                                            <p:strVal val="#ppt_x"/>
                                          </p:val>
                                        </p:tav>
                                        <p:tav tm="100000">
                                          <p:val>
                                            <p:strVal val="#ppt_x"/>
                                          </p:val>
                                        </p:tav>
                                      </p:tavLst>
                                    </p:anim>
                                    <p:anim calcmode="lin" valueType="num">
                                      <p:cBhvr>
                                        <p:cTn id="63" dur="1000" fill="hold"/>
                                        <p:tgtEl>
                                          <p:spTgt spid="146"/>
                                        </p:tgtEl>
                                        <p:attrNameLst>
                                          <p:attrName>ppt_y</p:attrName>
                                        </p:attrNameLst>
                                      </p:cBhvr>
                                      <p:tavLst>
                                        <p:tav tm="0">
                                          <p:val>
                                            <p:strVal val="1+#ppt_h/2"/>
                                          </p:val>
                                        </p:tav>
                                        <p:tav tm="100000">
                                          <p:val>
                                            <p:strVal val="#ppt_y"/>
                                          </p:val>
                                        </p:tav>
                                      </p:tavLst>
                                    </p:anim>
                                  </p:childTnLst>
                                </p:cTn>
                              </p:par>
                            </p:childTnLst>
                          </p:cTn>
                        </p:par>
                        <p:par>
                          <p:cTn id="64" fill="hold">
                            <p:stCondLst>
                              <p:cond delay="12000"/>
                            </p:stCondLst>
                            <p:childTnLst>
                              <p:par>
                                <p:cTn id="65" presetClass="entr" nodeType="afterEffect" presetSubtype="4" presetID="2" grpId="13" fill="hold">
                                  <p:stCondLst>
                                    <p:cond delay="0"/>
                                  </p:stCondLst>
                                  <p:iterate type="el" backwards="0">
                                    <p:tmAbs val="0"/>
                                  </p:iterate>
                                  <p:childTnLst>
                                    <p:set>
                                      <p:cBhvr>
                                        <p:cTn id="66" fill="hold"/>
                                        <p:tgtEl>
                                          <p:spTgt spid="147"/>
                                        </p:tgtEl>
                                        <p:attrNameLst>
                                          <p:attrName>style.visibility</p:attrName>
                                        </p:attrNameLst>
                                      </p:cBhvr>
                                      <p:to>
                                        <p:strVal val="visible"/>
                                      </p:to>
                                    </p:set>
                                    <p:anim calcmode="lin" valueType="num">
                                      <p:cBhvr>
                                        <p:cTn id="67" dur="1000" fill="hold"/>
                                        <p:tgtEl>
                                          <p:spTgt spid="147"/>
                                        </p:tgtEl>
                                        <p:attrNameLst>
                                          <p:attrName>ppt_x</p:attrName>
                                        </p:attrNameLst>
                                      </p:cBhvr>
                                      <p:tavLst>
                                        <p:tav tm="0">
                                          <p:val>
                                            <p:strVal val="#ppt_x"/>
                                          </p:val>
                                        </p:tav>
                                        <p:tav tm="100000">
                                          <p:val>
                                            <p:strVal val="#ppt_x"/>
                                          </p:val>
                                        </p:tav>
                                      </p:tavLst>
                                    </p:anim>
                                    <p:anim calcmode="lin" valueType="num">
                                      <p:cBhvr>
                                        <p:cTn id="68" dur="1000" fill="hold"/>
                                        <p:tgtEl>
                                          <p:spTgt spid="147"/>
                                        </p:tgtEl>
                                        <p:attrNameLst>
                                          <p:attrName>ppt_y</p:attrName>
                                        </p:attrNameLst>
                                      </p:cBhvr>
                                      <p:tavLst>
                                        <p:tav tm="0">
                                          <p:val>
                                            <p:strVal val="1+#ppt_h/2"/>
                                          </p:val>
                                        </p:tav>
                                        <p:tav tm="100000">
                                          <p:val>
                                            <p:strVal val="#ppt_y"/>
                                          </p:val>
                                        </p:tav>
                                      </p:tavLst>
                                    </p:anim>
                                  </p:childTnLst>
                                </p:cTn>
                              </p:par>
                            </p:childTnLst>
                          </p:cTn>
                        </p:par>
                        <p:par>
                          <p:cTn id="69" fill="hold">
                            <p:stCondLst>
                              <p:cond delay="13000"/>
                            </p:stCondLst>
                            <p:childTnLst>
                              <p:par>
                                <p:cTn id="70" presetClass="entr" nodeType="afterEffect" presetSubtype="4" presetID="2" grpId="14" fill="hold">
                                  <p:stCondLst>
                                    <p:cond delay="0"/>
                                  </p:stCondLst>
                                  <p:iterate type="el" backwards="0">
                                    <p:tmAbs val="0"/>
                                  </p:iterate>
                                  <p:childTnLst>
                                    <p:set>
                                      <p:cBhvr>
                                        <p:cTn id="71" fill="hold"/>
                                        <p:tgtEl>
                                          <p:spTgt spid="149"/>
                                        </p:tgtEl>
                                        <p:attrNameLst>
                                          <p:attrName>style.visibility</p:attrName>
                                        </p:attrNameLst>
                                      </p:cBhvr>
                                      <p:to>
                                        <p:strVal val="visible"/>
                                      </p:to>
                                    </p:set>
                                    <p:anim calcmode="lin" valueType="num">
                                      <p:cBhvr>
                                        <p:cTn id="72" dur="1000" fill="hold"/>
                                        <p:tgtEl>
                                          <p:spTgt spid="149"/>
                                        </p:tgtEl>
                                        <p:attrNameLst>
                                          <p:attrName>ppt_x</p:attrName>
                                        </p:attrNameLst>
                                      </p:cBhvr>
                                      <p:tavLst>
                                        <p:tav tm="0">
                                          <p:val>
                                            <p:strVal val="#ppt_x"/>
                                          </p:val>
                                        </p:tav>
                                        <p:tav tm="100000">
                                          <p:val>
                                            <p:strVal val="#ppt_x"/>
                                          </p:val>
                                        </p:tav>
                                      </p:tavLst>
                                    </p:anim>
                                    <p:anim calcmode="lin" valueType="num">
                                      <p:cBhvr>
                                        <p:cTn id="73" dur="1000" fill="hold"/>
                                        <p:tgtEl>
                                          <p:spTgt spid="149"/>
                                        </p:tgtEl>
                                        <p:attrNameLst>
                                          <p:attrName>ppt_y</p:attrName>
                                        </p:attrNameLst>
                                      </p:cBhvr>
                                      <p:tavLst>
                                        <p:tav tm="0">
                                          <p:val>
                                            <p:strVal val="1+#ppt_h/2"/>
                                          </p:val>
                                        </p:tav>
                                        <p:tav tm="100000">
                                          <p:val>
                                            <p:strVal val="#ppt_y"/>
                                          </p:val>
                                        </p:tav>
                                      </p:tavLst>
                                    </p:anim>
                                  </p:childTnLst>
                                </p:cTn>
                              </p:par>
                            </p:childTnLst>
                          </p:cTn>
                        </p:par>
                        <p:par>
                          <p:cTn id="74" fill="hold">
                            <p:stCondLst>
                              <p:cond delay="14000"/>
                            </p:stCondLst>
                            <p:childTnLst>
                              <p:par>
                                <p:cTn id="75" presetClass="entr" nodeType="afterEffect" presetSubtype="4" presetID="2" grpId="15" fill="hold">
                                  <p:stCondLst>
                                    <p:cond delay="0"/>
                                  </p:stCondLst>
                                  <p:iterate type="el" backwards="0">
                                    <p:tmAbs val="0"/>
                                  </p:iterate>
                                  <p:childTnLst>
                                    <p:set>
                                      <p:cBhvr>
                                        <p:cTn id="76" fill="hold"/>
                                        <p:tgtEl>
                                          <p:spTgt spid="153"/>
                                        </p:tgtEl>
                                        <p:attrNameLst>
                                          <p:attrName>style.visibility</p:attrName>
                                        </p:attrNameLst>
                                      </p:cBhvr>
                                      <p:to>
                                        <p:strVal val="visible"/>
                                      </p:to>
                                    </p:set>
                                    <p:anim calcmode="lin" valueType="num">
                                      <p:cBhvr>
                                        <p:cTn id="77" dur="1000" fill="hold"/>
                                        <p:tgtEl>
                                          <p:spTgt spid="153"/>
                                        </p:tgtEl>
                                        <p:attrNameLst>
                                          <p:attrName>ppt_x</p:attrName>
                                        </p:attrNameLst>
                                      </p:cBhvr>
                                      <p:tavLst>
                                        <p:tav tm="0">
                                          <p:val>
                                            <p:strVal val="#ppt_x"/>
                                          </p:val>
                                        </p:tav>
                                        <p:tav tm="100000">
                                          <p:val>
                                            <p:strVal val="#ppt_x"/>
                                          </p:val>
                                        </p:tav>
                                      </p:tavLst>
                                    </p:anim>
                                    <p:anim calcmode="lin" valueType="num">
                                      <p:cBhvr>
                                        <p:cTn id="78" dur="1000" fill="hold"/>
                                        <p:tgtEl>
                                          <p:spTgt spid="153"/>
                                        </p:tgtEl>
                                        <p:attrNameLst>
                                          <p:attrName>ppt_y</p:attrName>
                                        </p:attrNameLst>
                                      </p:cBhvr>
                                      <p:tavLst>
                                        <p:tav tm="0">
                                          <p:val>
                                            <p:strVal val="1+#ppt_h/2"/>
                                          </p:val>
                                        </p:tav>
                                        <p:tav tm="100000">
                                          <p:val>
                                            <p:strVal val="#ppt_y"/>
                                          </p:val>
                                        </p:tav>
                                      </p:tavLst>
                                    </p:anim>
                                  </p:childTnLst>
                                </p:cTn>
                              </p:par>
                            </p:childTnLst>
                          </p:cTn>
                        </p:par>
                        <p:par>
                          <p:cTn id="79" fill="hold">
                            <p:stCondLst>
                              <p:cond delay="15000"/>
                            </p:stCondLst>
                            <p:childTnLst>
                              <p:par>
                                <p:cTn id="80" presetClass="entr" nodeType="afterEffect" presetSubtype="8" presetID="2" grpId="16" fill="hold">
                                  <p:stCondLst>
                                    <p:cond delay="0"/>
                                  </p:stCondLst>
                                  <p:iterate type="el" backwards="0">
                                    <p:tmAbs val="0"/>
                                  </p:iterate>
                                  <p:childTnLst>
                                    <p:set>
                                      <p:cBhvr>
                                        <p:cTn id="81" fill="hold"/>
                                        <p:tgtEl>
                                          <p:spTgt spid="156"/>
                                        </p:tgtEl>
                                        <p:attrNameLst>
                                          <p:attrName>style.visibility</p:attrName>
                                        </p:attrNameLst>
                                      </p:cBhvr>
                                      <p:to>
                                        <p:strVal val="visible"/>
                                      </p:to>
                                    </p:set>
                                    <p:anim calcmode="lin" valueType="num">
                                      <p:cBhvr>
                                        <p:cTn id="82" dur="500" fill="hold"/>
                                        <p:tgtEl>
                                          <p:spTgt spid="156"/>
                                        </p:tgtEl>
                                        <p:attrNameLst>
                                          <p:attrName>ppt_x</p:attrName>
                                        </p:attrNameLst>
                                      </p:cBhvr>
                                      <p:tavLst>
                                        <p:tav tm="0">
                                          <p:val>
                                            <p:strVal val="0-#ppt_w/2"/>
                                          </p:val>
                                        </p:tav>
                                        <p:tav tm="100000">
                                          <p:val>
                                            <p:strVal val="#ppt_x"/>
                                          </p:val>
                                        </p:tav>
                                      </p:tavLst>
                                    </p:anim>
                                    <p:anim calcmode="lin" valueType="num">
                                      <p:cBhvr>
                                        <p:cTn id="83" dur="500" fill="hold"/>
                                        <p:tgtEl>
                                          <p:spTgt spid="156"/>
                                        </p:tgtEl>
                                        <p:attrNameLst>
                                          <p:attrName>ppt_y</p:attrName>
                                        </p:attrNameLst>
                                      </p:cBhvr>
                                      <p:tavLst>
                                        <p:tav tm="0">
                                          <p:val>
                                            <p:strVal val="#ppt_y"/>
                                          </p:val>
                                        </p:tav>
                                        <p:tav tm="100000">
                                          <p:val>
                                            <p:strVal val="#ppt_y"/>
                                          </p:val>
                                        </p:tav>
                                      </p:tavLst>
                                    </p:anim>
                                  </p:childTnLst>
                                </p:cTn>
                              </p:par>
                            </p:childTnLst>
                          </p:cTn>
                        </p:par>
                        <p:par>
                          <p:cTn id="84" fill="hold">
                            <p:stCondLst>
                              <p:cond delay="15500"/>
                            </p:stCondLst>
                            <p:childTnLst>
                              <p:par>
                                <p:cTn id="85" presetClass="entr" nodeType="afterEffect" presetSubtype="8" presetID="2" grpId="17" fill="hold">
                                  <p:stCondLst>
                                    <p:cond delay="0"/>
                                  </p:stCondLst>
                                  <p:iterate type="el" backwards="0">
                                    <p:tmAbs val="0"/>
                                  </p:iterate>
                                  <p:childTnLst>
                                    <p:set>
                                      <p:cBhvr>
                                        <p:cTn id="86" fill="hold"/>
                                        <p:tgtEl>
                                          <p:spTgt spid="157"/>
                                        </p:tgtEl>
                                        <p:attrNameLst>
                                          <p:attrName>style.visibility</p:attrName>
                                        </p:attrNameLst>
                                      </p:cBhvr>
                                      <p:to>
                                        <p:strVal val="visible"/>
                                      </p:to>
                                    </p:set>
                                    <p:anim calcmode="lin" valueType="num">
                                      <p:cBhvr>
                                        <p:cTn id="87" dur="500" fill="hold"/>
                                        <p:tgtEl>
                                          <p:spTgt spid="157"/>
                                        </p:tgtEl>
                                        <p:attrNameLst>
                                          <p:attrName>ppt_x</p:attrName>
                                        </p:attrNameLst>
                                      </p:cBhvr>
                                      <p:tavLst>
                                        <p:tav tm="0">
                                          <p:val>
                                            <p:strVal val="0-#ppt_w/2"/>
                                          </p:val>
                                        </p:tav>
                                        <p:tav tm="100000">
                                          <p:val>
                                            <p:strVal val="#ppt_x"/>
                                          </p:val>
                                        </p:tav>
                                      </p:tavLst>
                                    </p:anim>
                                    <p:anim calcmode="lin" valueType="num">
                                      <p:cBhvr>
                                        <p:cTn id="88" dur="500" fill="hold"/>
                                        <p:tgtEl>
                                          <p:spTgt spid="157"/>
                                        </p:tgtEl>
                                        <p:attrNameLst>
                                          <p:attrName>ppt_y</p:attrName>
                                        </p:attrNameLst>
                                      </p:cBhvr>
                                      <p:tavLst>
                                        <p:tav tm="0">
                                          <p:val>
                                            <p:strVal val="#ppt_y"/>
                                          </p:val>
                                        </p:tav>
                                        <p:tav tm="100000">
                                          <p:val>
                                            <p:strVal val="#ppt_y"/>
                                          </p:val>
                                        </p:tav>
                                      </p:tavLst>
                                    </p:anim>
                                  </p:childTnLst>
                                </p:cTn>
                              </p:par>
                            </p:childTnLst>
                          </p:cTn>
                        </p:par>
                        <p:par>
                          <p:cTn id="89" fill="hold">
                            <p:stCondLst>
                              <p:cond delay="16000"/>
                            </p:stCondLst>
                            <p:childTnLst>
                              <p:par>
                                <p:cTn id="90" presetClass="entr" nodeType="afterEffect" presetSubtype="16" presetID="23" grpId="18" fill="hold">
                                  <p:stCondLst>
                                    <p:cond delay="0"/>
                                  </p:stCondLst>
                                  <p:iterate type="el" backwards="0">
                                    <p:tmAbs val="0"/>
                                  </p:iterate>
                                  <p:childTnLst>
                                    <p:set>
                                      <p:cBhvr>
                                        <p:cTn id="91" fill="hold"/>
                                        <p:tgtEl>
                                          <p:spTgt spid="158"/>
                                        </p:tgtEl>
                                        <p:attrNameLst>
                                          <p:attrName>style.visibility</p:attrName>
                                        </p:attrNameLst>
                                      </p:cBhvr>
                                      <p:to>
                                        <p:strVal val="visible"/>
                                      </p:to>
                                    </p:set>
                                    <p:anim calcmode="lin" valueType="num">
                                      <p:cBhvr>
                                        <p:cTn id="92" dur="500" fill="hold"/>
                                        <p:tgtEl>
                                          <p:spTgt spid="158"/>
                                        </p:tgtEl>
                                        <p:attrNameLst>
                                          <p:attrName>ppt_w</p:attrName>
                                        </p:attrNameLst>
                                      </p:cBhvr>
                                      <p:tavLst>
                                        <p:tav tm="0">
                                          <p:val>
                                            <p:fltVal val="0"/>
                                          </p:val>
                                        </p:tav>
                                        <p:tav tm="100000">
                                          <p:val>
                                            <p:strVal val="#ppt_w"/>
                                          </p:val>
                                        </p:tav>
                                      </p:tavLst>
                                    </p:anim>
                                    <p:anim calcmode="lin" valueType="num">
                                      <p:cBhvr>
                                        <p:cTn id="93" dur="500" fill="hold"/>
                                        <p:tgtEl>
                                          <p:spTgt spid="158"/>
                                        </p:tgtEl>
                                        <p:attrNameLst>
                                          <p:attrName>ppt_h</p:attrName>
                                        </p:attrNameLst>
                                      </p:cBhvr>
                                      <p:tavLst>
                                        <p:tav tm="0">
                                          <p:val>
                                            <p:fltVal val="0"/>
                                          </p:val>
                                        </p:tav>
                                        <p:tav tm="100000">
                                          <p:val>
                                            <p:strVal val="#ppt_h"/>
                                          </p:val>
                                        </p:tav>
                                      </p:tavLst>
                                    </p:anim>
                                  </p:childTnLst>
                                </p:cTn>
                              </p:par>
                            </p:childTnLst>
                          </p:cTn>
                        </p:par>
                        <p:par>
                          <p:cTn id="94" fill="hold">
                            <p:stCondLst>
                              <p:cond delay="16500"/>
                            </p:stCondLst>
                            <p:childTnLst>
                              <p:par>
                                <p:cTn id="95" presetClass="entr" nodeType="afterEffect" presetSubtype="4" presetID="2" grpId="19" fill="hold">
                                  <p:stCondLst>
                                    <p:cond delay="0"/>
                                  </p:stCondLst>
                                  <p:iterate type="el" backwards="0">
                                    <p:tmAbs val="0"/>
                                  </p:iterate>
                                  <p:childTnLst>
                                    <p:set>
                                      <p:cBhvr>
                                        <p:cTn id="96" fill="hold"/>
                                        <p:tgtEl>
                                          <p:spTgt spid="159"/>
                                        </p:tgtEl>
                                        <p:attrNameLst>
                                          <p:attrName>style.visibility</p:attrName>
                                        </p:attrNameLst>
                                      </p:cBhvr>
                                      <p:to>
                                        <p:strVal val="visible"/>
                                      </p:to>
                                    </p:set>
                                    <p:anim calcmode="lin" valueType="num">
                                      <p:cBhvr>
                                        <p:cTn id="97" dur="1000" fill="hold"/>
                                        <p:tgtEl>
                                          <p:spTgt spid="159"/>
                                        </p:tgtEl>
                                        <p:attrNameLst>
                                          <p:attrName>ppt_x</p:attrName>
                                        </p:attrNameLst>
                                      </p:cBhvr>
                                      <p:tavLst>
                                        <p:tav tm="0">
                                          <p:val>
                                            <p:strVal val="#ppt_x"/>
                                          </p:val>
                                        </p:tav>
                                        <p:tav tm="100000">
                                          <p:val>
                                            <p:strVal val="#ppt_x"/>
                                          </p:val>
                                        </p:tav>
                                      </p:tavLst>
                                    </p:anim>
                                    <p:anim calcmode="lin" valueType="num">
                                      <p:cBhvr>
                                        <p:cTn id="98" dur="1000" fill="hold"/>
                                        <p:tgtEl>
                                          <p:spTgt spid="159"/>
                                        </p:tgtEl>
                                        <p:attrNameLst>
                                          <p:attrName>ppt_y</p:attrName>
                                        </p:attrNameLst>
                                      </p:cBhvr>
                                      <p:tavLst>
                                        <p:tav tm="0">
                                          <p:val>
                                            <p:strVal val="1+#ppt_h/2"/>
                                          </p:val>
                                        </p:tav>
                                        <p:tav tm="100000">
                                          <p:val>
                                            <p:strVal val="#ppt_y"/>
                                          </p:val>
                                        </p:tav>
                                      </p:tavLst>
                                    </p:anim>
                                  </p:childTnLst>
                                </p:cTn>
                              </p:par>
                            </p:childTnLst>
                          </p:cTn>
                        </p:par>
                        <p:par>
                          <p:cTn id="99" fill="hold">
                            <p:stCondLst>
                              <p:cond delay="17500"/>
                            </p:stCondLst>
                            <p:childTnLst>
                              <p:par>
                                <p:cTn id="100" presetClass="entr" nodeType="afterEffect" presetSubtype="16" presetID="23" grpId="20" fill="hold">
                                  <p:stCondLst>
                                    <p:cond delay="0"/>
                                  </p:stCondLst>
                                  <p:iterate type="el" backwards="0">
                                    <p:tmAbs val="0"/>
                                  </p:iterate>
                                  <p:childTnLst>
                                    <p:set>
                                      <p:cBhvr>
                                        <p:cTn id="101" fill="hold"/>
                                        <p:tgtEl>
                                          <p:spTgt spid="160"/>
                                        </p:tgtEl>
                                        <p:attrNameLst>
                                          <p:attrName>style.visibility</p:attrName>
                                        </p:attrNameLst>
                                      </p:cBhvr>
                                      <p:to>
                                        <p:strVal val="visible"/>
                                      </p:to>
                                    </p:set>
                                    <p:anim calcmode="lin" valueType="num">
                                      <p:cBhvr>
                                        <p:cTn id="102" dur="500" fill="hold"/>
                                        <p:tgtEl>
                                          <p:spTgt spid="160"/>
                                        </p:tgtEl>
                                        <p:attrNameLst>
                                          <p:attrName>ppt_w</p:attrName>
                                        </p:attrNameLst>
                                      </p:cBhvr>
                                      <p:tavLst>
                                        <p:tav tm="0">
                                          <p:val>
                                            <p:fltVal val="0"/>
                                          </p:val>
                                        </p:tav>
                                        <p:tav tm="100000">
                                          <p:val>
                                            <p:strVal val="#ppt_w"/>
                                          </p:val>
                                        </p:tav>
                                      </p:tavLst>
                                    </p:anim>
                                    <p:anim calcmode="lin" valueType="num">
                                      <p:cBhvr>
                                        <p:cTn id="103" dur="500" fill="hold"/>
                                        <p:tgtEl>
                                          <p:spTgt spid="160"/>
                                        </p:tgtEl>
                                        <p:attrNameLst>
                                          <p:attrName>ppt_h</p:attrName>
                                        </p:attrNameLst>
                                      </p:cBhvr>
                                      <p:tavLst>
                                        <p:tav tm="0">
                                          <p:val>
                                            <p:fltVal val="0"/>
                                          </p:val>
                                        </p:tav>
                                        <p:tav tm="100000">
                                          <p:val>
                                            <p:strVal val="#ppt_h"/>
                                          </p:val>
                                        </p:tav>
                                      </p:tavLst>
                                    </p:anim>
                                  </p:childTnLst>
                                </p:cTn>
                              </p:par>
                            </p:childTnLst>
                          </p:cTn>
                        </p:par>
                        <p:par>
                          <p:cTn id="104" fill="hold">
                            <p:stCondLst>
                              <p:cond delay="18000"/>
                            </p:stCondLst>
                            <p:childTnLst>
                              <p:par>
                                <p:cTn id="105" presetClass="entr" nodeType="afterEffect" presetSubtype="4" presetID="2" grpId="21" fill="hold">
                                  <p:stCondLst>
                                    <p:cond delay="0"/>
                                  </p:stCondLst>
                                  <p:iterate type="el" backwards="0">
                                    <p:tmAbs val="0"/>
                                  </p:iterate>
                                  <p:childTnLst>
                                    <p:set>
                                      <p:cBhvr>
                                        <p:cTn id="106" fill="hold"/>
                                        <p:tgtEl>
                                          <p:spTgt spid="161"/>
                                        </p:tgtEl>
                                        <p:attrNameLst>
                                          <p:attrName>style.visibility</p:attrName>
                                        </p:attrNameLst>
                                      </p:cBhvr>
                                      <p:to>
                                        <p:strVal val="visible"/>
                                      </p:to>
                                    </p:set>
                                    <p:anim calcmode="lin" valueType="num">
                                      <p:cBhvr>
                                        <p:cTn id="107" dur="1000" fill="hold"/>
                                        <p:tgtEl>
                                          <p:spTgt spid="161"/>
                                        </p:tgtEl>
                                        <p:attrNameLst>
                                          <p:attrName>ppt_x</p:attrName>
                                        </p:attrNameLst>
                                      </p:cBhvr>
                                      <p:tavLst>
                                        <p:tav tm="0">
                                          <p:val>
                                            <p:strVal val="#ppt_x"/>
                                          </p:val>
                                        </p:tav>
                                        <p:tav tm="100000">
                                          <p:val>
                                            <p:strVal val="#ppt_x"/>
                                          </p:val>
                                        </p:tav>
                                      </p:tavLst>
                                    </p:anim>
                                    <p:anim calcmode="lin" valueType="num">
                                      <p:cBhvr>
                                        <p:cTn id="108" dur="1000" fill="hold"/>
                                        <p:tgtEl>
                                          <p:spTgt spid="161"/>
                                        </p:tgtEl>
                                        <p:attrNameLst>
                                          <p:attrName>ppt_y</p:attrName>
                                        </p:attrNameLst>
                                      </p:cBhvr>
                                      <p:tavLst>
                                        <p:tav tm="0">
                                          <p:val>
                                            <p:strVal val="1+#ppt_h/2"/>
                                          </p:val>
                                        </p:tav>
                                        <p:tav tm="100000">
                                          <p:val>
                                            <p:strVal val="#ppt_y"/>
                                          </p:val>
                                        </p:tav>
                                      </p:tavLst>
                                    </p:anim>
                                  </p:childTnLst>
                                </p:cTn>
                              </p:par>
                            </p:childTnLst>
                          </p:cTn>
                        </p:par>
                        <p:par>
                          <p:cTn id="109" fill="hold">
                            <p:stCondLst>
                              <p:cond delay="19000"/>
                            </p:stCondLst>
                            <p:childTnLst>
                              <p:par>
                                <p:cTn id="110" presetClass="entr" nodeType="afterEffect" presetSubtype="4" presetID="2" grpId="22" fill="hold">
                                  <p:stCondLst>
                                    <p:cond delay="0"/>
                                  </p:stCondLst>
                                  <p:iterate type="el" backwards="0">
                                    <p:tmAbs val="0"/>
                                  </p:iterate>
                                  <p:childTnLst>
                                    <p:set>
                                      <p:cBhvr>
                                        <p:cTn id="111" fill="hold"/>
                                        <p:tgtEl>
                                          <p:spTgt spid="162"/>
                                        </p:tgtEl>
                                        <p:attrNameLst>
                                          <p:attrName>style.visibility</p:attrName>
                                        </p:attrNameLst>
                                      </p:cBhvr>
                                      <p:to>
                                        <p:strVal val="visible"/>
                                      </p:to>
                                    </p:set>
                                    <p:anim calcmode="lin" valueType="num">
                                      <p:cBhvr>
                                        <p:cTn id="112" dur="1000" fill="hold"/>
                                        <p:tgtEl>
                                          <p:spTgt spid="162"/>
                                        </p:tgtEl>
                                        <p:attrNameLst>
                                          <p:attrName>ppt_x</p:attrName>
                                        </p:attrNameLst>
                                      </p:cBhvr>
                                      <p:tavLst>
                                        <p:tav tm="0">
                                          <p:val>
                                            <p:strVal val="#ppt_x"/>
                                          </p:val>
                                        </p:tav>
                                        <p:tav tm="100000">
                                          <p:val>
                                            <p:strVal val="#ppt_x"/>
                                          </p:val>
                                        </p:tav>
                                      </p:tavLst>
                                    </p:anim>
                                    <p:anim calcmode="lin" valueType="num">
                                      <p:cBhvr>
                                        <p:cTn id="113" dur="1000" fill="hold"/>
                                        <p:tgtEl>
                                          <p:spTgt spid="162"/>
                                        </p:tgtEl>
                                        <p:attrNameLst>
                                          <p:attrName>ppt_y</p:attrName>
                                        </p:attrNameLst>
                                      </p:cBhvr>
                                      <p:tavLst>
                                        <p:tav tm="0">
                                          <p:val>
                                            <p:strVal val="1+#ppt_h/2"/>
                                          </p:val>
                                        </p:tav>
                                        <p:tav tm="100000">
                                          <p:val>
                                            <p:strVal val="#ppt_y"/>
                                          </p:val>
                                        </p:tav>
                                      </p:tavLst>
                                    </p:anim>
                                  </p:childTnLst>
                                </p:cTn>
                              </p:par>
                            </p:childTnLst>
                          </p:cTn>
                        </p:par>
                        <p:par>
                          <p:cTn id="114" fill="hold">
                            <p:stCondLst>
                              <p:cond delay="20000"/>
                            </p:stCondLst>
                            <p:childTnLst>
                              <p:par>
                                <p:cTn id="115" presetClass="entr" nodeType="afterEffect" presetSubtype="4" presetID="2" grpId="23" fill="hold">
                                  <p:stCondLst>
                                    <p:cond delay="0"/>
                                  </p:stCondLst>
                                  <p:iterate type="el" backwards="0">
                                    <p:tmAbs val="0"/>
                                  </p:iterate>
                                  <p:childTnLst>
                                    <p:set>
                                      <p:cBhvr>
                                        <p:cTn id="116" fill="hold"/>
                                        <p:tgtEl>
                                          <p:spTgt spid="163"/>
                                        </p:tgtEl>
                                        <p:attrNameLst>
                                          <p:attrName>style.visibility</p:attrName>
                                        </p:attrNameLst>
                                      </p:cBhvr>
                                      <p:to>
                                        <p:strVal val="visible"/>
                                      </p:to>
                                    </p:set>
                                    <p:anim calcmode="lin" valueType="num">
                                      <p:cBhvr>
                                        <p:cTn id="117" dur="1000" fill="hold"/>
                                        <p:tgtEl>
                                          <p:spTgt spid="163"/>
                                        </p:tgtEl>
                                        <p:attrNameLst>
                                          <p:attrName>ppt_x</p:attrName>
                                        </p:attrNameLst>
                                      </p:cBhvr>
                                      <p:tavLst>
                                        <p:tav tm="0">
                                          <p:val>
                                            <p:strVal val="#ppt_x"/>
                                          </p:val>
                                        </p:tav>
                                        <p:tav tm="100000">
                                          <p:val>
                                            <p:strVal val="#ppt_x"/>
                                          </p:val>
                                        </p:tav>
                                      </p:tavLst>
                                    </p:anim>
                                    <p:anim calcmode="lin" valueType="num">
                                      <p:cBhvr>
                                        <p:cTn id="118" dur="1000" fill="hold"/>
                                        <p:tgtEl>
                                          <p:spTgt spid="163"/>
                                        </p:tgtEl>
                                        <p:attrNameLst>
                                          <p:attrName>ppt_y</p:attrName>
                                        </p:attrNameLst>
                                      </p:cBhvr>
                                      <p:tavLst>
                                        <p:tav tm="0">
                                          <p:val>
                                            <p:strVal val="1+#ppt_h/2"/>
                                          </p:val>
                                        </p:tav>
                                        <p:tav tm="100000">
                                          <p:val>
                                            <p:strVal val="#ppt_y"/>
                                          </p:val>
                                        </p:tav>
                                      </p:tavLst>
                                    </p:anim>
                                  </p:childTnLst>
                                </p:cTn>
                              </p:par>
                            </p:childTnLst>
                          </p:cTn>
                        </p:par>
                        <p:par>
                          <p:cTn id="119" fill="hold">
                            <p:stCondLst>
                              <p:cond delay="21000"/>
                            </p:stCondLst>
                            <p:childTnLst>
                              <p:par>
                                <p:cTn id="120" presetClass="entr" nodeType="afterEffect" presetSubtype="4" presetID="2" grpId="24" fill="hold">
                                  <p:stCondLst>
                                    <p:cond delay="0"/>
                                  </p:stCondLst>
                                  <p:iterate type="el" backwards="0">
                                    <p:tmAbs val="0"/>
                                  </p:iterate>
                                  <p:childTnLst>
                                    <p:set>
                                      <p:cBhvr>
                                        <p:cTn id="121" fill="hold"/>
                                        <p:tgtEl>
                                          <p:spTgt spid="164"/>
                                        </p:tgtEl>
                                        <p:attrNameLst>
                                          <p:attrName>style.visibility</p:attrName>
                                        </p:attrNameLst>
                                      </p:cBhvr>
                                      <p:to>
                                        <p:strVal val="visible"/>
                                      </p:to>
                                    </p:set>
                                    <p:anim calcmode="lin" valueType="num">
                                      <p:cBhvr>
                                        <p:cTn id="122" dur="1000" fill="hold"/>
                                        <p:tgtEl>
                                          <p:spTgt spid="164"/>
                                        </p:tgtEl>
                                        <p:attrNameLst>
                                          <p:attrName>ppt_x</p:attrName>
                                        </p:attrNameLst>
                                      </p:cBhvr>
                                      <p:tavLst>
                                        <p:tav tm="0">
                                          <p:val>
                                            <p:strVal val="#ppt_x"/>
                                          </p:val>
                                        </p:tav>
                                        <p:tav tm="100000">
                                          <p:val>
                                            <p:strVal val="#ppt_x"/>
                                          </p:val>
                                        </p:tav>
                                      </p:tavLst>
                                    </p:anim>
                                    <p:anim calcmode="lin" valueType="num">
                                      <p:cBhvr>
                                        <p:cTn id="123" dur="1000" fill="hold"/>
                                        <p:tgtEl>
                                          <p:spTgt spid="164"/>
                                        </p:tgtEl>
                                        <p:attrNameLst>
                                          <p:attrName>ppt_y</p:attrName>
                                        </p:attrNameLst>
                                      </p:cBhvr>
                                      <p:tavLst>
                                        <p:tav tm="0">
                                          <p:val>
                                            <p:strVal val="1+#ppt_h/2"/>
                                          </p:val>
                                        </p:tav>
                                        <p:tav tm="100000">
                                          <p:val>
                                            <p:strVal val="#ppt_y"/>
                                          </p:val>
                                        </p:tav>
                                      </p:tavLst>
                                    </p:anim>
                                  </p:childTnLst>
                                </p:cTn>
                              </p:par>
                            </p:childTnLst>
                          </p:cTn>
                        </p:par>
                        <p:par>
                          <p:cTn id="124" fill="hold">
                            <p:stCondLst>
                              <p:cond delay="22000"/>
                            </p:stCondLst>
                            <p:childTnLst>
                              <p:par>
                                <p:cTn id="125" presetClass="entr" nodeType="afterEffect" presetSubtype="4" presetID="2" grpId="25" fill="hold">
                                  <p:stCondLst>
                                    <p:cond delay="0"/>
                                  </p:stCondLst>
                                  <p:iterate type="el" backwards="0">
                                    <p:tmAbs val="0"/>
                                  </p:iterate>
                                  <p:childTnLst>
                                    <p:set>
                                      <p:cBhvr>
                                        <p:cTn id="126" fill="hold"/>
                                        <p:tgtEl>
                                          <p:spTgt spid="165"/>
                                        </p:tgtEl>
                                        <p:attrNameLst>
                                          <p:attrName>style.visibility</p:attrName>
                                        </p:attrNameLst>
                                      </p:cBhvr>
                                      <p:to>
                                        <p:strVal val="visible"/>
                                      </p:to>
                                    </p:set>
                                    <p:anim calcmode="lin" valueType="num">
                                      <p:cBhvr>
                                        <p:cTn id="127" dur="500" fill="hold"/>
                                        <p:tgtEl>
                                          <p:spTgt spid="165"/>
                                        </p:tgtEl>
                                        <p:attrNameLst>
                                          <p:attrName>ppt_x</p:attrName>
                                        </p:attrNameLst>
                                      </p:cBhvr>
                                      <p:tavLst>
                                        <p:tav tm="0">
                                          <p:val>
                                            <p:strVal val="#ppt_x"/>
                                          </p:val>
                                        </p:tav>
                                        <p:tav tm="100000">
                                          <p:val>
                                            <p:strVal val="#ppt_x"/>
                                          </p:val>
                                        </p:tav>
                                      </p:tavLst>
                                    </p:anim>
                                    <p:anim calcmode="lin" valueType="num">
                                      <p:cBhvr>
                                        <p:cTn id="128" dur="500" fill="hold"/>
                                        <p:tgtEl>
                                          <p:spTgt spid="165"/>
                                        </p:tgtEl>
                                        <p:attrNameLst>
                                          <p:attrName>ppt_y</p:attrName>
                                        </p:attrNameLst>
                                      </p:cBhvr>
                                      <p:tavLst>
                                        <p:tav tm="0">
                                          <p:val>
                                            <p:strVal val="1+#ppt_h/2"/>
                                          </p:val>
                                        </p:tav>
                                        <p:tav tm="100000">
                                          <p:val>
                                            <p:strVal val="#ppt_y"/>
                                          </p:val>
                                        </p:tav>
                                      </p:tavLst>
                                    </p:anim>
                                  </p:childTnLst>
                                </p:cTn>
                              </p:par>
                            </p:childTnLst>
                          </p:cTn>
                        </p:par>
                        <p:par>
                          <p:cTn id="129" fill="hold">
                            <p:stCondLst>
                              <p:cond delay="22500"/>
                            </p:stCondLst>
                            <p:childTnLst>
                              <p:par>
                                <p:cTn id="130" presetClass="entr" nodeType="afterEffect" presetSubtype="4" presetID="2" grpId="26" fill="hold">
                                  <p:stCondLst>
                                    <p:cond delay="0"/>
                                  </p:stCondLst>
                                  <p:iterate type="el" backwards="0">
                                    <p:tmAbs val="0"/>
                                  </p:iterate>
                                  <p:childTnLst>
                                    <p:set>
                                      <p:cBhvr>
                                        <p:cTn id="131" fill="hold"/>
                                        <p:tgtEl>
                                          <p:spTgt spid="170"/>
                                        </p:tgtEl>
                                        <p:attrNameLst>
                                          <p:attrName>style.visibility</p:attrName>
                                        </p:attrNameLst>
                                      </p:cBhvr>
                                      <p:to>
                                        <p:strVal val="visible"/>
                                      </p:to>
                                    </p:set>
                                    <p:anim calcmode="lin" valueType="num">
                                      <p:cBhvr>
                                        <p:cTn id="132" dur="1000" fill="hold"/>
                                        <p:tgtEl>
                                          <p:spTgt spid="170"/>
                                        </p:tgtEl>
                                        <p:attrNameLst>
                                          <p:attrName>ppt_x</p:attrName>
                                        </p:attrNameLst>
                                      </p:cBhvr>
                                      <p:tavLst>
                                        <p:tav tm="0">
                                          <p:val>
                                            <p:strVal val="#ppt_x"/>
                                          </p:val>
                                        </p:tav>
                                        <p:tav tm="100000">
                                          <p:val>
                                            <p:strVal val="#ppt_x"/>
                                          </p:val>
                                        </p:tav>
                                      </p:tavLst>
                                    </p:anim>
                                    <p:anim calcmode="lin" valueType="num">
                                      <p:cBhvr>
                                        <p:cTn id="133" dur="1000" fill="hold"/>
                                        <p:tgtEl>
                                          <p:spTgt spid="170"/>
                                        </p:tgtEl>
                                        <p:attrNameLst>
                                          <p:attrName>ppt_y</p:attrName>
                                        </p:attrNameLst>
                                      </p:cBhvr>
                                      <p:tavLst>
                                        <p:tav tm="0">
                                          <p:val>
                                            <p:strVal val="1+#ppt_h/2"/>
                                          </p:val>
                                        </p:tav>
                                        <p:tav tm="100000">
                                          <p:val>
                                            <p:strVal val="#ppt_y"/>
                                          </p:val>
                                        </p:tav>
                                      </p:tavLst>
                                    </p:anim>
                                  </p:childTnLst>
                                </p:cTn>
                              </p:par>
                            </p:childTnLst>
                          </p:cTn>
                        </p:par>
                        <p:par>
                          <p:cTn id="134" fill="hold">
                            <p:stCondLst>
                              <p:cond delay="23500"/>
                            </p:stCondLst>
                            <p:childTnLst>
                              <p:par>
                                <p:cTn id="135" presetClass="entr" nodeType="afterEffect" presetSubtype="4" presetID="2" grpId="27" fill="hold">
                                  <p:stCondLst>
                                    <p:cond delay="0"/>
                                  </p:stCondLst>
                                  <p:iterate type="el" backwards="0">
                                    <p:tmAbs val="0"/>
                                  </p:iterate>
                                  <p:childTnLst>
                                    <p:set>
                                      <p:cBhvr>
                                        <p:cTn id="136" fill="hold"/>
                                        <p:tgtEl>
                                          <p:spTgt spid="172"/>
                                        </p:tgtEl>
                                        <p:attrNameLst>
                                          <p:attrName>style.visibility</p:attrName>
                                        </p:attrNameLst>
                                      </p:cBhvr>
                                      <p:to>
                                        <p:strVal val="visible"/>
                                      </p:to>
                                    </p:set>
                                    <p:anim calcmode="lin" valueType="num">
                                      <p:cBhvr>
                                        <p:cTn id="137" dur="1000" fill="hold"/>
                                        <p:tgtEl>
                                          <p:spTgt spid="172"/>
                                        </p:tgtEl>
                                        <p:attrNameLst>
                                          <p:attrName>ppt_x</p:attrName>
                                        </p:attrNameLst>
                                      </p:cBhvr>
                                      <p:tavLst>
                                        <p:tav tm="0">
                                          <p:val>
                                            <p:strVal val="#ppt_x"/>
                                          </p:val>
                                        </p:tav>
                                        <p:tav tm="100000">
                                          <p:val>
                                            <p:strVal val="#ppt_x"/>
                                          </p:val>
                                        </p:tav>
                                      </p:tavLst>
                                    </p:anim>
                                    <p:anim calcmode="lin" valueType="num">
                                      <p:cBhvr>
                                        <p:cTn id="138" dur="1000" fill="hold"/>
                                        <p:tgtEl>
                                          <p:spTgt spid="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 grpId="2"/>
      <p:bldP build="whole" bldLvl="1" animBg="1" rev="0" advAuto="0" spid="143" grpId="6"/>
      <p:bldP build="whole" bldLvl="1" animBg="1" rev="0" advAuto="0" spid="170" grpId="26"/>
      <p:bldP build="whole" bldLvl="1" animBg="1" rev="0" advAuto="0" spid="161" grpId="21"/>
      <p:bldP build="whole" bldLvl="1" animBg="1" rev="0" advAuto="0" spid="158" grpId="18"/>
      <p:bldP build="whole" bldLvl="1" animBg="1" rev="0" advAuto="0" spid="148" grpId="7"/>
      <p:bldP build="whole" bldLvl="1" animBg="1" rev="0" advAuto="0" spid="164" grpId="24"/>
      <p:bldP build="whole" bldLvl="1" animBg="1" rev="0" advAuto="0" spid="149" grpId="14"/>
      <p:bldP build="whole" bldLvl="1" animBg="1" rev="0" advAuto="0" spid="165" grpId="25"/>
      <p:bldP build="whole" bldLvl="1" animBg="1" rev="0" advAuto="0" spid="151" grpId="8"/>
      <p:bldP build="whole" bldLvl="1" animBg="1" rev="0" advAuto="0" spid="140" grpId="1"/>
      <p:bldP build="whole" bldLvl="1" animBg="1" rev="0" advAuto="0" spid="144" grpId="9"/>
      <p:bldP build="whole" bldLvl="1" animBg="1" rev="0" advAuto="0" spid="152" grpId="11"/>
      <p:bldP build="whole" bldLvl="1" animBg="1" rev="0" advAuto="0" spid="159" grpId="19"/>
      <p:bldP build="whole" bldLvl="1" animBg="1" rev="0" advAuto="0" spid="147" grpId="13"/>
      <p:bldP build="whole" bldLvl="1" animBg="1" rev="0" advAuto="0" spid="154" grpId="4"/>
      <p:bldP build="whole" bldLvl="1" animBg="1" rev="0" advAuto="0" spid="157" grpId="17"/>
      <p:bldP build="whole" bldLvl="1" animBg="1" rev="0" advAuto="0" spid="150" grpId="3"/>
      <p:bldP build="whole" bldLvl="1" animBg="1" rev="0" advAuto="0" spid="160" grpId="20"/>
      <p:bldP build="whole" bldLvl="1" animBg="1" rev="0" advAuto="0" spid="145" grpId="10"/>
      <p:bldP build="whole" bldLvl="1" animBg="1" rev="0" advAuto="0" spid="153" grpId="15"/>
      <p:bldP build="whole" bldLvl="1" animBg="1" rev="0" advAuto="0" spid="156" grpId="16"/>
      <p:bldP build="whole" bldLvl="1" animBg="1" rev="0" advAuto="0" spid="162" grpId="22"/>
      <p:bldP build="whole" bldLvl="1" animBg="1" rev="0" advAuto="0" spid="142" grpId="5"/>
      <p:bldP build="whole" bldLvl="1" animBg="1" rev="0" advAuto="0" spid="172" grpId="27"/>
      <p:bldP build="whole" bldLvl="1" animBg="1" rev="0" advAuto="0" spid="146" grpId="12"/>
      <p:bldP build="whole" bldLvl="1" animBg="1" rev="0" advAuto="0" spid="163" grpId="23"/>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75" name="Shape 175"/>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76" name="Shape 17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7"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178"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179" name="Shape 179"/>
          <p:cNvSpPr/>
          <p:nvPr/>
        </p:nvSpPr>
        <p:spPr>
          <a:xfrm>
            <a:off x="38459" y="3665931"/>
            <a:ext cx="22372794" cy="6617495"/>
          </a:xfrm>
          <a:custGeom>
            <a:avLst/>
            <a:gdLst/>
            <a:ahLst/>
            <a:cxnLst>
              <a:cxn ang="0">
                <a:pos x="wd2" y="hd2"/>
              </a:cxn>
              <a:cxn ang="5400000">
                <a:pos x="wd2" y="hd2"/>
              </a:cxn>
              <a:cxn ang="10800000">
                <a:pos x="wd2" y="hd2"/>
              </a:cxn>
              <a:cxn ang="16200000">
                <a:pos x="wd2" y="hd2"/>
              </a:cxn>
            </a:cxnLst>
            <a:rect l="0" t="0" r="r" b="b"/>
            <a:pathLst>
              <a:path w="21600" h="18707" fill="norm" stroke="1" extrusionOk="0">
                <a:moveTo>
                  <a:pt x="0" y="17916"/>
                </a:moveTo>
                <a:cubicBezTo>
                  <a:pt x="3208" y="21600"/>
                  <a:pt x="3544" y="11219"/>
                  <a:pt x="5041" y="11302"/>
                </a:cubicBezTo>
                <a:cubicBezTo>
                  <a:pt x="6538" y="11386"/>
                  <a:pt x="7455" y="15405"/>
                  <a:pt x="9410" y="15070"/>
                </a:cubicBezTo>
                <a:cubicBezTo>
                  <a:pt x="11365" y="14735"/>
                  <a:pt x="11518" y="7367"/>
                  <a:pt x="13534" y="6698"/>
                </a:cubicBezTo>
                <a:cubicBezTo>
                  <a:pt x="15551" y="6028"/>
                  <a:pt x="15757" y="10277"/>
                  <a:pt x="17682" y="10026"/>
                </a:cubicBezTo>
                <a:cubicBezTo>
                  <a:pt x="19607" y="9774"/>
                  <a:pt x="19645" y="1758"/>
                  <a:pt x="21600" y="0"/>
                </a:cubicBezTo>
              </a:path>
            </a:pathLst>
          </a:custGeom>
          <a:ln w="15875">
            <a:solidFill>
              <a:srgbClr val="BFBFBF"/>
            </a:solidFill>
            <a:prstDash val="dash"/>
            <a:miter lim="400000"/>
          </a:ln>
        </p:spPr>
        <p:txBody>
          <a:bodyPr lIns="45719" rIns="45719"/>
          <a:lstStyle/>
          <a:p>
            <a:pPr/>
          </a:p>
        </p:txBody>
      </p:sp>
      <p:sp>
        <p:nvSpPr>
          <p:cNvPr id="180" name="Shape 180"/>
          <p:cNvSpPr/>
          <p:nvPr/>
        </p:nvSpPr>
        <p:spPr>
          <a:xfrm>
            <a:off x="6299163" y="7660553"/>
            <a:ext cx="1991415" cy="1986473"/>
          </a:xfrm>
          <a:prstGeom prst="ellipse">
            <a:avLst/>
          </a:prstGeom>
          <a:solidFill>
            <a:srgbClr val="25C8B4"/>
          </a:solidFill>
          <a:ln w="12700">
            <a:miter lim="400000"/>
          </a:ln>
        </p:spPr>
        <p:txBody>
          <a:bodyPr lIns="45719" rIns="45719" anchor="ctr"/>
          <a:lstStyle/>
          <a:p>
            <a:pPr algn="ctr">
              <a:defRPr sz="4800">
                <a:solidFill>
                  <a:srgbClr val="FFFFFF"/>
                </a:solidFill>
              </a:defRPr>
            </a:pPr>
          </a:p>
        </p:txBody>
      </p:sp>
      <p:sp>
        <p:nvSpPr>
          <p:cNvPr id="181" name="Shape 181"/>
          <p:cNvSpPr/>
          <p:nvPr/>
        </p:nvSpPr>
        <p:spPr>
          <a:xfrm>
            <a:off x="9491515" y="7840006"/>
            <a:ext cx="1991416" cy="1986473"/>
          </a:xfrm>
          <a:prstGeom prst="ellipse">
            <a:avLst/>
          </a:prstGeom>
          <a:solidFill>
            <a:srgbClr val="81DC64"/>
          </a:solidFill>
          <a:ln w="12700">
            <a:miter lim="400000"/>
          </a:ln>
        </p:spPr>
        <p:txBody>
          <a:bodyPr lIns="45719" rIns="45719" anchor="ctr"/>
          <a:lstStyle/>
          <a:p>
            <a:pPr algn="ctr">
              <a:defRPr sz="4800">
                <a:solidFill>
                  <a:srgbClr val="FFFFFF"/>
                </a:solidFill>
              </a:defRPr>
            </a:pPr>
          </a:p>
        </p:txBody>
      </p:sp>
      <p:sp>
        <p:nvSpPr>
          <p:cNvPr id="182" name="Shape 182"/>
          <p:cNvSpPr/>
          <p:nvPr/>
        </p:nvSpPr>
        <p:spPr>
          <a:xfrm>
            <a:off x="2814813" y="8131750"/>
            <a:ext cx="1991415" cy="1986473"/>
          </a:xfrm>
          <a:prstGeom prst="ellipse">
            <a:avLst/>
          </a:prstGeom>
          <a:solidFill>
            <a:srgbClr val="136773"/>
          </a:solidFill>
          <a:ln w="12700">
            <a:miter lim="400000"/>
          </a:ln>
        </p:spPr>
        <p:txBody>
          <a:bodyPr lIns="45719" rIns="45719" anchor="ctr"/>
          <a:lstStyle/>
          <a:p>
            <a:pPr algn="ctr">
              <a:defRPr sz="4800">
                <a:solidFill>
                  <a:srgbClr val="FFFFFF"/>
                </a:solidFill>
              </a:defRPr>
            </a:pPr>
          </a:p>
        </p:txBody>
      </p:sp>
      <p:grpSp>
        <p:nvGrpSpPr>
          <p:cNvPr id="186" name="Group 186"/>
          <p:cNvGrpSpPr/>
          <p:nvPr/>
        </p:nvGrpSpPr>
        <p:grpSpPr>
          <a:xfrm>
            <a:off x="21636040" y="2156123"/>
            <a:ext cx="2632697" cy="1580017"/>
            <a:chOff x="0" y="0"/>
            <a:chExt cx="2632695" cy="1580016"/>
          </a:xfrm>
        </p:grpSpPr>
        <p:sp>
          <p:nvSpPr>
            <p:cNvPr id="183" name="Shape 183"/>
            <p:cNvSpPr/>
            <p:nvPr/>
          </p:nvSpPr>
          <p:spPr>
            <a:xfrm>
              <a:off x="709683" y="870153"/>
              <a:ext cx="812706" cy="709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45"/>
                  </a:moveTo>
                  <a:lnTo>
                    <a:pt x="0" y="21600"/>
                  </a:lnTo>
                  <a:lnTo>
                    <a:pt x="4259" y="0"/>
                  </a:lnTo>
                  <a:lnTo>
                    <a:pt x="21600" y="1045"/>
                  </a:lnTo>
                  <a:close/>
                </a:path>
              </a:pathLst>
            </a:custGeom>
            <a:solidFill>
              <a:srgbClr val="A6A6A6"/>
            </a:solidFill>
            <a:ln w="12700" cap="flat">
              <a:noFill/>
              <a:miter lim="400000"/>
            </a:ln>
            <a:effectLst/>
          </p:spPr>
          <p:txBody>
            <a:bodyPr wrap="square" lIns="45719" tIns="45719" rIns="45719" bIns="45719" numCol="1" anchor="t">
              <a:noAutofit/>
            </a:bodyPr>
            <a:lstStyle/>
            <a:p>
              <a:pPr/>
            </a:p>
          </p:txBody>
        </p:sp>
        <p:sp>
          <p:nvSpPr>
            <p:cNvPr id="184" name="Shape 184"/>
            <p:cNvSpPr/>
            <p:nvPr/>
          </p:nvSpPr>
          <p:spPr>
            <a:xfrm>
              <a:off x="0" y="-1"/>
              <a:ext cx="2632696" cy="1362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4719"/>
                  </a:lnTo>
                  <a:lnTo>
                    <a:pt x="13148" y="21600"/>
                  </a:lnTo>
                  <a:lnTo>
                    <a:pt x="21600" y="0"/>
                  </a:lnTo>
                  <a:close/>
                </a:path>
              </a:pathLst>
            </a:custGeom>
            <a:solidFill>
              <a:srgbClr val="D9D9D9"/>
            </a:solidFill>
            <a:ln w="12700" cap="flat">
              <a:noFill/>
              <a:miter lim="400000"/>
            </a:ln>
            <a:effectLst/>
          </p:spPr>
          <p:txBody>
            <a:bodyPr wrap="square" lIns="45719" tIns="45719" rIns="45719" bIns="45719" numCol="1" anchor="t">
              <a:noAutofit/>
            </a:bodyPr>
            <a:lstStyle/>
            <a:p>
              <a:pPr/>
            </a:p>
          </p:txBody>
        </p:sp>
        <p:sp>
          <p:nvSpPr>
            <p:cNvPr id="185" name="Shape 185"/>
            <p:cNvSpPr/>
            <p:nvPr/>
          </p:nvSpPr>
          <p:spPr>
            <a:xfrm>
              <a:off x="572325" y="91595"/>
              <a:ext cx="1865785" cy="1488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8640"/>
                  </a:lnTo>
                  <a:lnTo>
                    <a:pt x="1590" y="21600"/>
                  </a:lnTo>
                  <a:lnTo>
                    <a:pt x="3445" y="11298"/>
                  </a:lnTo>
                  <a:lnTo>
                    <a:pt x="21600" y="0"/>
                  </a:lnTo>
                  <a:close/>
                </a:path>
              </a:pathLst>
            </a:custGeom>
            <a:solidFill>
              <a:srgbClr val="BFBFBF"/>
            </a:solidFill>
            <a:ln w="12700" cap="flat">
              <a:noFill/>
              <a:miter lim="400000"/>
            </a:ln>
            <a:effectLst/>
          </p:spPr>
          <p:txBody>
            <a:bodyPr wrap="square" lIns="45719" tIns="45719" rIns="45719" bIns="45719" numCol="1" anchor="t">
              <a:noAutofit/>
            </a:bodyPr>
            <a:lstStyle/>
            <a:p>
              <a:pPr/>
            </a:p>
          </p:txBody>
        </p:sp>
      </p:grpSp>
      <p:sp>
        <p:nvSpPr>
          <p:cNvPr id="187" name="Shape 187"/>
          <p:cNvSpPr/>
          <p:nvPr/>
        </p:nvSpPr>
        <p:spPr>
          <a:xfrm>
            <a:off x="1089015" y="3144063"/>
            <a:ext cx="3443471" cy="855945"/>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lvl1pPr>
              <a:defRPr sz="4000">
                <a:latin typeface="Futura"/>
                <a:ea typeface="Futura"/>
                <a:cs typeface="Futura"/>
                <a:sym typeface="Futura"/>
              </a:defRPr>
            </a:lvl1pPr>
          </a:lstStyle>
          <a:p>
            <a:pPr>
              <a:defRPr sz="3600"/>
            </a:pPr>
            <a:r>
              <a:rPr sz="4000"/>
              <a:t>Total Duration</a:t>
            </a:r>
          </a:p>
        </p:txBody>
      </p:sp>
      <p:sp>
        <p:nvSpPr>
          <p:cNvPr id="188" name="Shape 188"/>
          <p:cNvSpPr/>
          <p:nvPr/>
        </p:nvSpPr>
        <p:spPr>
          <a:xfrm>
            <a:off x="4368171" y="3834922"/>
            <a:ext cx="4994026" cy="2824879"/>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just">
              <a:lnSpc>
                <a:spcPct val="150000"/>
              </a:lnSpc>
              <a:defRPr sz="2200">
                <a:latin typeface="Futura"/>
                <a:ea typeface="Futura"/>
                <a:cs typeface="Futura"/>
                <a:sym typeface="Futura"/>
              </a:defRPr>
            </a:lvl1pPr>
          </a:lstStyle>
          <a:p>
            <a:pPr>
              <a:defRPr sz="3600"/>
            </a:pPr>
            <a:r>
              <a:rPr sz="2200"/>
              <a:t>This unit consists of 2hrs total teaching content for 14-16ys. Each activity can be taught alone or several can be taught together. See the chart below for individual timings. </a:t>
            </a:r>
          </a:p>
        </p:txBody>
      </p:sp>
      <p:sp>
        <p:nvSpPr>
          <p:cNvPr id="189" name="Shape 189"/>
          <p:cNvSpPr/>
          <p:nvPr/>
        </p:nvSpPr>
        <p:spPr>
          <a:xfrm>
            <a:off x="1445855" y="3874424"/>
            <a:ext cx="2729791" cy="1986245"/>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lvl1pPr>
              <a:defRPr sz="10800">
                <a:solidFill>
                  <a:srgbClr val="25C8B4"/>
                </a:solidFill>
                <a:latin typeface="Gill Sans"/>
                <a:ea typeface="Gill Sans"/>
                <a:cs typeface="Gill Sans"/>
                <a:sym typeface="Gill Sans"/>
              </a:defRPr>
            </a:lvl1pPr>
          </a:lstStyle>
          <a:p>
            <a:pPr>
              <a:defRPr sz="3600">
                <a:solidFill>
                  <a:srgbClr val="91969B"/>
                </a:solidFill>
              </a:defRPr>
            </a:pPr>
            <a:r>
              <a:rPr sz="10800">
                <a:solidFill>
                  <a:srgbClr val="25C8B4"/>
                </a:solidFill>
              </a:rPr>
              <a:t>2hrs</a:t>
            </a:r>
          </a:p>
        </p:txBody>
      </p:sp>
      <p:sp>
        <p:nvSpPr>
          <p:cNvPr id="190" name="Shape 190"/>
          <p:cNvSpPr/>
          <p:nvPr/>
        </p:nvSpPr>
        <p:spPr>
          <a:xfrm>
            <a:off x="1033643" y="6836107"/>
            <a:ext cx="1743754" cy="1336492"/>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p>
            <a:pPr algn="ctr">
              <a:lnSpc>
                <a:spcPct val="130000"/>
              </a:lnSpc>
              <a:defRPr sz="3000">
                <a:solidFill>
                  <a:srgbClr val="53585F"/>
                </a:solidFill>
                <a:latin typeface="Futura"/>
                <a:ea typeface="Futura"/>
                <a:cs typeface="Futura"/>
                <a:sym typeface="Futura"/>
              </a:defRPr>
            </a:pPr>
            <a:r>
              <a:t>Intro</a:t>
            </a:r>
          </a:p>
          <a:p>
            <a:pPr algn="ctr">
              <a:lnSpc>
                <a:spcPct val="130000"/>
              </a:lnSpc>
              <a:defRPr sz="3000">
                <a:solidFill>
                  <a:srgbClr val="53585F"/>
                </a:solidFill>
                <a:latin typeface="Futura"/>
                <a:ea typeface="Futura"/>
                <a:cs typeface="Futura"/>
                <a:sym typeface="Futura"/>
              </a:defRPr>
            </a:pPr>
            <a:r>
              <a:t>5mins</a:t>
            </a:r>
          </a:p>
        </p:txBody>
      </p:sp>
      <p:sp>
        <p:nvSpPr>
          <p:cNvPr id="191" name="Shape 191"/>
          <p:cNvSpPr/>
          <p:nvPr/>
        </p:nvSpPr>
        <p:spPr>
          <a:xfrm>
            <a:off x="5357173" y="9629072"/>
            <a:ext cx="3875395" cy="133649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p>
            <a:pPr algn="ctr">
              <a:lnSpc>
                <a:spcPct val="130000"/>
              </a:lnSpc>
              <a:defRPr sz="3000">
                <a:solidFill>
                  <a:srgbClr val="53585F"/>
                </a:solidFill>
                <a:latin typeface="Futura"/>
                <a:ea typeface="Futura"/>
                <a:cs typeface="Futura"/>
                <a:sym typeface="Futura"/>
              </a:defRPr>
            </a:pPr>
            <a:r>
              <a:t>Crossword</a:t>
            </a:r>
          </a:p>
          <a:p>
            <a:pPr algn="ctr">
              <a:lnSpc>
                <a:spcPct val="130000"/>
              </a:lnSpc>
              <a:defRPr sz="3000">
                <a:solidFill>
                  <a:srgbClr val="53585F"/>
                </a:solidFill>
                <a:latin typeface="Futura"/>
                <a:ea typeface="Futura"/>
                <a:cs typeface="Futura"/>
                <a:sym typeface="Futura"/>
              </a:defRPr>
            </a:pPr>
            <a:r>
              <a:t>20mins</a:t>
            </a:r>
          </a:p>
        </p:txBody>
      </p:sp>
      <p:sp>
        <p:nvSpPr>
          <p:cNvPr id="192" name="Shape 192"/>
          <p:cNvSpPr/>
          <p:nvPr/>
        </p:nvSpPr>
        <p:spPr>
          <a:xfrm>
            <a:off x="8705367" y="9798130"/>
            <a:ext cx="3563711" cy="1336493"/>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p>
            <a:pPr algn="ctr">
              <a:lnSpc>
                <a:spcPct val="130000"/>
              </a:lnSpc>
              <a:defRPr sz="3000">
                <a:solidFill>
                  <a:srgbClr val="53585F"/>
                </a:solidFill>
                <a:latin typeface="Futura"/>
                <a:ea typeface="Futura"/>
                <a:cs typeface="Futura"/>
                <a:sym typeface="Futura"/>
              </a:defRPr>
            </a:pPr>
            <a:r>
              <a:t>Teacher Exposition</a:t>
            </a:r>
          </a:p>
          <a:p>
            <a:pPr algn="ctr">
              <a:lnSpc>
                <a:spcPct val="130000"/>
              </a:lnSpc>
              <a:defRPr sz="3000">
                <a:solidFill>
                  <a:srgbClr val="53585F"/>
                </a:solidFill>
                <a:latin typeface="Futura"/>
                <a:ea typeface="Futura"/>
                <a:cs typeface="Futura"/>
                <a:sym typeface="Futura"/>
              </a:defRPr>
            </a:pPr>
            <a:r>
              <a:t>5mins</a:t>
            </a:r>
          </a:p>
        </p:txBody>
      </p:sp>
      <p:sp>
        <p:nvSpPr>
          <p:cNvPr id="193" name="Shape 193"/>
          <p:cNvSpPr/>
          <p:nvPr/>
        </p:nvSpPr>
        <p:spPr>
          <a:xfrm>
            <a:off x="12442388" y="7485750"/>
            <a:ext cx="1971622" cy="1336493"/>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p>
            <a:pPr algn="ctr">
              <a:lnSpc>
                <a:spcPct val="130000"/>
              </a:lnSpc>
              <a:defRPr sz="3000">
                <a:solidFill>
                  <a:srgbClr val="53585F"/>
                </a:solidFill>
                <a:latin typeface="Futura"/>
                <a:ea typeface="Futura"/>
                <a:cs typeface="Futura"/>
                <a:sym typeface="Futura"/>
              </a:defRPr>
            </a:pPr>
            <a:r>
              <a:t>Graphing</a:t>
            </a:r>
          </a:p>
          <a:p>
            <a:pPr algn="ctr">
              <a:lnSpc>
                <a:spcPct val="130000"/>
              </a:lnSpc>
              <a:defRPr sz="3000">
                <a:solidFill>
                  <a:srgbClr val="53585F"/>
                </a:solidFill>
                <a:latin typeface="Futura"/>
                <a:ea typeface="Futura"/>
                <a:cs typeface="Futura"/>
                <a:sym typeface="Futura"/>
              </a:defRPr>
            </a:pPr>
            <a:r>
              <a:t>20mins</a:t>
            </a:r>
          </a:p>
        </p:txBody>
      </p:sp>
      <p:sp>
        <p:nvSpPr>
          <p:cNvPr id="194" name="Shape 194"/>
          <p:cNvSpPr/>
          <p:nvPr/>
        </p:nvSpPr>
        <p:spPr>
          <a:xfrm>
            <a:off x="5811165" y="1580959"/>
            <a:ext cx="12757772" cy="12539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600">
                <a:latin typeface="Futura"/>
                <a:ea typeface="Futura"/>
                <a:cs typeface="Futura"/>
                <a:sym typeface="Futura"/>
              </a:defRPr>
            </a:lvl1pPr>
          </a:lstStyle>
          <a:p>
            <a:pPr/>
            <a:r>
              <a:t>A C T I V I T Y  T I M I N G S</a:t>
            </a:r>
          </a:p>
        </p:txBody>
      </p:sp>
      <p:sp>
        <p:nvSpPr>
          <p:cNvPr id="195" name="Shape 195"/>
          <p:cNvSpPr/>
          <p:nvPr/>
        </p:nvSpPr>
        <p:spPr>
          <a:xfrm>
            <a:off x="9295904" y="916645"/>
            <a:ext cx="5779493" cy="520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SAVING THE DEAD SEA</a:t>
            </a:r>
          </a:p>
        </p:txBody>
      </p:sp>
      <p:sp>
        <p:nvSpPr>
          <p:cNvPr id="196" name="Shape 196"/>
          <p:cNvSpPr/>
          <p:nvPr/>
        </p:nvSpPr>
        <p:spPr>
          <a:xfrm>
            <a:off x="9942604" y="8255392"/>
            <a:ext cx="1027831" cy="1155701"/>
          </a:xfrm>
          <a:custGeom>
            <a:avLst/>
            <a:gdLst/>
            <a:ahLst/>
            <a:cxnLst>
              <a:cxn ang="0">
                <a:pos x="wd2" y="hd2"/>
              </a:cxn>
              <a:cxn ang="5400000">
                <a:pos x="wd2" y="hd2"/>
              </a:cxn>
              <a:cxn ang="10800000">
                <a:pos x="wd2" y="hd2"/>
              </a:cxn>
              <a:cxn ang="16200000">
                <a:pos x="wd2" y="hd2"/>
              </a:cxn>
            </a:cxnLst>
            <a:rect l="0" t="0" r="r" b="b"/>
            <a:pathLst>
              <a:path w="21600" h="21362" fill="norm" stroke="1" extrusionOk="0">
                <a:moveTo>
                  <a:pt x="18508" y="6977"/>
                </a:moveTo>
                <a:cubicBezTo>
                  <a:pt x="16200" y="574"/>
                  <a:pt x="16200" y="574"/>
                  <a:pt x="16200" y="574"/>
                </a:cubicBezTo>
                <a:cubicBezTo>
                  <a:pt x="16200" y="168"/>
                  <a:pt x="15416" y="-238"/>
                  <a:pt x="15068" y="168"/>
                </a:cubicBezTo>
                <a:cubicBezTo>
                  <a:pt x="392" y="5805"/>
                  <a:pt x="392" y="5805"/>
                  <a:pt x="392" y="5805"/>
                </a:cubicBezTo>
                <a:cubicBezTo>
                  <a:pt x="0" y="5805"/>
                  <a:pt x="0" y="6210"/>
                  <a:pt x="0" y="6977"/>
                </a:cubicBezTo>
                <a:cubicBezTo>
                  <a:pt x="2308" y="13380"/>
                  <a:pt x="2308" y="13380"/>
                  <a:pt x="2308" y="13380"/>
                </a:cubicBezTo>
                <a:cubicBezTo>
                  <a:pt x="2308" y="9773"/>
                  <a:pt x="2308" y="9773"/>
                  <a:pt x="2308" y="9773"/>
                </a:cubicBezTo>
                <a:cubicBezTo>
                  <a:pt x="2308" y="8195"/>
                  <a:pt x="3484" y="6977"/>
                  <a:pt x="5008" y="6977"/>
                </a:cubicBezTo>
                <a:cubicBezTo>
                  <a:pt x="8840" y="6977"/>
                  <a:pt x="8840" y="6977"/>
                  <a:pt x="8840" y="6977"/>
                </a:cubicBezTo>
                <a:cubicBezTo>
                  <a:pt x="13456" y="3775"/>
                  <a:pt x="13456" y="3775"/>
                  <a:pt x="13456" y="3775"/>
                </a:cubicBezTo>
                <a:cubicBezTo>
                  <a:pt x="16200" y="6977"/>
                  <a:pt x="16200" y="6977"/>
                  <a:pt x="16200" y="6977"/>
                </a:cubicBezTo>
                <a:lnTo>
                  <a:pt x="18508" y="6977"/>
                </a:lnTo>
                <a:close/>
                <a:moveTo>
                  <a:pt x="20816" y="8961"/>
                </a:moveTo>
                <a:cubicBezTo>
                  <a:pt x="5008" y="8961"/>
                  <a:pt x="5008" y="8961"/>
                  <a:pt x="5008" y="8961"/>
                </a:cubicBezTo>
                <a:cubicBezTo>
                  <a:pt x="4616" y="8961"/>
                  <a:pt x="4224" y="9367"/>
                  <a:pt x="4224" y="9773"/>
                </a:cubicBezTo>
                <a:cubicBezTo>
                  <a:pt x="4224" y="20595"/>
                  <a:pt x="4224" y="20595"/>
                  <a:pt x="4224" y="20595"/>
                </a:cubicBezTo>
                <a:cubicBezTo>
                  <a:pt x="4224" y="20956"/>
                  <a:pt x="4616" y="21362"/>
                  <a:pt x="5008" y="21362"/>
                </a:cubicBezTo>
                <a:cubicBezTo>
                  <a:pt x="20816" y="21362"/>
                  <a:pt x="20816" y="21362"/>
                  <a:pt x="20816" y="21362"/>
                </a:cubicBezTo>
                <a:cubicBezTo>
                  <a:pt x="21208" y="21362"/>
                  <a:pt x="21600" y="20956"/>
                  <a:pt x="21600" y="20595"/>
                </a:cubicBezTo>
                <a:cubicBezTo>
                  <a:pt x="21600" y="9773"/>
                  <a:pt x="21600" y="9773"/>
                  <a:pt x="21600" y="9773"/>
                </a:cubicBezTo>
                <a:cubicBezTo>
                  <a:pt x="21600" y="9367"/>
                  <a:pt x="21208" y="8961"/>
                  <a:pt x="20816" y="8961"/>
                </a:cubicBezTo>
                <a:close/>
                <a:moveTo>
                  <a:pt x="19684" y="18972"/>
                </a:moveTo>
                <a:cubicBezTo>
                  <a:pt x="6532" y="18972"/>
                  <a:pt x="6532" y="18972"/>
                  <a:pt x="6532" y="18972"/>
                </a:cubicBezTo>
                <a:cubicBezTo>
                  <a:pt x="6532" y="17394"/>
                  <a:pt x="6532" y="17394"/>
                  <a:pt x="6532" y="17394"/>
                </a:cubicBezTo>
                <a:cubicBezTo>
                  <a:pt x="8492" y="12163"/>
                  <a:pt x="8492" y="12163"/>
                  <a:pt x="8492" y="12163"/>
                </a:cubicBezTo>
                <a:cubicBezTo>
                  <a:pt x="11540" y="16176"/>
                  <a:pt x="11540" y="16176"/>
                  <a:pt x="11540" y="16176"/>
                </a:cubicBezTo>
                <a:cubicBezTo>
                  <a:pt x="14284" y="13380"/>
                  <a:pt x="14284" y="13380"/>
                  <a:pt x="14284" y="13380"/>
                </a:cubicBezTo>
                <a:cubicBezTo>
                  <a:pt x="18116" y="11757"/>
                  <a:pt x="18116" y="11757"/>
                  <a:pt x="18116" y="11757"/>
                </a:cubicBezTo>
                <a:cubicBezTo>
                  <a:pt x="19684" y="15410"/>
                  <a:pt x="19684" y="15410"/>
                  <a:pt x="19684" y="15410"/>
                </a:cubicBezTo>
                <a:lnTo>
                  <a:pt x="19684" y="18972"/>
                </a:lnTo>
                <a:close/>
              </a:path>
            </a:pathLst>
          </a:custGeom>
          <a:solidFill>
            <a:srgbClr val="FFFFFF"/>
          </a:solidFill>
          <a:ln w="12700">
            <a:miter lim="400000"/>
          </a:ln>
        </p:spPr>
        <p:txBody>
          <a:bodyPr lIns="45719" rIns="45719" anchor="ctr"/>
          <a:lstStyle/>
          <a:p>
            <a:pPr/>
          </a:p>
        </p:txBody>
      </p:sp>
      <p:sp>
        <p:nvSpPr>
          <p:cNvPr id="197" name="Shape 197"/>
          <p:cNvSpPr/>
          <p:nvPr/>
        </p:nvSpPr>
        <p:spPr>
          <a:xfrm>
            <a:off x="12086006" y="5641649"/>
            <a:ext cx="1731151" cy="1806944"/>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198" name="Shape 198"/>
          <p:cNvSpPr/>
          <p:nvPr/>
        </p:nvSpPr>
        <p:spPr>
          <a:xfrm>
            <a:off x="12529504" y="6014971"/>
            <a:ext cx="844155" cy="919445"/>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sp>
        <p:nvSpPr>
          <p:cNvPr id="199" name="Shape 199"/>
          <p:cNvSpPr/>
          <p:nvPr/>
        </p:nvSpPr>
        <p:spPr>
          <a:xfrm>
            <a:off x="16137658" y="5864764"/>
            <a:ext cx="1991415" cy="1986473"/>
          </a:xfrm>
          <a:prstGeom prst="ellipse">
            <a:avLst/>
          </a:prstGeom>
          <a:solidFill>
            <a:srgbClr val="25C8B4"/>
          </a:solidFill>
          <a:ln w="12700">
            <a:miter lim="400000"/>
          </a:ln>
        </p:spPr>
        <p:txBody>
          <a:bodyPr lIns="45719" rIns="45719" anchor="ctr"/>
          <a:lstStyle/>
          <a:p>
            <a:pPr algn="ctr">
              <a:defRPr sz="4800">
                <a:solidFill>
                  <a:srgbClr val="FFFFFF"/>
                </a:solidFill>
              </a:defRPr>
            </a:pPr>
          </a:p>
        </p:txBody>
      </p:sp>
      <p:sp>
        <p:nvSpPr>
          <p:cNvPr id="200" name="Shape 200"/>
          <p:cNvSpPr/>
          <p:nvPr/>
        </p:nvSpPr>
        <p:spPr>
          <a:xfrm>
            <a:off x="16559683" y="6389835"/>
            <a:ext cx="1147363" cy="936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sp>
        <p:nvSpPr>
          <p:cNvPr id="201" name="Shape 201"/>
          <p:cNvSpPr/>
          <p:nvPr/>
        </p:nvSpPr>
        <p:spPr>
          <a:xfrm>
            <a:off x="15195667" y="7985543"/>
            <a:ext cx="3875395" cy="1336492"/>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p>
            <a:pPr algn="ctr">
              <a:lnSpc>
                <a:spcPct val="130000"/>
              </a:lnSpc>
              <a:defRPr sz="3000">
                <a:solidFill>
                  <a:srgbClr val="53585F"/>
                </a:solidFill>
                <a:latin typeface="Futura"/>
                <a:ea typeface="Futura"/>
                <a:cs typeface="Futura"/>
                <a:sym typeface="Futura"/>
              </a:defRPr>
            </a:pPr>
            <a:r>
              <a:t>Mapping</a:t>
            </a:r>
          </a:p>
          <a:p>
            <a:pPr algn="ctr">
              <a:lnSpc>
                <a:spcPct val="130000"/>
              </a:lnSpc>
              <a:defRPr sz="3000">
                <a:solidFill>
                  <a:srgbClr val="53585F"/>
                </a:solidFill>
                <a:latin typeface="Futura"/>
                <a:ea typeface="Futura"/>
                <a:cs typeface="Futura"/>
                <a:sym typeface="Futura"/>
              </a:defRPr>
            </a:pPr>
            <a:r>
              <a:t>20mins</a:t>
            </a:r>
          </a:p>
        </p:txBody>
      </p:sp>
      <p:sp>
        <p:nvSpPr>
          <p:cNvPr id="202" name="Shape 202"/>
          <p:cNvSpPr/>
          <p:nvPr/>
        </p:nvSpPr>
        <p:spPr>
          <a:xfrm>
            <a:off x="6872792" y="8138822"/>
            <a:ext cx="844155" cy="1029935"/>
          </a:xfrm>
          <a:custGeom>
            <a:avLst/>
            <a:gdLst/>
            <a:ahLst/>
            <a:cxnLst>
              <a:cxn ang="0">
                <a:pos x="wd2" y="hd2"/>
              </a:cxn>
              <a:cxn ang="5400000">
                <a:pos x="wd2" y="hd2"/>
              </a:cxn>
              <a:cxn ang="10800000">
                <a:pos x="wd2" y="hd2"/>
              </a:cxn>
              <a:cxn ang="16200000">
                <a:pos x="wd2" y="hd2"/>
              </a:cxn>
            </a:cxnLst>
            <a:rect l="0" t="0" r="r" b="b"/>
            <a:pathLst>
              <a:path w="21535" h="21535" fill="norm" stroke="1" extrusionOk="0">
                <a:moveTo>
                  <a:pt x="21339" y="3361"/>
                </a:moveTo>
                <a:cubicBezTo>
                  <a:pt x="18989" y="5484"/>
                  <a:pt x="18989" y="5484"/>
                  <a:pt x="18989" y="5484"/>
                </a:cubicBezTo>
                <a:cubicBezTo>
                  <a:pt x="16079" y="2579"/>
                  <a:pt x="16079" y="2579"/>
                  <a:pt x="16079" y="2579"/>
                </a:cubicBezTo>
                <a:cubicBezTo>
                  <a:pt x="18205" y="196"/>
                  <a:pt x="18205" y="196"/>
                  <a:pt x="18205" y="196"/>
                </a:cubicBezTo>
                <a:cubicBezTo>
                  <a:pt x="18727" y="-65"/>
                  <a:pt x="19250" y="-65"/>
                  <a:pt x="19772" y="196"/>
                </a:cubicBezTo>
                <a:cubicBezTo>
                  <a:pt x="21339" y="1797"/>
                  <a:pt x="21339" y="1797"/>
                  <a:pt x="21339" y="1797"/>
                </a:cubicBezTo>
                <a:cubicBezTo>
                  <a:pt x="21600" y="2318"/>
                  <a:pt x="21600" y="2840"/>
                  <a:pt x="21339" y="3361"/>
                </a:cubicBezTo>
                <a:close/>
                <a:moveTo>
                  <a:pt x="5521" y="12858"/>
                </a:moveTo>
                <a:cubicBezTo>
                  <a:pt x="8692" y="15725"/>
                  <a:pt x="8692" y="15725"/>
                  <a:pt x="8692" y="15725"/>
                </a:cubicBezTo>
                <a:cubicBezTo>
                  <a:pt x="4738" y="16805"/>
                  <a:pt x="4738" y="16805"/>
                  <a:pt x="4738" y="16805"/>
                </a:cubicBezTo>
                <a:lnTo>
                  <a:pt x="5521" y="12858"/>
                </a:lnTo>
                <a:close/>
                <a:moveTo>
                  <a:pt x="18205" y="6266"/>
                </a:moveTo>
                <a:cubicBezTo>
                  <a:pt x="9476" y="15204"/>
                  <a:pt x="9476" y="15204"/>
                  <a:pt x="9476" y="15204"/>
                </a:cubicBezTo>
                <a:cubicBezTo>
                  <a:pt x="6305" y="12038"/>
                  <a:pt x="6305" y="12038"/>
                  <a:pt x="6305" y="12038"/>
                </a:cubicBezTo>
                <a:cubicBezTo>
                  <a:pt x="15295" y="3361"/>
                  <a:pt x="15295" y="3361"/>
                  <a:pt x="15295" y="3361"/>
                </a:cubicBezTo>
                <a:lnTo>
                  <a:pt x="18205" y="6266"/>
                </a:lnTo>
                <a:close/>
                <a:moveTo>
                  <a:pt x="2089" y="3101"/>
                </a:moveTo>
                <a:cubicBezTo>
                  <a:pt x="2089" y="19412"/>
                  <a:pt x="2089" y="19412"/>
                  <a:pt x="2089" y="19412"/>
                </a:cubicBezTo>
                <a:cubicBezTo>
                  <a:pt x="18466" y="19412"/>
                  <a:pt x="18466" y="19412"/>
                  <a:pt x="18466" y="19412"/>
                </a:cubicBezTo>
                <a:cubicBezTo>
                  <a:pt x="18466" y="7569"/>
                  <a:pt x="18466" y="7569"/>
                  <a:pt x="18466" y="7569"/>
                </a:cubicBezTo>
                <a:cubicBezTo>
                  <a:pt x="20555" y="5484"/>
                  <a:pt x="20555" y="5484"/>
                  <a:pt x="20555" y="5484"/>
                </a:cubicBezTo>
                <a:cubicBezTo>
                  <a:pt x="20555" y="20492"/>
                  <a:pt x="20555" y="20492"/>
                  <a:pt x="20555" y="20492"/>
                </a:cubicBezTo>
                <a:cubicBezTo>
                  <a:pt x="20555" y="21014"/>
                  <a:pt x="20033" y="21535"/>
                  <a:pt x="19511" y="21535"/>
                </a:cubicBezTo>
                <a:cubicBezTo>
                  <a:pt x="1045" y="21535"/>
                  <a:pt x="1045" y="21535"/>
                  <a:pt x="1045" y="21535"/>
                </a:cubicBezTo>
                <a:cubicBezTo>
                  <a:pt x="522" y="21535"/>
                  <a:pt x="0" y="21014"/>
                  <a:pt x="0" y="20492"/>
                </a:cubicBezTo>
                <a:cubicBezTo>
                  <a:pt x="0" y="2058"/>
                  <a:pt x="0" y="2058"/>
                  <a:pt x="0" y="2058"/>
                </a:cubicBezTo>
                <a:cubicBezTo>
                  <a:pt x="0" y="1536"/>
                  <a:pt x="522" y="978"/>
                  <a:pt x="1045" y="978"/>
                </a:cubicBezTo>
                <a:cubicBezTo>
                  <a:pt x="16079" y="978"/>
                  <a:pt x="16079" y="978"/>
                  <a:pt x="16079" y="978"/>
                </a:cubicBezTo>
                <a:cubicBezTo>
                  <a:pt x="13990" y="3101"/>
                  <a:pt x="13990" y="3101"/>
                  <a:pt x="13990" y="3101"/>
                </a:cubicBezTo>
                <a:lnTo>
                  <a:pt x="2089" y="3101"/>
                </a:lnTo>
                <a:close/>
              </a:path>
            </a:pathLst>
          </a:custGeom>
          <a:blipFill>
            <a:blip r:embed="rId5"/>
          </a:blipFill>
          <a:ln w="12700">
            <a:miter lim="400000"/>
          </a:ln>
          <a:effectLst>
            <a:outerShdw sx="100000" sy="100000" kx="0" ky="0" algn="b" rotWithShape="0" blurRad="38100" dist="25400" dir="5400000">
              <a:srgbClr val="000000">
                <a:alpha val="50000"/>
              </a:srgbClr>
            </a:outerShdw>
          </a:effectLst>
        </p:spPr>
        <p:txBody>
          <a:bodyPr lIns="45719" rIns="45719" anchor="ctr"/>
          <a:lstStyle/>
          <a:p>
            <a:pPr/>
          </a:p>
        </p:txBody>
      </p:sp>
      <p:grpSp>
        <p:nvGrpSpPr>
          <p:cNvPr id="205" name="Group 205"/>
          <p:cNvGrpSpPr/>
          <p:nvPr/>
        </p:nvGrpSpPr>
        <p:grpSpPr>
          <a:xfrm rot="2425847">
            <a:off x="3247403" y="8456741"/>
            <a:ext cx="1126234" cy="1336492"/>
            <a:chOff x="0" y="0"/>
            <a:chExt cx="1126233" cy="1336491"/>
          </a:xfrm>
        </p:grpSpPr>
        <p:sp>
          <p:nvSpPr>
            <p:cNvPr id="203" name="Shape 203"/>
            <p:cNvSpPr/>
            <p:nvPr/>
          </p:nvSpPr>
          <p:spPr>
            <a:xfrm flipH="1" rot="18651991">
              <a:off x="240121" y="135151"/>
              <a:ext cx="450649" cy="203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221"/>
                  </a:moveTo>
                  <a:lnTo>
                    <a:pt x="8486" y="21600"/>
                  </a:lnTo>
                  <a:lnTo>
                    <a:pt x="21600" y="21600"/>
                  </a:lnTo>
                  <a:lnTo>
                    <a:pt x="2829" y="0"/>
                  </a:lnTo>
                  <a:lnTo>
                    <a:pt x="0" y="12221"/>
                  </a:lnTo>
                  <a:close/>
                </a:path>
              </a:pathLst>
            </a:custGeom>
            <a:solidFill>
              <a:srgbClr val="81DC64"/>
            </a:solidFill>
            <a:ln w="12700" cap="flat">
              <a:noFill/>
              <a:miter lim="400000"/>
            </a:ln>
            <a:effectLst/>
          </p:spPr>
          <p:txBody>
            <a:bodyPr wrap="square" lIns="45719" tIns="45719" rIns="45719" bIns="45719" numCol="1" anchor="t">
              <a:noAutofit/>
            </a:bodyPr>
            <a:lstStyle/>
            <a:p>
              <a:pPr/>
            </a:p>
          </p:txBody>
        </p:sp>
        <p:sp>
          <p:nvSpPr>
            <p:cNvPr id="204" name="Shape 204"/>
            <p:cNvSpPr/>
            <p:nvPr/>
          </p:nvSpPr>
          <p:spPr>
            <a:xfrm flipH="1" rot="18651991">
              <a:off x="17242" y="473153"/>
              <a:ext cx="1091750" cy="544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51" y="21600"/>
                  </a:moveTo>
                  <a:lnTo>
                    <a:pt x="17460" y="21600"/>
                  </a:lnTo>
                  <a:lnTo>
                    <a:pt x="17460" y="17344"/>
                  </a:lnTo>
                  <a:lnTo>
                    <a:pt x="21600" y="17344"/>
                  </a:lnTo>
                  <a:lnTo>
                    <a:pt x="21600" y="4256"/>
                  </a:lnTo>
                  <a:lnTo>
                    <a:pt x="17460" y="4256"/>
                  </a:lnTo>
                  <a:lnTo>
                    <a:pt x="17460" y="0"/>
                  </a:lnTo>
                  <a:lnTo>
                    <a:pt x="8651" y="0"/>
                  </a:lnTo>
                  <a:lnTo>
                    <a:pt x="8651" y="8300"/>
                  </a:lnTo>
                  <a:lnTo>
                    <a:pt x="13056" y="8300"/>
                  </a:lnTo>
                  <a:lnTo>
                    <a:pt x="13056" y="13088"/>
                  </a:lnTo>
                  <a:lnTo>
                    <a:pt x="8651" y="13088"/>
                  </a:lnTo>
                  <a:lnTo>
                    <a:pt x="8651" y="21600"/>
                  </a:lnTo>
                  <a:close/>
                  <a:moveTo>
                    <a:pt x="0" y="21600"/>
                  </a:moveTo>
                  <a:lnTo>
                    <a:pt x="8651" y="21600"/>
                  </a:lnTo>
                  <a:lnTo>
                    <a:pt x="8651" y="13088"/>
                  </a:lnTo>
                  <a:lnTo>
                    <a:pt x="4405" y="13088"/>
                  </a:lnTo>
                  <a:lnTo>
                    <a:pt x="4405" y="8300"/>
                  </a:lnTo>
                  <a:lnTo>
                    <a:pt x="8651" y="8300"/>
                  </a:lnTo>
                  <a:lnTo>
                    <a:pt x="8651" y="0"/>
                  </a:lnTo>
                  <a:lnTo>
                    <a:pt x="0" y="0"/>
                  </a:lnTo>
                  <a:lnTo>
                    <a:pt x="0" y="21600"/>
                  </a:lnTo>
                  <a:close/>
                </a:path>
              </a:pathLst>
            </a:custGeom>
            <a:solidFill>
              <a:srgbClr val="81DC64"/>
            </a:solidFill>
            <a:ln w="12700" cap="flat">
              <a:noFill/>
              <a:miter lim="400000"/>
            </a:ln>
            <a:effectLst/>
          </p:spPr>
          <p:txBody>
            <a:bodyPr wrap="square" lIns="45719" tIns="45719" rIns="45719" bIns="45719" numCol="1" anchor="t">
              <a:noAutofit/>
            </a:bodyPr>
            <a:lstStyle/>
            <a:p>
              <a:pPr/>
            </a:p>
          </p:txBody>
        </p:sp>
      </p:grpSp>
      <p:sp>
        <p:nvSpPr>
          <p:cNvPr id="206" name="Shape 206"/>
          <p:cNvSpPr/>
          <p:nvPr/>
        </p:nvSpPr>
        <p:spPr>
          <a:xfrm>
            <a:off x="723119" y="712814"/>
            <a:ext cx="2429111" cy="93022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79"/>
                                        </p:tgtEl>
                                        <p:attrNameLst>
                                          <p:attrName>style.visibility</p:attrName>
                                        </p:attrNameLst>
                                      </p:cBhvr>
                                      <p:to>
                                        <p:strVal val="visible"/>
                                      </p:to>
                                    </p:set>
                                    <p:anim calcmode="lin" valueType="num">
                                      <p:cBhvr>
                                        <p:cTn id="7" dur="1000" fill="hold"/>
                                        <p:tgtEl>
                                          <p:spTgt spid="179"/>
                                        </p:tgtEl>
                                        <p:attrNameLst>
                                          <p:attrName>ppt_x</p:attrName>
                                        </p:attrNameLst>
                                      </p:cBhvr>
                                      <p:tavLst>
                                        <p:tav tm="0">
                                          <p:val>
                                            <p:strVal val="0-#ppt_w/2"/>
                                          </p:val>
                                        </p:tav>
                                        <p:tav tm="100000">
                                          <p:val>
                                            <p:strVal val="#ppt_x"/>
                                          </p:val>
                                        </p:tav>
                                      </p:tavLst>
                                    </p:anim>
                                    <p:anim calcmode="lin" valueType="num">
                                      <p:cBhvr>
                                        <p:cTn id="8" dur="1000" fill="hold"/>
                                        <p:tgtEl>
                                          <p:spTgt spid="17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8" presetID="2" grpId="2" fill="hold">
                                  <p:stCondLst>
                                    <p:cond delay="0"/>
                                  </p:stCondLst>
                                  <p:iterate type="el" backwards="0">
                                    <p:tmAbs val="0"/>
                                  </p:iterate>
                                  <p:childTnLst>
                                    <p:set>
                                      <p:cBhvr>
                                        <p:cTn id="11" fill="hold"/>
                                        <p:tgtEl>
                                          <p:spTgt spid="180"/>
                                        </p:tgtEl>
                                        <p:attrNameLst>
                                          <p:attrName>style.visibility</p:attrName>
                                        </p:attrNameLst>
                                      </p:cBhvr>
                                      <p:to>
                                        <p:strVal val="visible"/>
                                      </p:to>
                                    </p:set>
                                    <p:anim calcmode="lin" valueType="num">
                                      <p:cBhvr>
                                        <p:cTn id="12" dur="1000" fill="hold"/>
                                        <p:tgtEl>
                                          <p:spTgt spid="180"/>
                                        </p:tgtEl>
                                        <p:attrNameLst>
                                          <p:attrName>ppt_x</p:attrName>
                                        </p:attrNameLst>
                                      </p:cBhvr>
                                      <p:tavLst>
                                        <p:tav tm="0">
                                          <p:val>
                                            <p:strVal val="0-#ppt_w/2"/>
                                          </p:val>
                                        </p:tav>
                                        <p:tav tm="100000">
                                          <p:val>
                                            <p:strVal val="#ppt_x"/>
                                          </p:val>
                                        </p:tav>
                                      </p:tavLst>
                                    </p:anim>
                                    <p:anim calcmode="lin" valueType="num">
                                      <p:cBhvr>
                                        <p:cTn id="13" dur="1000" fill="hold"/>
                                        <p:tgtEl>
                                          <p:spTgt spid="18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8" presetID="2" grpId="3" fill="hold">
                                  <p:stCondLst>
                                    <p:cond delay="0"/>
                                  </p:stCondLst>
                                  <p:iterate type="el" backwards="0">
                                    <p:tmAbs val="0"/>
                                  </p:iterate>
                                  <p:childTnLst>
                                    <p:set>
                                      <p:cBhvr>
                                        <p:cTn id="16" fill="hold"/>
                                        <p:tgtEl>
                                          <p:spTgt spid="181"/>
                                        </p:tgtEl>
                                        <p:attrNameLst>
                                          <p:attrName>style.visibility</p:attrName>
                                        </p:attrNameLst>
                                      </p:cBhvr>
                                      <p:to>
                                        <p:strVal val="visible"/>
                                      </p:to>
                                    </p:set>
                                    <p:anim calcmode="lin" valueType="num">
                                      <p:cBhvr>
                                        <p:cTn id="17" dur="1000" fill="hold"/>
                                        <p:tgtEl>
                                          <p:spTgt spid="181"/>
                                        </p:tgtEl>
                                        <p:attrNameLst>
                                          <p:attrName>ppt_x</p:attrName>
                                        </p:attrNameLst>
                                      </p:cBhvr>
                                      <p:tavLst>
                                        <p:tav tm="0">
                                          <p:val>
                                            <p:strVal val="0-#ppt_w/2"/>
                                          </p:val>
                                        </p:tav>
                                        <p:tav tm="100000">
                                          <p:val>
                                            <p:strVal val="#ppt_x"/>
                                          </p:val>
                                        </p:tav>
                                      </p:tavLst>
                                    </p:anim>
                                    <p:anim calcmode="lin" valueType="num">
                                      <p:cBhvr>
                                        <p:cTn id="18" dur="1000" fill="hold"/>
                                        <p:tgtEl>
                                          <p:spTgt spid="18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Class="entr" nodeType="afterEffect" presetSubtype="8" presetID="2" grpId="4" fill="hold">
                                  <p:stCondLst>
                                    <p:cond delay="0"/>
                                  </p:stCondLst>
                                  <p:iterate type="el" backwards="0">
                                    <p:tmAbs val="0"/>
                                  </p:iterate>
                                  <p:childTnLst>
                                    <p:set>
                                      <p:cBhvr>
                                        <p:cTn id="21" fill="hold"/>
                                        <p:tgtEl>
                                          <p:spTgt spid="182"/>
                                        </p:tgtEl>
                                        <p:attrNameLst>
                                          <p:attrName>style.visibility</p:attrName>
                                        </p:attrNameLst>
                                      </p:cBhvr>
                                      <p:to>
                                        <p:strVal val="visible"/>
                                      </p:to>
                                    </p:set>
                                    <p:anim calcmode="lin" valueType="num">
                                      <p:cBhvr>
                                        <p:cTn id="22" dur="1000" fill="hold"/>
                                        <p:tgtEl>
                                          <p:spTgt spid="182"/>
                                        </p:tgtEl>
                                        <p:attrNameLst>
                                          <p:attrName>ppt_x</p:attrName>
                                        </p:attrNameLst>
                                      </p:cBhvr>
                                      <p:tavLst>
                                        <p:tav tm="0">
                                          <p:val>
                                            <p:strVal val="0-#ppt_w/2"/>
                                          </p:val>
                                        </p:tav>
                                        <p:tav tm="100000">
                                          <p:val>
                                            <p:strVal val="#ppt_x"/>
                                          </p:val>
                                        </p:tav>
                                      </p:tavLst>
                                    </p:anim>
                                    <p:anim calcmode="lin" valueType="num">
                                      <p:cBhvr>
                                        <p:cTn id="23" dur="1000" fill="hold"/>
                                        <p:tgtEl>
                                          <p:spTgt spid="182"/>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Class="entr" nodeType="afterEffect" presetSubtype="8" presetID="2" grpId="5" fill="hold">
                                  <p:stCondLst>
                                    <p:cond delay="0"/>
                                  </p:stCondLst>
                                  <p:iterate type="el" backwards="0">
                                    <p:tmAbs val="0"/>
                                  </p:iterate>
                                  <p:childTnLst>
                                    <p:set>
                                      <p:cBhvr>
                                        <p:cTn id="26" fill="hold"/>
                                        <p:tgtEl>
                                          <p:spTgt spid="186"/>
                                        </p:tgtEl>
                                        <p:attrNameLst>
                                          <p:attrName>style.visibility</p:attrName>
                                        </p:attrNameLst>
                                      </p:cBhvr>
                                      <p:to>
                                        <p:strVal val="visible"/>
                                      </p:to>
                                    </p:set>
                                    <p:anim calcmode="lin" valueType="num">
                                      <p:cBhvr>
                                        <p:cTn id="27" dur="1000" fill="hold"/>
                                        <p:tgtEl>
                                          <p:spTgt spid="186"/>
                                        </p:tgtEl>
                                        <p:attrNameLst>
                                          <p:attrName>ppt_x</p:attrName>
                                        </p:attrNameLst>
                                      </p:cBhvr>
                                      <p:tavLst>
                                        <p:tav tm="0">
                                          <p:val>
                                            <p:strVal val="0-#ppt_w/2"/>
                                          </p:val>
                                        </p:tav>
                                        <p:tav tm="100000">
                                          <p:val>
                                            <p:strVal val="#ppt_x"/>
                                          </p:val>
                                        </p:tav>
                                      </p:tavLst>
                                    </p:anim>
                                    <p:anim calcmode="lin" valueType="num">
                                      <p:cBhvr>
                                        <p:cTn id="28" dur="1000" fill="hold"/>
                                        <p:tgtEl>
                                          <p:spTgt spid="186"/>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Class="entr" nodeType="afterEffect" presetSubtype="8" presetID="2" grpId="6" fill="hold">
                                  <p:stCondLst>
                                    <p:cond delay="0"/>
                                  </p:stCondLst>
                                  <p:iterate type="el" backwards="0">
                                    <p:tmAbs val="0"/>
                                  </p:iterate>
                                  <p:childTnLst>
                                    <p:set>
                                      <p:cBhvr>
                                        <p:cTn id="31" fill="hold"/>
                                        <p:tgtEl>
                                          <p:spTgt spid="187"/>
                                        </p:tgtEl>
                                        <p:attrNameLst>
                                          <p:attrName>style.visibility</p:attrName>
                                        </p:attrNameLst>
                                      </p:cBhvr>
                                      <p:to>
                                        <p:strVal val="visible"/>
                                      </p:to>
                                    </p:set>
                                    <p:anim calcmode="lin" valueType="num">
                                      <p:cBhvr>
                                        <p:cTn id="32" dur="1000" fill="hold"/>
                                        <p:tgtEl>
                                          <p:spTgt spid="187"/>
                                        </p:tgtEl>
                                        <p:attrNameLst>
                                          <p:attrName>ppt_x</p:attrName>
                                        </p:attrNameLst>
                                      </p:cBhvr>
                                      <p:tavLst>
                                        <p:tav tm="0">
                                          <p:val>
                                            <p:strVal val="0-#ppt_w/2"/>
                                          </p:val>
                                        </p:tav>
                                        <p:tav tm="100000">
                                          <p:val>
                                            <p:strVal val="#ppt_x"/>
                                          </p:val>
                                        </p:tav>
                                      </p:tavLst>
                                    </p:anim>
                                    <p:anim calcmode="lin" valueType="num">
                                      <p:cBhvr>
                                        <p:cTn id="33" dur="1000" fill="hold"/>
                                        <p:tgtEl>
                                          <p:spTgt spid="187"/>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Class="entr" nodeType="afterEffect" presetSubtype="8" presetID="2" grpId="7" fill="hold">
                                  <p:stCondLst>
                                    <p:cond delay="0"/>
                                  </p:stCondLst>
                                  <p:iterate type="el" backwards="0">
                                    <p:tmAbs val="0"/>
                                  </p:iterate>
                                  <p:childTnLst>
                                    <p:set>
                                      <p:cBhvr>
                                        <p:cTn id="36" fill="hold"/>
                                        <p:tgtEl>
                                          <p:spTgt spid="188"/>
                                        </p:tgtEl>
                                        <p:attrNameLst>
                                          <p:attrName>style.visibility</p:attrName>
                                        </p:attrNameLst>
                                      </p:cBhvr>
                                      <p:to>
                                        <p:strVal val="visible"/>
                                      </p:to>
                                    </p:set>
                                    <p:anim calcmode="lin" valueType="num">
                                      <p:cBhvr>
                                        <p:cTn id="37" dur="1000" fill="hold"/>
                                        <p:tgtEl>
                                          <p:spTgt spid="188"/>
                                        </p:tgtEl>
                                        <p:attrNameLst>
                                          <p:attrName>ppt_x</p:attrName>
                                        </p:attrNameLst>
                                      </p:cBhvr>
                                      <p:tavLst>
                                        <p:tav tm="0">
                                          <p:val>
                                            <p:strVal val="0-#ppt_w/2"/>
                                          </p:val>
                                        </p:tav>
                                        <p:tav tm="100000">
                                          <p:val>
                                            <p:strVal val="#ppt_x"/>
                                          </p:val>
                                        </p:tav>
                                      </p:tavLst>
                                    </p:anim>
                                    <p:anim calcmode="lin" valueType="num">
                                      <p:cBhvr>
                                        <p:cTn id="38" dur="1000" fill="hold"/>
                                        <p:tgtEl>
                                          <p:spTgt spid="188"/>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Class="entr" nodeType="afterEffect" presetSubtype="8" presetID="2" grpId="8" fill="hold">
                                  <p:stCondLst>
                                    <p:cond delay="0"/>
                                  </p:stCondLst>
                                  <p:iterate type="el" backwards="0">
                                    <p:tmAbs val="0"/>
                                  </p:iterate>
                                  <p:childTnLst>
                                    <p:set>
                                      <p:cBhvr>
                                        <p:cTn id="41" fill="hold"/>
                                        <p:tgtEl>
                                          <p:spTgt spid="189"/>
                                        </p:tgtEl>
                                        <p:attrNameLst>
                                          <p:attrName>style.visibility</p:attrName>
                                        </p:attrNameLst>
                                      </p:cBhvr>
                                      <p:to>
                                        <p:strVal val="visible"/>
                                      </p:to>
                                    </p:set>
                                    <p:anim calcmode="lin" valueType="num">
                                      <p:cBhvr>
                                        <p:cTn id="42" dur="1000" fill="hold"/>
                                        <p:tgtEl>
                                          <p:spTgt spid="189"/>
                                        </p:tgtEl>
                                        <p:attrNameLst>
                                          <p:attrName>ppt_x</p:attrName>
                                        </p:attrNameLst>
                                      </p:cBhvr>
                                      <p:tavLst>
                                        <p:tav tm="0">
                                          <p:val>
                                            <p:strVal val="0-#ppt_w/2"/>
                                          </p:val>
                                        </p:tav>
                                        <p:tav tm="100000">
                                          <p:val>
                                            <p:strVal val="#ppt_x"/>
                                          </p:val>
                                        </p:tav>
                                      </p:tavLst>
                                    </p:anim>
                                    <p:anim calcmode="lin" valueType="num">
                                      <p:cBhvr>
                                        <p:cTn id="43" dur="1000" fill="hold"/>
                                        <p:tgtEl>
                                          <p:spTgt spid="189"/>
                                        </p:tgtEl>
                                        <p:attrNameLst>
                                          <p:attrName>ppt_y</p:attrName>
                                        </p:attrNameLst>
                                      </p:cBhvr>
                                      <p:tavLst>
                                        <p:tav tm="0">
                                          <p:val>
                                            <p:strVal val="#ppt_y"/>
                                          </p:val>
                                        </p:tav>
                                        <p:tav tm="100000">
                                          <p:val>
                                            <p:strVal val="#ppt_y"/>
                                          </p:val>
                                        </p:tav>
                                      </p:tavLst>
                                    </p:anim>
                                  </p:childTnLst>
                                </p:cTn>
                              </p:par>
                            </p:childTnLst>
                          </p:cTn>
                        </p:par>
                        <p:par>
                          <p:cTn id="44" fill="hold">
                            <p:stCondLst>
                              <p:cond delay="8000"/>
                            </p:stCondLst>
                            <p:childTnLst>
                              <p:par>
                                <p:cTn id="45" presetClass="entr" nodeType="afterEffect" presetSubtype="8" presetID="2" grpId="9" fill="hold">
                                  <p:stCondLst>
                                    <p:cond delay="0"/>
                                  </p:stCondLst>
                                  <p:iterate type="el" backwards="0">
                                    <p:tmAbs val="0"/>
                                  </p:iterate>
                                  <p:childTnLst>
                                    <p:set>
                                      <p:cBhvr>
                                        <p:cTn id="46" fill="hold"/>
                                        <p:tgtEl>
                                          <p:spTgt spid="190"/>
                                        </p:tgtEl>
                                        <p:attrNameLst>
                                          <p:attrName>style.visibility</p:attrName>
                                        </p:attrNameLst>
                                      </p:cBhvr>
                                      <p:to>
                                        <p:strVal val="visible"/>
                                      </p:to>
                                    </p:set>
                                    <p:anim calcmode="lin" valueType="num">
                                      <p:cBhvr>
                                        <p:cTn id="47" dur="1000" fill="hold"/>
                                        <p:tgtEl>
                                          <p:spTgt spid="190"/>
                                        </p:tgtEl>
                                        <p:attrNameLst>
                                          <p:attrName>ppt_x</p:attrName>
                                        </p:attrNameLst>
                                      </p:cBhvr>
                                      <p:tavLst>
                                        <p:tav tm="0">
                                          <p:val>
                                            <p:strVal val="0-#ppt_w/2"/>
                                          </p:val>
                                        </p:tav>
                                        <p:tav tm="100000">
                                          <p:val>
                                            <p:strVal val="#ppt_x"/>
                                          </p:val>
                                        </p:tav>
                                      </p:tavLst>
                                    </p:anim>
                                    <p:anim calcmode="lin" valueType="num">
                                      <p:cBhvr>
                                        <p:cTn id="48" dur="1000" fill="hold"/>
                                        <p:tgtEl>
                                          <p:spTgt spid="190"/>
                                        </p:tgtEl>
                                        <p:attrNameLst>
                                          <p:attrName>ppt_y</p:attrName>
                                        </p:attrNameLst>
                                      </p:cBhvr>
                                      <p:tavLst>
                                        <p:tav tm="0">
                                          <p:val>
                                            <p:strVal val="#ppt_y"/>
                                          </p:val>
                                        </p:tav>
                                        <p:tav tm="100000">
                                          <p:val>
                                            <p:strVal val="#ppt_y"/>
                                          </p:val>
                                        </p:tav>
                                      </p:tavLst>
                                    </p:anim>
                                  </p:childTnLst>
                                </p:cTn>
                              </p:par>
                            </p:childTnLst>
                          </p:cTn>
                        </p:par>
                        <p:par>
                          <p:cTn id="49" fill="hold">
                            <p:stCondLst>
                              <p:cond delay="9000"/>
                            </p:stCondLst>
                            <p:childTnLst>
                              <p:par>
                                <p:cTn id="50" presetClass="entr" nodeType="afterEffect" presetSubtype="8" presetID="2" grpId="10" fill="hold">
                                  <p:stCondLst>
                                    <p:cond delay="0"/>
                                  </p:stCondLst>
                                  <p:iterate type="el" backwards="0">
                                    <p:tmAbs val="0"/>
                                  </p:iterate>
                                  <p:childTnLst>
                                    <p:set>
                                      <p:cBhvr>
                                        <p:cTn id="51" fill="hold"/>
                                        <p:tgtEl>
                                          <p:spTgt spid="191"/>
                                        </p:tgtEl>
                                        <p:attrNameLst>
                                          <p:attrName>style.visibility</p:attrName>
                                        </p:attrNameLst>
                                      </p:cBhvr>
                                      <p:to>
                                        <p:strVal val="visible"/>
                                      </p:to>
                                    </p:set>
                                    <p:anim calcmode="lin" valueType="num">
                                      <p:cBhvr>
                                        <p:cTn id="52" dur="1000" fill="hold"/>
                                        <p:tgtEl>
                                          <p:spTgt spid="191"/>
                                        </p:tgtEl>
                                        <p:attrNameLst>
                                          <p:attrName>ppt_x</p:attrName>
                                        </p:attrNameLst>
                                      </p:cBhvr>
                                      <p:tavLst>
                                        <p:tav tm="0">
                                          <p:val>
                                            <p:strVal val="0-#ppt_w/2"/>
                                          </p:val>
                                        </p:tav>
                                        <p:tav tm="100000">
                                          <p:val>
                                            <p:strVal val="#ppt_x"/>
                                          </p:val>
                                        </p:tav>
                                      </p:tavLst>
                                    </p:anim>
                                    <p:anim calcmode="lin" valueType="num">
                                      <p:cBhvr>
                                        <p:cTn id="53" dur="1000" fill="hold"/>
                                        <p:tgtEl>
                                          <p:spTgt spid="191"/>
                                        </p:tgtEl>
                                        <p:attrNameLst>
                                          <p:attrName>ppt_y</p:attrName>
                                        </p:attrNameLst>
                                      </p:cBhvr>
                                      <p:tavLst>
                                        <p:tav tm="0">
                                          <p:val>
                                            <p:strVal val="#ppt_y"/>
                                          </p:val>
                                        </p:tav>
                                        <p:tav tm="100000">
                                          <p:val>
                                            <p:strVal val="#ppt_y"/>
                                          </p:val>
                                        </p:tav>
                                      </p:tavLst>
                                    </p:anim>
                                  </p:childTnLst>
                                </p:cTn>
                              </p:par>
                            </p:childTnLst>
                          </p:cTn>
                        </p:par>
                        <p:par>
                          <p:cTn id="54" fill="hold">
                            <p:stCondLst>
                              <p:cond delay="10000"/>
                            </p:stCondLst>
                            <p:childTnLst>
                              <p:par>
                                <p:cTn id="55" presetClass="entr" nodeType="afterEffect" presetSubtype="8" presetID="2" grpId="11" fill="hold">
                                  <p:stCondLst>
                                    <p:cond delay="0"/>
                                  </p:stCondLst>
                                  <p:iterate type="el" backwards="0">
                                    <p:tmAbs val="0"/>
                                  </p:iterate>
                                  <p:childTnLst>
                                    <p:set>
                                      <p:cBhvr>
                                        <p:cTn id="56" fill="hold"/>
                                        <p:tgtEl>
                                          <p:spTgt spid="192"/>
                                        </p:tgtEl>
                                        <p:attrNameLst>
                                          <p:attrName>style.visibility</p:attrName>
                                        </p:attrNameLst>
                                      </p:cBhvr>
                                      <p:to>
                                        <p:strVal val="visible"/>
                                      </p:to>
                                    </p:set>
                                    <p:anim calcmode="lin" valueType="num">
                                      <p:cBhvr>
                                        <p:cTn id="57" dur="1000" fill="hold"/>
                                        <p:tgtEl>
                                          <p:spTgt spid="192"/>
                                        </p:tgtEl>
                                        <p:attrNameLst>
                                          <p:attrName>ppt_x</p:attrName>
                                        </p:attrNameLst>
                                      </p:cBhvr>
                                      <p:tavLst>
                                        <p:tav tm="0">
                                          <p:val>
                                            <p:strVal val="0-#ppt_w/2"/>
                                          </p:val>
                                        </p:tav>
                                        <p:tav tm="100000">
                                          <p:val>
                                            <p:strVal val="#ppt_x"/>
                                          </p:val>
                                        </p:tav>
                                      </p:tavLst>
                                    </p:anim>
                                    <p:anim calcmode="lin" valueType="num">
                                      <p:cBhvr>
                                        <p:cTn id="58" dur="1000" fill="hold"/>
                                        <p:tgtEl>
                                          <p:spTgt spid="192"/>
                                        </p:tgtEl>
                                        <p:attrNameLst>
                                          <p:attrName>ppt_y</p:attrName>
                                        </p:attrNameLst>
                                      </p:cBhvr>
                                      <p:tavLst>
                                        <p:tav tm="0">
                                          <p:val>
                                            <p:strVal val="#ppt_y"/>
                                          </p:val>
                                        </p:tav>
                                        <p:tav tm="100000">
                                          <p:val>
                                            <p:strVal val="#ppt_y"/>
                                          </p:val>
                                        </p:tav>
                                      </p:tavLst>
                                    </p:anim>
                                  </p:childTnLst>
                                </p:cTn>
                              </p:par>
                            </p:childTnLst>
                          </p:cTn>
                        </p:par>
                        <p:par>
                          <p:cTn id="59" fill="hold">
                            <p:stCondLst>
                              <p:cond delay="11000"/>
                            </p:stCondLst>
                            <p:childTnLst>
                              <p:par>
                                <p:cTn id="60" presetClass="entr" nodeType="afterEffect" presetSubtype="8" presetID="2" grpId="12" fill="hold">
                                  <p:stCondLst>
                                    <p:cond delay="0"/>
                                  </p:stCondLst>
                                  <p:iterate type="el" backwards="0">
                                    <p:tmAbs val="0"/>
                                  </p:iterate>
                                  <p:childTnLst>
                                    <p:set>
                                      <p:cBhvr>
                                        <p:cTn id="61" fill="hold"/>
                                        <p:tgtEl>
                                          <p:spTgt spid="193"/>
                                        </p:tgtEl>
                                        <p:attrNameLst>
                                          <p:attrName>style.visibility</p:attrName>
                                        </p:attrNameLst>
                                      </p:cBhvr>
                                      <p:to>
                                        <p:strVal val="visible"/>
                                      </p:to>
                                    </p:set>
                                    <p:anim calcmode="lin" valueType="num">
                                      <p:cBhvr>
                                        <p:cTn id="62" dur="1000" fill="hold"/>
                                        <p:tgtEl>
                                          <p:spTgt spid="193"/>
                                        </p:tgtEl>
                                        <p:attrNameLst>
                                          <p:attrName>ppt_x</p:attrName>
                                        </p:attrNameLst>
                                      </p:cBhvr>
                                      <p:tavLst>
                                        <p:tav tm="0">
                                          <p:val>
                                            <p:strVal val="0-#ppt_w/2"/>
                                          </p:val>
                                        </p:tav>
                                        <p:tav tm="100000">
                                          <p:val>
                                            <p:strVal val="#ppt_x"/>
                                          </p:val>
                                        </p:tav>
                                      </p:tavLst>
                                    </p:anim>
                                    <p:anim calcmode="lin" valueType="num">
                                      <p:cBhvr>
                                        <p:cTn id="63" dur="1000" fill="hold"/>
                                        <p:tgtEl>
                                          <p:spTgt spid="193"/>
                                        </p:tgtEl>
                                        <p:attrNameLst>
                                          <p:attrName>ppt_y</p:attrName>
                                        </p:attrNameLst>
                                      </p:cBhvr>
                                      <p:tavLst>
                                        <p:tav tm="0">
                                          <p:val>
                                            <p:strVal val="#ppt_y"/>
                                          </p:val>
                                        </p:tav>
                                        <p:tav tm="100000">
                                          <p:val>
                                            <p:strVal val="#ppt_y"/>
                                          </p:val>
                                        </p:tav>
                                      </p:tavLst>
                                    </p:anim>
                                  </p:childTnLst>
                                </p:cTn>
                              </p:par>
                            </p:childTnLst>
                          </p:cTn>
                        </p:par>
                        <p:par>
                          <p:cTn id="64" fill="hold">
                            <p:stCondLst>
                              <p:cond delay="12000"/>
                            </p:stCondLst>
                            <p:childTnLst>
                              <p:par>
                                <p:cTn id="65" presetClass="entr" nodeType="afterEffect" presetSubtype="16" presetID="23" grpId="13" fill="hold">
                                  <p:stCondLst>
                                    <p:cond delay="0"/>
                                  </p:stCondLst>
                                  <p:iterate type="el" backwards="0">
                                    <p:tmAbs val="0"/>
                                  </p:iterate>
                                  <p:childTnLst>
                                    <p:set>
                                      <p:cBhvr>
                                        <p:cTn id="66" fill="hold"/>
                                        <p:tgtEl>
                                          <p:spTgt spid="196"/>
                                        </p:tgtEl>
                                        <p:attrNameLst>
                                          <p:attrName>style.visibility</p:attrName>
                                        </p:attrNameLst>
                                      </p:cBhvr>
                                      <p:to>
                                        <p:strVal val="visible"/>
                                      </p:to>
                                    </p:set>
                                    <p:anim calcmode="lin" valueType="num">
                                      <p:cBhvr>
                                        <p:cTn id="67" dur="500" fill="hold"/>
                                        <p:tgtEl>
                                          <p:spTgt spid="196"/>
                                        </p:tgtEl>
                                        <p:attrNameLst>
                                          <p:attrName>ppt_w</p:attrName>
                                        </p:attrNameLst>
                                      </p:cBhvr>
                                      <p:tavLst>
                                        <p:tav tm="0">
                                          <p:val>
                                            <p:fltVal val="0"/>
                                          </p:val>
                                        </p:tav>
                                        <p:tav tm="100000">
                                          <p:val>
                                            <p:strVal val="#ppt_w"/>
                                          </p:val>
                                        </p:tav>
                                      </p:tavLst>
                                    </p:anim>
                                    <p:anim calcmode="lin" valueType="num">
                                      <p:cBhvr>
                                        <p:cTn id="68" dur="500" fill="hold"/>
                                        <p:tgtEl>
                                          <p:spTgt spid="196"/>
                                        </p:tgtEl>
                                        <p:attrNameLst>
                                          <p:attrName>ppt_h</p:attrName>
                                        </p:attrNameLst>
                                      </p:cBhvr>
                                      <p:tavLst>
                                        <p:tav tm="0">
                                          <p:val>
                                            <p:fltVal val="0"/>
                                          </p:val>
                                        </p:tav>
                                        <p:tav tm="100000">
                                          <p:val>
                                            <p:strVal val="#ppt_h"/>
                                          </p:val>
                                        </p:tav>
                                      </p:tavLst>
                                    </p:anim>
                                  </p:childTnLst>
                                </p:cTn>
                              </p:par>
                            </p:childTnLst>
                          </p:cTn>
                        </p:par>
                        <p:par>
                          <p:cTn id="69" fill="hold">
                            <p:stCondLst>
                              <p:cond delay="12500"/>
                            </p:stCondLst>
                            <p:childTnLst>
                              <p:par>
                                <p:cTn id="70" presetClass="entr" nodeType="afterEffect" presetSubtype="8" presetID="2" grpId="14" fill="hold">
                                  <p:stCondLst>
                                    <p:cond delay="0"/>
                                  </p:stCondLst>
                                  <p:iterate type="el" backwards="0">
                                    <p:tmAbs val="0"/>
                                  </p:iterate>
                                  <p:childTnLst>
                                    <p:set>
                                      <p:cBhvr>
                                        <p:cTn id="71" fill="hold"/>
                                        <p:tgtEl>
                                          <p:spTgt spid="197"/>
                                        </p:tgtEl>
                                        <p:attrNameLst>
                                          <p:attrName>style.visibility</p:attrName>
                                        </p:attrNameLst>
                                      </p:cBhvr>
                                      <p:to>
                                        <p:strVal val="visible"/>
                                      </p:to>
                                    </p:set>
                                    <p:anim calcmode="lin" valueType="num">
                                      <p:cBhvr>
                                        <p:cTn id="72" dur="500" fill="hold"/>
                                        <p:tgtEl>
                                          <p:spTgt spid="197"/>
                                        </p:tgtEl>
                                        <p:attrNameLst>
                                          <p:attrName>ppt_x</p:attrName>
                                        </p:attrNameLst>
                                      </p:cBhvr>
                                      <p:tavLst>
                                        <p:tav tm="0">
                                          <p:val>
                                            <p:strVal val="0-#ppt_w/2"/>
                                          </p:val>
                                        </p:tav>
                                        <p:tav tm="100000">
                                          <p:val>
                                            <p:strVal val="#ppt_x"/>
                                          </p:val>
                                        </p:tav>
                                      </p:tavLst>
                                    </p:anim>
                                    <p:anim calcmode="lin" valueType="num">
                                      <p:cBhvr>
                                        <p:cTn id="73" dur="500" fill="hold"/>
                                        <p:tgtEl>
                                          <p:spTgt spid="197"/>
                                        </p:tgtEl>
                                        <p:attrNameLst>
                                          <p:attrName>ppt_y</p:attrName>
                                        </p:attrNameLst>
                                      </p:cBhvr>
                                      <p:tavLst>
                                        <p:tav tm="0">
                                          <p:val>
                                            <p:strVal val="#ppt_y"/>
                                          </p:val>
                                        </p:tav>
                                        <p:tav tm="100000">
                                          <p:val>
                                            <p:strVal val="#ppt_y"/>
                                          </p:val>
                                        </p:tav>
                                      </p:tavLst>
                                    </p:anim>
                                  </p:childTnLst>
                                </p:cTn>
                              </p:par>
                            </p:childTnLst>
                          </p:cTn>
                        </p:par>
                        <p:par>
                          <p:cTn id="74" fill="hold">
                            <p:stCondLst>
                              <p:cond delay="13000"/>
                            </p:stCondLst>
                            <p:childTnLst>
                              <p:par>
                                <p:cTn id="75" presetClass="entr" nodeType="afterEffect" presetSubtype="8" presetID="2" grpId="15" fill="hold">
                                  <p:stCondLst>
                                    <p:cond delay="0"/>
                                  </p:stCondLst>
                                  <p:iterate type="el" backwards="0">
                                    <p:tmAbs val="0"/>
                                  </p:iterate>
                                  <p:childTnLst>
                                    <p:set>
                                      <p:cBhvr>
                                        <p:cTn id="76" fill="hold"/>
                                        <p:tgtEl>
                                          <p:spTgt spid="198"/>
                                        </p:tgtEl>
                                        <p:attrNameLst>
                                          <p:attrName>style.visibility</p:attrName>
                                        </p:attrNameLst>
                                      </p:cBhvr>
                                      <p:to>
                                        <p:strVal val="visible"/>
                                      </p:to>
                                    </p:set>
                                    <p:anim calcmode="lin" valueType="num">
                                      <p:cBhvr>
                                        <p:cTn id="77" dur="500" fill="hold"/>
                                        <p:tgtEl>
                                          <p:spTgt spid="198"/>
                                        </p:tgtEl>
                                        <p:attrNameLst>
                                          <p:attrName>ppt_x</p:attrName>
                                        </p:attrNameLst>
                                      </p:cBhvr>
                                      <p:tavLst>
                                        <p:tav tm="0">
                                          <p:val>
                                            <p:strVal val="0-#ppt_w/2"/>
                                          </p:val>
                                        </p:tav>
                                        <p:tav tm="100000">
                                          <p:val>
                                            <p:strVal val="#ppt_x"/>
                                          </p:val>
                                        </p:tav>
                                      </p:tavLst>
                                    </p:anim>
                                    <p:anim calcmode="lin" valueType="num">
                                      <p:cBhvr>
                                        <p:cTn id="78" dur="500" fill="hold"/>
                                        <p:tgtEl>
                                          <p:spTgt spid="198"/>
                                        </p:tgtEl>
                                        <p:attrNameLst>
                                          <p:attrName>ppt_y</p:attrName>
                                        </p:attrNameLst>
                                      </p:cBhvr>
                                      <p:tavLst>
                                        <p:tav tm="0">
                                          <p:val>
                                            <p:strVal val="#ppt_y"/>
                                          </p:val>
                                        </p:tav>
                                        <p:tav tm="100000">
                                          <p:val>
                                            <p:strVal val="#ppt_y"/>
                                          </p:val>
                                        </p:tav>
                                      </p:tavLst>
                                    </p:anim>
                                  </p:childTnLst>
                                </p:cTn>
                              </p:par>
                            </p:childTnLst>
                          </p:cTn>
                        </p:par>
                        <p:par>
                          <p:cTn id="79" fill="hold">
                            <p:stCondLst>
                              <p:cond delay="13500"/>
                            </p:stCondLst>
                            <p:childTnLst>
                              <p:par>
                                <p:cTn id="80" presetClass="entr" nodeType="afterEffect" presetSubtype="8" presetID="2" grpId="16" fill="hold">
                                  <p:stCondLst>
                                    <p:cond delay="0"/>
                                  </p:stCondLst>
                                  <p:iterate type="el" backwards="0">
                                    <p:tmAbs val="0"/>
                                  </p:iterate>
                                  <p:childTnLst>
                                    <p:set>
                                      <p:cBhvr>
                                        <p:cTn id="81" fill="hold"/>
                                        <p:tgtEl>
                                          <p:spTgt spid="199"/>
                                        </p:tgtEl>
                                        <p:attrNameLst>
                                          <p:attrName>style.visibility</p:attrName>
                                        </p:attrNameLst>
                                      </p:cBhvr>
                                      <p:to>
                                        <p:strVal val="visible"/>
                                      </p:to>
                                    </p:set>
                                    <p:anim calcmode="lin" valueType="num">
                                      <p:cBhvr>
                                        <p:cTn id="82" dur="1000" fill="hold"/>
                                        <p:tgtEl>
                                          <p:spTgt spid="199"/>
                                        </p:tgtEl>
                                        <p:attrNameLst>
                                          <p:attrName>ppt_x</p:attrName>
                                        </p:attrNameLst>
                                      </p:cBhvr>
                                      <p:tavLst>
                                        <p:tav tm="0">
                                          <p:val>
                                            <p:strVal val="0-#ppt_w/2"/>
                                          </p:val>
                                        </p:tav>
                                        <p:tav tm="100000">
                                          <p:val>
                                            <p:strVal val="#ppt_x"/>
                                          </p:val>
                                        </p:tav>
                                      </p:tavLst>
                                    </p:anim>
                                    <p:anim calcmode="lin" valueType="num">
                                      <p:cBhvr>
                                        <p:cTn id="83" dur="1000" fill="hold"/>
                                        <p:tgtEl>
                                          <p:spTgt spid="199"/>
                                        </p:tgtEl>
                                        <p:attrNameLst>
                                          <p:attrName>ppt_y</p:attrName>
                                        </p:attrNameLst>
                                      </p:cBhvr>
                                      <p:tavLst>
                                        <p:tav tm="0">
                                          <p:val>
                                            <p:strVal val="#ppt_y"/>
                                          </p:val>
                                        </p:tav>
                                        <p:tav tm="100000">
                                          <p:val>
                                            <p:strVal val="#ppt_y"/>
                                          </p:val>
                                        </p:tav>
                                      </p:tavLst>
                                    </p:anim>
                                  </p:childTnLst>
                                </p:cTn>
                              </p:par>
                            </p:childTnLst>
                          </p:cTn>
                        </p:par>
                        <p:par>
                          <p:cTn id="84" fill="hold">
                            <p:stCondLst>
                              <p:cond delay="14500"/>
                            </p:stCondLst>
                            <p:childTnLst>
                              <p:par>
                                <p:cTn id="85" presetClass="entr" nodeType="afterEffect" presetSubtype="4" presetID="2" grpId="17" fill="hold">
                                  <p:stCondLst>
                                    <p:cond delay="0"/>
                                  </p:stCondLst>
                                  <p:iterate type="el" backwards="0">
                                    <p:tmAbs val="0"/>
                                  </p:iterate>
                                  <p:childTnLst>
                                    <p:set>
                                      <p:cBhvr>
                                        <p:cTn id="86" fill="hold"/>
                                        <p:tgtEl>
                                          <p:spTgt spid="200"/>
                                        </p:tgtEl>
                                        <p:attrNameLst>
                                          <p:attrName>style.visibility</p:attrName>
                                        </p:attrNameLst>
                                      </p:cBhvr>
                                      <p:to>
                                        <p:strVal val="visible"/>
                                      </p:to>
                                    </p:set>
                                    <p:anim calcmode="lin" valueType="num">
                                      <p:cBhvr>
                                        <p:cTn id="87" dur="1000" fill="hold"/>
                                        <p:tgtEl>
                                          <p:spTgt spid="200"/>
                                        </p:tgtEl>
                                        <p:attrNameLst>
                                          <p:attrName>ppt_x</p:attrName>
                                        </p:attrNameLst>
                                      </p:cBhvr>
                                      <p:tavLst>
                                        <p:tav tm="0">
                                          <p:val>
                                            <p:strVal val="#ppt_x"/>
                                          </p:val>
                                        </p:tav>
                                        <p:tav tm="100000">
                                          <p:val>
                                            <p:strVal val="#ppt_x"/>
                                          </p:val>
                                        </p:tav>
                                      </p:tavLst>
                                    </p:anim>
                                    <p:anim calcmode="lin" valueType="num">
                                      <p:cBhvr>
                                        <p:cTn id="88" dur="1000" fill="hold"/>
                                        <p:tgtEl>
                                          <p:spTgt spid="200"/>
                                        </p:tgtEl>
                                        <p:attrNameLst>
                                          <p:attrName>ppt_y</p:attrName>
                                        </p:attrNameLst>
                                      </p:cBhvr>
                                      <p:tavLst>
                                        <p:tav tm="0">
                                          <p:val>
                                            <p:strVal val="1+#ppt_h/2"/>
                                          </p:val>
                                        </p:tav>
                                        <p:tav tm="100000">
                                          <p:val>
                                            <p:strVal val="#ppt_y"/>
                                          </p:val>
                                        </p:tav>
                                      </p:tavLst>
                                    </p:anim>
                                  </p:childTnLst>
                                </p:cTn>
                              </p:par>
                            </p:childTnLst>
                          </p:cTn>
                        </p:par>
                        <p:par>
                          <p:cTn id="89" fill="hold">
                            <p:stCondLst>
                              <p:cond delay="15500"/>
                            </p:stCondLst>
                            <p:childTnLst>
                              <p:par>
                                <p:cTn id="90" presetClass="entr" nodeType="afterEffect" presetSubtype="8" presetID="2" grpId="18" fill="hold">
                                  <p:stCondLst>
                                    <p:cond delay="0"/>
                                  </p:stCondLst>
                                  <p:iterate type="el" backwards="0">
                                    <p:tmAbs val="0"/>
                                  </p:iterate>
                                  <p:childTnLst>
                                    <p:set>
                                      <p:cBhvr>
                                        <p:cTn id="91" fill="hold"/>
                                        <p:tgtEl>
                                          <p:spTgt spid="201"/>
                                        </p:tgtEl>
                                        <p:attrNameLst>
                                          <p:attrName>style.visibility</p:attrName>
                                        </p:attrNameLst>
                                      </p:cBhvr>
                                      <p:to>
                                        <p:strVal val="visible"/>
                                      </p:to>
                                    </p:set>
                                    <p:anim calcmode="lin" valueType="num">
                                      <p:cBhvr>
                                        <p:cTn id="92" dur="1000" fill="hold"/>
                                        <p:tgtEl>
                                          <p:spTgt spid="201"/>
                                        </p:tgtEl>
                                        <p:attrNameLst>
                                          <p:attrName>ppt_x</p:attrName>
                                        </p:attrNameLst>
                                      </p:cBhvr>
                                      <p:tavLst>
                                        <p:tav tm="0">
                                          <p:val>
                                            <p:strVal val="0-#ppt_w/2"/>
                                          </p:val>
                                        </p:tav>
                                        <p:tav tm="100000">
                                          <p:val>
                                            <p:strVal val="#ppt_x"/>
                                          </p:val>
                                        </p:tav>
                                      </p:tavLst>
                                    </p:anim>
                                    <p:anim calcmode="lin" valueType="num">
                                      <p:cBhvr>
                                        <p:cTn id="93" dur="1000" fill="hold"/>
                                        <p:tgtEl>
                                          <p:spTgt spid="201"/>
                                        </p:tgtEl>
                                        <p:attrNameLst>
                                          <p:attrName>ppt_y</p:attrName>
                                        </p:attrNameLst>
                                      </p:cBhvr>
                                      <p:tavLst>
                                        <p:tav tm="0">
                                          <p:val>
                                            <p:strVal val="#ppt_y"/>
                                          </p:val>
                                        </p:tav>
                                        <p:tav tm="100000">
                                          <p:val>
                                            <p:strVal val="#ppt_y"/>
                                          </p:val>
                                        </p:tav>
                                      </p:tavLst>
                                    </p:anim>
                                  </p:childTnLst>
                                </p:cTn>
                              </p:par>
                            </p:childTnLst>
                          </p:cTn>
                        </p:par>
                        <p:par>
                          <p:cTn id="94" fill="hold">
                            <p:stCondLst>
                              <p:cond delay="16500"/>
                            </p:stCondLst>
                            <p:childTnLst>
                              <p:par>
                                <p:cTn id="95" presetClass="entr" nodeType="afterEffect" presetSubtype="16" presetID="23" grpId="19" fill="hold">
                                  <p:stCondLst>
                                    <p:cond delay="0"/>
                                  </p:stCondLst>
                                  <p:iterate type="el" backwards="0">
                                    <p:tmAbs val="0"/>
                                  </p:iterate>
                                  <p:childTnLst>
                                    <p:set>
                                      <p:cBhvr>
                                        <p:cTn id="96" fill="hold"/>
                                        <p:tgtEl>
                                          <p:spTgt spid="202"/>
                                        </p:tgtEl>
                                        <p:attrNameLst>
                                          <p:attrName>style.visibility</p:attrName>
                                        </p:attrNameLst>
                                      </p:cBhvr>
                                      <p:to>
                                        <p:strVal val="visible"/>
                                      </p:to>
                                    </p:set>
                                    <p:anim calcmode="lin" valueType="num">
                                      <p:cBhvr>
                                        <p:cTn id="97" dur="500" fill="hold"/>
                                        <p:tgtEl>
                                          <p:spTgt spid="202"/>
                                        </p:tgtEl>
                                        <p:attrNameLst>
                                          <p:attrName>ppt_w</p:attrName>
                                        </p:attrNameLst>
                                      </p:cBhvr>
                                      <p:tavLst>
                                        <p:tav tm="0">
                                          <p:val>
                                            <p:fltVal val="0"/>
                                          </p:val>
                                        </p:tav>
                                        <p:tav tm="100000">
                                          <p:val>
                                            <p:strVal val="#ppt_w"/>
                                          </p:val>
                                        </p:tav>
                                      </p:tavLst>
                                    </p:anim>
                                    <p:anim calcmode="lin" valueType="num">
                                      <p:cBhvr>
                                        <p:cTn id="98" dur="500" fill="hold"/>
                                        <p:tgtEl>
                                          <p:spTgt spid="202"/>
                                        </p:tgtEl>
                                        <p:attrNameLst>
                                          <p:attrName>ppt_h</p:attrName>
                                        </p:attrNameLst>
                                      </p:cBhvr>
                                      <p:tavLst>
                                        <p:tav tm="0">
                                          <p:val>
                                            <p:fltVal val="0"/>
                                          </p:val>
                                        </p:tav>
                                        <p:tav tm="100000">
                                          <p:val>
                                            <p:strVal val="#ppt_h"/>
                                          </p:val>
                                        </p:tav>
                                      </p:tavLst>
                                    </p:anim>
                                  </p:childTnLst>
                                </p:cTn>
                              </p:par>
                            </p:childTnLst>
                          </p:cTn>
                        </p:par>
                        <p:par>
                          <p:cTn id="99" fill="hold">
                            <p:stCondLst>
                              <p:cond delay="17000"/>
                            </p:stCondLst>
                            <p:childTnLst>
                              <p:par>
                                <p:cTn id="100" presetClass="entr" nodeType="afterEffect" presetSubtype="4" presetID="2" grpId="20" fill="hold">
                                  <p:stCondLst>
                                    <p:cond delay="0"/>
                                  </p:stCondLst>
                                  <p:iterate type="el" backwards="0">
                                    <p:tmAbs val="0"/>
                                  </p:iterate>
                                  <p:childTnLst>
                                    <p:set>
                                      <p:cBhvr>
                                        <p:cTn id="101" fill="hold"/>
                                        <p:tgtEl>
                                          <p:spTgt spid="205"/>
                                        </p:tgtEl>
                                        <p:attrNameLst>
                                          <p:attrName>style.visibility</p:attrName>
                                        </p:attrNameLst>
                                      </p:cBhvr>
                                      <p:to>
                                        <p:strVal val="visible"/>
                                      </p:to>
                                    </p:set>
                                    <p:anim calcmode="lin" valueType="num">
                                      <p:cBhvr>
                                        <p:cTn id="102" dur="500" fill="hold"/>
                                        <p:tgtEl>
                                          <p:spTgt spid="205"/>
                                        </p:tgtEl>
                                        <p:attrNameLst>
                                          <p:attrName>ppt_x</p:attrName>
                                        </p:attrNameLst>
                                      </p:cBhvr>
                                      <p:tavLst>
                                        <p:tav tm="0">
                                          <p:val>
                                            <p:strVal val="#ppt_x"/>
                                          </p:val>
                                        </p:tav>
                                        <p:tav tm="100000">
                                          <p:val>
                                            <p:strVal val="#ppt_x"/>
                                          </p:val>
                                        </p:tav>
                                      </p:tavLst>
                                    </p:anim>
                                    <p:anim calcmode="lin" valueType="num">
                                      <p:cBhvr>
                                        <p:cTn id="103" dur="500" fill="hold"/>
                                        <p:tgtEl>
                                          <p:spTgt spid="205"/>
                                        </p:tgtEl>
                                        <p:attrNameLst>
                                          <p:attrName>ppt_y</p:attrName>
                                        </p:attrNameLst>
                                      </p:cBhvr>
                                      <p:tavLst>
                                        <p:tav tm="0">
                                          <p:val>
                                            <p:strVal val="1+#ppt_h/2"/>
                                          </p:val>
                                        </p:tav>
                                        <p:tav tm="100000">
                                          <p:val>
                                            <p:strVal val="#ppt_y"/>
                                          </p:val>
                                        </p:tav>
                                      </p:tavLst>
                                    </p:anim>
                                  </p:childTnLst>
                                </p:cTn>
                              </p:par>
                            </p:childTnLst>
                          </p:cTn>
                        </p:par>
                        <p:par>
                          <p:cTn id="104" fill="hold">
                            <p:stCondLst>
                              <p:cond delay="17500"/>
                            </p:stCondLst>
                            <p:childTnLst>
                              <p:par>
                                <p:cTn id="105" presetClass="entr" nodeType="afterEffect" presetSubtype="4" presetID="2" grpId="21" fill="hold">
                                  <p:stCondLst>
                                    <p:cond delay="0"/>
                                  </p:stCondLst>
                                  <p:iterate type="el" backwards="0">
                                    <p:tmAbs val="0"/>
                                  </p:iterate>
                                  <p:childTnLst>
                                    <p:set>
                                      <p:cBhvr>
                                        <p:cTn id="106" fill="hold"/>
                                        <p:tgtEl>
                                          <p:spTgt spid="206"/>
                                        </p:tgtEl>
                                        <p:attrNameLst>
                                          <p:attrName>style.visibility</p:attrName>
                                        </p:attrNameLst>
                                      </p:cBhvr>
                                      <p:to>
                                        <p:strVal val="visible"/>
                                      </p:to>
                                    </p:set>
                                    <p:anim calcmode="lin" valueType="num">
                                      <p:cBhvr>
                                        <p:cTn id="107" dur="1000" fill="hold"/>
                                        <p:tgtEl>
                                          <p:spTgt spid="206"/>
                                        </p:tgtEl>
                                        <p:attrNameLst>
                                          <p:attrName>ppt_x</p:attrName>
                                        </p:attrNameLst>
                                      </p:cBhvr>
                                      <p:tavLst>
                                        <p:tav tm="0">
                                          <p:val>
                                            <p:strVal val="#ppt_x"/>
                                          </p:val>
                                        </p:tav>
                                        <p:tav tm="100000">
                                          <p:val>
                                            <p:strVal val="#ppt_x"/>
                                          </p:val>
                                        </p:tav>
                                      </p:tavLst>
                                    </p:anim>
                                    <p:anim calcmode="lin" valueType="num">
                                      <p:cBhvr>
                                        <p:cTn id="108" dur="1000" fill="hold"/>
                                        <p:tgtEl>
                                          <p:spTgt spid="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 grpId="11"/>
      <p:bldP build="whole" bldLvl="1" animBg="1" rev="0" advAuto="0" spid="182" grpId="4"/>
      <p:bldP build="whole" bldLvl="1" animBg="1" rev="0" advAuto="0" spid="188" grpId="7"/>
      <p:bldP build="whole" bldLvl="1" animBg="1" rev="0" advAuto="0" spid="186" grpId="5"/>
      <p:bldP build="whole" bldLvl="1" animBg="1" rev="0" advAuto="0" spid="198" grpId="15"/>
      <p:bldP build="whole" bldLvl="1" animBg="1" rev="0" advAuto="0" spid="199" grpId="16"/>
      <p:bldP build="whole" bldLvl="1" animBg="1" rev="0" advAuto="0" spid="187" grpId="6"/>
      <p:bldP build="whole" bldLvl="1" animBg="1" rev="0" advAuto="0" spid="201" grpId="18"/>
      <p:bldP build="whole" bldLvl="1" animBg="1" rev="0" advAuto="0" spid="189" grpId="8"/>
      <p:bldP build="whole" bldLvl="1" animBg="1" rev="0" advAuto="0" spid="202" grpId="19"/>
      <p:bldP build="whole" bldLvl="1" animBg="1" rev="0" advAuto="0" spid="200" grpId="17"/>
      <p:bldP build="whole" bldLvl="1" animBg="1" rev="0" advAuto="0" spid="181" grpId="3"/>
      <p:bldP build="whole" bldLvl="1" animBg="1" rev="0" advAuto="0" spid="191" grpId="10"/>
      <p:bldP build="whole" bldLvl="1" animBg="1" rev="0" advAuto="0" spid="205" grpId="20"/>
      <p:bldP build="whole" bldLvl="1" animBg="1" rev="0" advAuto="0" spid="193" grpId="12"/>
      <p:bldP build="whole" bldLvl="1" animBg="1" rev="0" advAuto="0" spid="206" grpId="21"/>
      <p:bldP build="whole" bldLvl="1" animBg="1" rev="0" advAuto="0" spid="179" grpId="1"/>
      <p:bldP build="whole" bldLvl="1" animBg="1" rev="0" advAuto="0" spid="197" grpId="14"/>
      <p:bldP build="whole" bldLvl="1" animBg="1" rev="0" advAuto="0" spid="196" grpId="13"/>
      <p:bldP build="whole" bldLvl="1" animBg="1" rev="0" advAuto="0" spid="190" grpId="9"/>
      <p:bldP build="whole" bldLvl="1" animBg="1" rev="0" advAuto="0" spid="180"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09" name="Shape 209"/>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210" name="Shape 21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1"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212"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grpSp>
        <p:nvGrpSpPr>
          <p:cNvPr id="215" name="Group 215"/>
          <p:cNvGrpSpPr/>
          <p:nvPr/>
        </p:nvGrpSpPr>
        <p:grpSpPr>
          <a:xfrm>
            <a:off x="2300533" y="5923526"/>
            <a:ext cx="3955317" cy="1292353"/>
            <a:chOff x="0" y="0"/>
            <a:chExt cx="3955315" cy="1292352"/>
          </a:xfrm>
        </p:grpSpPr>
        <p:sp>
          <p:nvSpPr>
            <p:cNvPr id="213" name="Shape 213"/>
            <p:cNvSpPr/>
            <p:nvPr/>
          </p:nvSpPr>
          <p:spPr>
            <a:xfrm>
              <a:off x="0" y="0"/>
              <a:ext cx="3955316" cy="1292353"/>
            </a:xfrm>
            <a:prstGeom prst="chevron">
              <a:avLst>
                <a:gd name="adj" fmla="val 0"/>
              </a:avLst>
            </a:prstGeom>
            <a:solidFill>
              <a:srgbClr val="136773"/>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4" name="Shape 214"/>
            <p:cNvSpPr/>
            <p:nvPr/>
          </p:nvSpPr>
          <p:spPr>
            <a:xfrm>
              <a:off x="403949" y="79776"/>
              <a:ext cx="3147418" cy="1132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spAutoFit/>
            </a:bodyPr>
            <a:lstStyle>
              <a:lvl1pPr algn="ctr">
                <a:defRPr sz="3000">
                  <a:solidFill>
                    <a:srgbClr val="FFFFFF"/>
                  </a:solidFill>
                  <a:latin typeface="Gill Sans"/>
                  <a:ea typeface="Gill Sans"/>
                  <a:cs typeface="Gill Sans"/>
                  <a:sym typeface="Gill Sans"/>
                </a:defRPr>
              </a:lvl1pPr>
            </a:lstStyle>
            <a:p>
              <a:pPr/>
              <a:r>
                <a:t>PRINT RESOURCES</a:t>
              </a:r>
            </a:p>
          </p:txBody>
        </p:sp>
      </p:grpSp>
      <p:grpSp>
        <p:nvGrpSpPr>
          <p:cNvPr id="218" name="Group 218"/>
          <p:cNvGrpSpPr/>
          <p:nvPr/>
        </p:nvGrpSpPr>
        <p:grpSpPr>
          <a:xfrm>
            <a:off x="6255851" y="5923526"/>
            <a:ext cx="3955317" cy="1292353"/>
            <a:chOff x="0" y="0"/>
            <a:chExt cx="3955315" cy="1292352"/>
          </a:xfrm>
        </p:grpSpPr>
        <p:sp>
          <p:nvSpPr>
            <p:cNvPr id="216" name="Shape 216"/>
            <p:cNvSpPr/>
            <p:nvPr/>
          </p:nvSpPr>
          <p:spPr>
            <a:xfrm>
              <a:off x="0" y="0"/>
              <a:ext cx="3955316" cy="1292353"/>
            </a:xfrm>
            <a:prstGeom prst="chevron">
              <a:avLst>
                <a:gd name="adj" fmla="val 0"/>
              </a:avLst>
            </a:prstGeom>
            <a:solidFill>
              <a:srgbClr val="25C8B4"/>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7" name="Shape 217"/>
            <p:cNvSpPr/>
            <p:nvPr/>
          </p:nvSpPr>
          <p:spPr>
            <a:xfrm>
              <a:off x="403949" y="79776"/>
              <a:ext cx="3147418" cy="1132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spAutoFit/>
            </a:bodyPr>
            <a:lstStyle>
              <a:lvl1pPr algn="ctr">
                <a:defRPr sz="3000">
                  <a:solidFill>
                    <a:srgbClr val="FFFFFF"/>
                  </a:solidFill>
                  <a:latin typeface="Gill Sans"/>
                  <a:ea typeface="Gill Sans"/>
                  <a:cs typeface="Gill Sans"/>
                  <a:sym typeface="Gill Sans"/>
                </a:defRPr>
              </a:lvl1pPr>
            </a:lstStyle>
            <a:p>
              <a:pPr/>
              <a:r>
                <a:t>PENCILS &amp; RULERS</a:t>
              </a:r>
            </a:p>
          </p:txBody>
        </p:sp>
      </p:grpSp>
      <p:grpSp>
        <p:nvGrpSpPr>
          <p:cNvPr id="221" name="Group 221"/>
          <p:cNvGrpSpPr/>
          <p:nvPr/>
        </p:nvGrpSpPr>
        <p:grpSpPr>
          <a:xfrm>
            <a:off x="10211166" y="5923526"/>
            <a:ext cx="3955317" cy="1292353"/>
            <a:chOff x="0" y="0"/>
            <a:chExt cx="3955315" cy="1292352"/>
          </a:xfrm>
        </p:grpSpPr>
        <p:sp>
          <p:nvSpPr>
            <p:cNvPr id="219" name="Shape 219"/>
            <p:cNvSpPr/>
            <p:nvPr/>
          </p:nvSpPr>
          <p:spPr>
            <a:xfrm>
              <a:off x="0" y="0"/>
              <a:ext cx="3955316" cy="1292353"/>
            </a:xfrm>
            <a:prstGeom prst="chevron">
              <a:avLst>
                <a:gd name="adj" fmla="val 0"/>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0" name="Shape 220"/>
            <p:cNvSpPr/>
            <p:nvPr/>
          </p:nvSpPr>
          <p:spPr>
            <a:xfrm>
              <a:off x="403949" y="81282"/>
              <a:ext cx="3147418" cy="1085516"/>
            </a:xfrm>
            <a:prstGeom prst="rect">
              <a:avLst/>
            </a:prstGeom>
            <a:solidFill>
              <a:schemeClr val="accent5"/>
            </a:solid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noAutofit/>
            </a:bodyPr>
            <a:lstStyle>
              <a:lvl1pPr algn="ctr">
                <a:defRPr sz="3000">
                  <a:solidFill>
                    <a:srgbClr val="FFFFFF"/>
                  </a:solidFill>
                  <a:latin typeface="Gill Sans"/>
                  <a:ea typeface="Gill Sans"/>
                  <a:cs typeface="Gill Sans"/>
                  <a:sym typeface="Gill Sans"/>
                </a:defRPr>
              </a:lvl1pPr>
            </a:lstStyle>
            <a:p>
              <a:pPr/>
              <a:r>
                <a:t>GRAPH PAPER</a:t>
              </a:r>
            </a:p>
          </p:txBody>
        </p:sp>
      </p:grpSp>
      <p:grpSp>
        <p:nvGrpSpPr>
          <p:cNvPr id="224" name="Group 224"/>
          <p:cNvGrpSpPr/>
          <p:nvPr/>
        </p:nvGrpSpPr>
        <p:grpSpPr>
          <a:xfrm>
            <a:off x="14166482" y="5923526"/>
            <a:ext cx="3955317" cy="1292353"/>
            <a:chOff x="0" y="0"/>
            <a:chExt cx="3955315" cy="1292352"/>
          </a:xfrm>
        </p:grpSpPr>
        <p:sp>
          <p:nvSpPr>
            <p:cNvPr id="222" name="Shape 222"/>
            <p:cNvSpPr/>
            <p:nvPr/>
          </p:nvSpPr>
          <p:spPr>
            <a:xfrm>
              <a:off x="0" y="0"/>
              <a:ext cx="3955316" cy="1292353"/>
            </a:xfrm>
            <a:prstGeom prst="chevron">
              <a:avLst>
                <a:gd name="adj" fmla="val 0"/>
              </a:avLst>
            </a:prstGeom>
            <a:solidFill>
              <a:srgbClr val="FBA62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3" name="Shape 223"/>
            <p:cNvSpPr/>
            <p:nvPr/>
          </p:nvSpPr>
          <p:spPr>
            <a:xfrm>
              <a:off x="403949" y="79776"/>
              <a:ext cx="3147418" cy="1132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spAutoFit/>
            </a:bodyPr>
            <a:lstStyle>
              <a:lvl1pPr algn="ctr">
                <a:defRPr cap="all" sz="3000">
                  <a:solidFill>
                    <a:srgbClr val="FFFFFF"/>
                  </a:solidFill>
                  <a:latin typeface="Gill Sans"/>
                  <a:ea typeface="Gill Sans"/>
                  <a:cs typeface="Gill Sans"/>
                  <a:sym typeface="Gill Sans"/>
                </a:defRPr>
              </a:lvl1pPr>
            </a:lstStyle>
            <a:p>
              <a:pPr/>
              <a:r>
                <a:t>Internet Access</a:t>
              </a:r>
            </a:p>
          </p:txBody>
        </p:sp>
      </p:grpSp>
      <p:grpSp>
        <p:nvGrpSpPr>
          <p:cNvPr id="227" name="Group 227"/>
          <p:cNvGrpSpPr/>
          <p:nvPr/>
        </p:nvGrpSpPr>
        <p:grpSpPr>
          <a:xfrm>
            <a:off x="18121798" y="5923525"/>
            <a:ext cx="3685343" cy="1292353"/>
            <a:chOff x="-2420" y="-20306"/>
            <a:chExt cx="3685342" cy="1292352"/>
          </a:xfrm>
        </p:grpSpPr>
        <p:sp>
          <p:nvSpPr>
            <p:cNvPr id="225" name="Shape 225"/>
            <p:cNvSpPr/>
            <p:nvPr/>
          </p:nvSpPr>
          <p:spPr>
            <a:xfrm>
              <a:off x="0" y="0"/>
              <a:ext cx="3680501" cy="1251739"/>
            </a:xfrm>
            <a:prstGeom prst="chevron">
              <a:avLst>
                <a:gd name="adj" fmla="val 0"/>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6" name="Shape 226"/>
            <p:cNvSpPr/>
            <p:nvPr/>
          </p:nvSpPr>
          <p:spPr>
            <a:xfrm>
              <a:off x="-2421" y="-20307"/>
              <a:ext cx="3685343" cy="1292353"/>
            </a:xfrm>
            <a:prstGeom prst="rect">
              <a:avLst/>
            </a:prstGeom>
            <a:solidFill>
              <a:schemeClr val="accent2"/>
            </a:solid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noAutofit/>
            </a:bodyPr>
            <a:lstStyle>
              <a:lvl1pPr algn="ctr">
                <a:defRPr sz="3000">
                  <a:solidFill>
                    <a:srgbClr val="FFFFFF"/>
                  </a:solidFill>
                  <a:latin typeface="Gill Sans"/>
                  <a:ea typeface="Gill Sans"/>
                  <a:cs typeface="Gill Sans"/>
                  <a:sym typeface="Gill Sans"/>
                </a:defRPr>
              </a:lvl1pPr>
            </a:lstStyle>
            <a:p>
              <a:pPr/>
              <a:r>
                <a:t>ATLAS</a:t>
              </a:r>
            </a:p>
          </p:txBody>
        </p:sp>
      </p:grpSp>
      <p:sp>
        <p:nvSpPr>
          <p:cNvPr id="228" name="Shape 228"/>
          <p:cNvSpPr/>
          <p:nvPr/>
        </p:nvSpPr>
        <p:spPr>
          <a:xfrm>
            <a:off x="15791160" y="4733634"/>
            <a:ext cx="739580" cy="749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59" y="0"/>
                  <a:pt x="0" y="4901"/>
                  <a:pt x="0" y="10709"/>
                </a:cubicBezTo>
                <a:cubicBezTo>
                  <a:pt x="0" y="16699"/>
                  <a:pt x="4759" y="21600"/>
                  <a:pt x="10800" y="21600"/>
                </a:cubicBezTo>
                <a:cubicBezTo>
                  <a:pt x="16841" y="21600"/>
                  <a:pt x="21600" y="16699"/>
                  <a:pt x="21600" y="10709"/>
                </a:cubicBezTo>
                <a:cubicBezTo>
                  <a:pt x="21600" y="4901"/>
                  <a:pt x="16841" y="0"/>
                  <a:pt x="10800" y="0"/>
                </a:cubicBezTo>
                <a:close/>
                <a:moveTo>
                  <a:pt x="20319" y="10346"/>
                </a:moveTo>
                <a:cubicBezTo>
                  <a:pt x="16108" y="10346"/>
                  <a:pt x="16108" y="10346"/>
                  <a:pt x="16108" y="10346"/>
                </a:cubicBezTo>
                <a:cubicBezTo>
                  <a:pt x="15925" y="8894"/>
                  <a:pt x="15742" y="7442"/>
                  <a:pt x="15193" y="5990"/>
                </a:cubicBezTo>
                <a:cubicBezTo>
                  <a:pt x="16108" y="5627"/>
                  <a:pt x="17024" y="5082"/>
                  <a:pt x="17939" y="4538"/>
                </a:cubicBezTo>
                <a:cubicBezTo>
                  <a:pt x="19220" y="6171"/>
                  <a:pt x="20136" y="8168"/>
                  <a:pt x="20319" y="10346"/>
                </a:cubicBezTo>
                <a:close/>
                <a:moveTo>
                  <a:pt x="10434" y="20148"/>
                </a:moveTo>
                <a:cubicBezTo>
                  <a:pt x="9153" y="19240"/>
                  <a:pt x="8237" y="17970"/>
                  <a:pt x="7505" y="16518"/>
                </a:cubicBezTo>
                <a:cubicBezTo>
                  <a:pt x="8420" y="16155"/>
                  <a:pt x="9519" y="15973"/>
                  <a:pt x="10434" y="15973"/>
                </a:cubicBezTo>
                <a:cubicBezTo>
                  <a:pt x="10434" y="20148"/>
                  <a:pt x="10434" y="20148"/>
                  <a:pt x="10434" y="20148"/>
                </a:cubicBezTo>
                <a:cubicBezTo>
                  <a:pt x="10434" y="20148"/>
                  <a:pt x="10434" y="20148"/>
                  <a:pt x="10434" y="20148"/>
                </a:cubicBezTo>
                <a:close/>
                <a:moveTo>
                  <a:pt x="11166" y="1452"/>
                </a:moveTo>
                <a:cubicBezTo>
                  <a:pt x="12447" y="2541"/>
                  <a:pt x="13546" y="3993"/>
                  <a:pt x="14278" y="5627"/>
                </a:cubicBezTo>
                <a:cubicBezTo>
                  <a:pt x="13363" y="5990"/>
                  <a:pt x="12264" y="6171"/>
                  <a:pt x="11166" y="6171"/>
                </a:cubicBezTo>
                <a:cubicBezTo>
                  <a:pt x="11166" y="1452"/>
                  <a:pt x="11166" y="1452"/>
                  <a:pt x="11166" y="1452"/>
                </a:cubicBezTo>
                <a:cubicBezTo>
                  <a:pt x="11166" y="1452"/>
                  <a:pt x="11166" y="1452"/>
                  <a:pt x="11166" y="1452"/>
                </a:cubicBezTo>
                <a:close/>
                <a:moveTo>
                  <a:pt x="12264" y="1452"/>
                </a:moveTo>
                <a:cubicBezTo>
                  <a:pt x="14278" y="1815"/>
                  <a:pt x="16108" y="2723"/>
                  <a:pt x="17390" y="3993"/>
                </a:cubicBezTo>
                <a:cubicBezTo>
                  <a:pt x="16658" y="4538"/>
                  <a:pt x="15925" y="5082"/>
                  <a:pt x="15010" y="5445"/>
                </a:cubicBezTo>
                <a:cubicBezTo>
                  <a:pt x="14278" y="3993"/>
                  <a:pt x="13363" y="2541"/>
                  <a:pt x="12264" y="1452"/>
                </a:cubicBezTo>
                <a:close/>
                <a:moveTo>
                  <a:pt x="10434" y="1452"/>
                </a:moveTo>
                <a:cubicBezTo>
                  <a:pt x="10434" y="6171"/>
                  <a:pt x="10434" y="6171"/>
                  <a:pt x="10434" y="6171"/>
                </a:cubicBezTo>
                <a:cubicBezTo>
                  <a:pt x="9336" y="6171"/>
                  <a:pt x="8237" y="5990"/>
                  <a:pt x="7322" y="5627"/>
                </a:cubicBezTo>
                <a:cubicBezTo>
                  <a:pt x="8054" y="3993"/>
                  <a:pt x="9153" y="2541"/>
                  <a:pt x="10434" y="1452"/>
                </a:cubicBezTo>
                <a:cubicBezTo>
                  <a:pt x="10434" y="1452"/>
                  <a:pt x="10434" y="1452"/>
                  <a:pt x="10434" y="1452"/>
                </a:cubicBezTo>
                <a:close/>
                <a:moveTo>
                  <a:pt x="6590" y="5445"/>
                </a:moveTo>
                <a:cubicBezTo>
                  <a:pt x="5675" y="5082"/>
                  <a:pt x="4942" y="4538"/>
                  <a:pt x="4210" y="3993"/>
                </a:cubicBezTo>
                <a:cubicBezTo>
                  <a:pt x="5492" y="2723"/>
                  <a:pt x="7322" y="1815"/>
                  <a:pt x="9153" y="1452"/>
                </a:cubicBezTo>
                <a:cubicBezTo>
                  <a:pt x="8237" y="2541"/>
                  <a:pt x="7322" y="3993"/>
                  <a:pt x="6590" y="5445"/>
                </a:cubicBezTo>
                <a:close/>
                <a:moveTo>
                  <a:pt x="6956" y="6353"/>
                </a:moveTo>
                <a:cubicBezTo>
                  <a:pt x="8054" y="6716"/>
                  <a:pt x="9153" y="6897"/>
                  <a:pt x="10434" y="6897"/>
                </a:cubicBezTo>
                <a:cubicBezTo>
                  <a:pt x="10434" y="10346"/>
                  <a:pt x="10434" y="10346"/>
                  <a:pt x="10434" y="10346"/>
                </a:cubicBezTo>
                <a:cubicBezTo>
                  <a:pt x="6224" y="10346"/>
                  <a:pt x="6224" y="10346"/>
                  <a:pt x="6224" y="10346"/>
                </a:cubicBezTo>
                <a:cubicBezTo>
                  <a:pt x="6224" y="8894"/>
                  <a:pt x="6590" y="7624"/>
                  <a:pt x="6956" y="6353"/>
                </a:cubicBezTo>
                <a:close/>
                <a:moveTo>
                  <a:pt x="10434" y="11072"/>
                </a:moveTo>
                <a:cubicBezTo>
                  <a:pt x="10434" y="15247"/>
                  <a:pt x="10434" y="15247"/>
                  <a:pt x="10434" y="15247"/>
                </a:cubicBezTo>
                <a:cubicBezTo>
                  <a:pt x="9336" y="15429"/>
                  <a:pt x="8237" y="15610"/>
                  <a:pt x="7322" y="15792"/>
                </a:cubicBezTo>
                <a:cubicBezTo>
                  <a:pt x="6590" y="14339"/>
                  <a:pt x="6224" y="12887"/>
                  <a:pt x="6224" y="11072"/>
                </a:cubicBezTo>
                <a:lnTo>
                  <a:pt x="10434" y="11072"/>
                </a:lnTo>
                <a:close/>
                <a:moveTo>
                  <a:pt x="9153" y="19966"/>
                </a:moveTo>
                <a:cubicBezTo>
                  <a:pt x="7505" y="19785"/>
                  <a:pt x="5858" y="19059"/>
                  <a:pt x="4576" y="17970"/>
                </a:cubicBezTo>
                <a:cubicBezTo>
                  <a:pt x="5308" y="17425"/>
                  <a:pt x="6041" y="17062"/>
                  <a:pt x="6956" y="16699"/>
                </a:cubicBezTo>
                <a:cubicBezTo>
                  <a:pt x="7505" y="17970"/>
                  <a:pt x="8237" y="19059"/>
                  <a:pt x="9153" y="19966"/>
                </a:cubicBezTo>
                <a:close/>
                <a:moveTo>
                  <a:pt x="11166" y="20148"/>
                </a:moveTo>
                <a:cubicBezTo>
                  <a:pt x="11166" y="15973"/>
                  <a:pt x="11166" y="15973"/>
                  <a:pt x="11166" y="15973"/>
                </a:cubicBezTo>
                <a:cubicBezTo>
                  <a:pt x="12081" y="15973"/>
                  <a:pt x="13180" y="16155"/>
                  <a:pt x="14095" y="16518"/>
                </a:cubicBezTo>
                <a:cubicBezTo>
                  <a:pt x="13363" y="17970"/>
                  <a:pt x="12264" y="19240"/>
                  <a:pt x="11166" y="20148"/>
                </a:cubicBezTo>
                <a:cubicBezTo>
                  <a:pt x="11166" y="20148"/>
                  <a:pt x="11166" y="20148"/>
                  <a:pt x="11166" y="20148"/>
                </a:cubicBezTo>
                <a:close/>
                <a:moveTo>
                  <a:pt x="14644" y="16699"/>
                </a:moveTo>
                <a:cubicBezTo>
                  <a:pt x="15559" y="17062"/>
                  <a:pt x="16292" y="17425"/>
                  <a:pt x="17024" y="17970"/>
                </a:cubicBezTo>
                <a:cubicBezTo>
                  <a:pt x="15742" y="19059"/>
                  <a:pt x="14095" y="19785"/>
                  <a:pt x="12264" y="19966"/>
                </a:cubicBezTo>
                <a:cubicBezTo>
                  <a:pt x="13363" y="19059"/>
                  <a:pt x="14095" y="17970"/>
                  <a:pt x="14644" y="16699"/>
                </a:cubicBezTo>
                <a:close/>
                <a:moveTo>
                  <a:pt x="14278" y="15792"/>
                </a:moveTo>
                <a:cubicBezTo>
                  <a:pt x="13363" y="15610"/>
                  <a:pt x="12264" y="15429"/>
                  <a:pt x="11166" y="15247"/>
                </a:cubicBezTo>
                <a:cubicBezTo>
                  <a:pt x="11166" y="11072"/>
                  <a:pt x="11166" y="11072"/>
                  <a:pt x="11166" y="11072"/>
                </a:cubicBezTo>
                <a:cubicBezTo>
                  <a:pt x="15376" y="11072"/>
                  <a:pt x="15376" y="11072"/>
                  <a:pt x="15376" y="11072"/>
                </a:cubicBezTo>
                <a:cubicBezTo>
                  <a:pt x="15376" y="12887"/>
                  <a:pt x="15010" y="14339"/>
                  <a:pt x="14278" y="15792"/>
                </a:cubicBezTo>
                <a:close/>
                <a:moveTo>
                  <a:pt x="11166" y="10346"/>
                </a:moveTo>
                <a:cubicBezTo>
                  <a:pt x="11166" y="6897"/>
                  <a:pt x="11166" y="6897"/>
                  <a:pt x="11166" y="6897"/>
                </a:cubicBezTo>
                <a:cubicBezTo>
                  <a:pt x="12264" y="6897"/>
                  <a:pt x="13546" y="6716"/>
                  <a:pt x="14644" y="6353"/>
                </a:cubicBezTo>
                <a:cubicBezTo>
                  <a:pt x="15010" y="7624"/>
                  <a:pt x="15376" y="8894"/>
                  <a:pt x="15376" y="10346"/>
                </a:cubicBezTo>
                <a:lnTo>
                  <a:pt x="11166" y="10346"/>
                </a:lnTo>
                <a:close/>
                <a:moveTo>
                  <a:pt x="3661" y="4538"/>
                </a:moveTo>
                <a:cubicBezTo>
                  <a:pt x="4576" y="5082"/>
                  <a:pt x="5492" y="5627"/>
                  <a:pt x="6407" y="5990"/>
                </a:cubicBezTo>
                <a:cubicBezTo>
                  <a:pt x="5858" y="7442"/>
                  <a:pt x="5492" y="8894"/>
                  <a:pt x="5492" y="10346"/>
                </a:cubicBezTo>
                <a:cubicBezTo>
                  <a:pt x="1281" y="10346"/>
                  <a:pt x="1281" y="10346"/>
                  <a:pt x="1281" y="10346"/>
                </a:cubicBezTo>
                <a:cubicBezTo>
                  <a:pt x="1464" y="8168"/>
                  <a:pt x="2380" y="6171"/>
                  <a:pt x="3661" y="4538"/>
                </a:cubicBezTo>
                <a:close/>
                <a:moveTo>
                  <a:pt x="1281" y="11072"/>
                </a:moveTo>
                <a:cubicBezTo>
                  <a:pt x="5492" y="11072"/>
                  <a:pt x="5492" y="11072"/>
                  <a:pt x="5492" y="11072"/>
                </a:cubicBezTo>
                <a:cubicBezTo>
                  <a:pt x="5675" y="12887"/>
                  <a:pt x="6041" y="14521"/>
                  <a:pt x="6590" y="16155"/>
                </a:cubicBezTo>
                <a:cubicBezTo>
                  <a:pt x="5675" y="16518"/>
                  <a:pt x="4942" y="16881"/>
                  <a:pt x="4027" y="17425"/>
                </a:cubicBezTo>
                <a:cubicBezTo>
                  <a:pt x="2380" y="15792"/>
                  <a:pt x="1464" y="13613"/>
                  <a:pt x="1281" y="11072"/>
                </a:cubicBezTo>
                <a:close/>
                <a:moveTo>
                  <a:pt x="17390" y="17425"/>
                </a:moveTo>
                <a:cubicBezTo>
                  <a:pt x="16658" y="16881"/>
                  <a:pt x="15925" y="16518"/>
                  <a:pt x="15010" y="16155"/>
                </a:cubicBezTo>
                <a:cubicBezTo>
                  <a:pt x="15559" y="14521"/>
                  <a:pt x="15925" y="12887"/>
                  <a:pt x="16108" y="11072"/>
                </a:cubicBezTo>
                <a:cubicBezTo>
                  <a:pt x="20319" y="11072"/>
                  <a:pt x="20319" y="11072"/>
                  <a:pt x="20319" y="11072"/>
                </a:cubicBezTo>
                <a:cubicBezTo>
                  <a:pt x="20136" y="13613"/>
                  <a:pt x="19037" y="15792"/>
                  <a:pt x="17390" y="17425"/>
                </a:cubicBezTo>
                <a:close/>
                <a:moveTo>
                  <a:pt x="17390" y="17425"/>
                </a:moveTo>
                <a:cubicBezTo>
                  <a:pt x="17390" y="17425"/>
                  <a:pt x="17390" y="17425"/>
                  <a:pt x="17390" y="17425"/>
                </a:cubicBezTo>
              </a:path>
            </a:pathLst>
          </a:custGeom>
          <a:solidFill>
            <a:srgbClr val="FBA622"/>
          </a:solidFill>
          <a:ln w="12700">
            <a:miter lim="400000"/>
          </a:ln>
        </p:spPr>
        <p:txBody>
          <a:bodyPr lIns="45719" rIns="45719"/>
          <a:lstStyle/>
          <a:p>
            <a:pPr/>
          </a:p>
        </p:txBody>
      </p:sp>
      <p:sp>
        <p:nvSpPr>
          <p:cNvPr id="229" name="Shape 229"/>
          <p:cNvSpPr/>
          <p:nvPr/>
        </p:nvSpPr>
        <p:spPr>
          <a:xfrm>
            <a:off x="18372878" y="7655961"/>
            <a:ext cx="3405722" cy="246630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lnSpc>
                <a:spcPct val="130000"/>
              </a:lnSpc>
              <a:defRPr sz="2500">
                <a:latin typeface="Futura"/>
                <a:ea typeface="Futura"/>
                <a:cs typeface="Futura"/>
                <a:sym typeface="Futura"/>
              </a:defRPr>
            </a:lvl1pPr>
          </a:lstStyle>
          <a:p>
            <a:pPr/>
            <a:r>
              <a:t>An Atlas or ESRI’s GIS for schools will be useful for the mapping activity.</a:t>
            </a:r>
          </a:p>
        </p:txBody>
      </p:sp>
      <p:sp>
        <p:nvSpPr>
          <p:cNvPr id="230" name="Shape 230"/>
          <p:cNvSpPr/>
          <p:nvPr/>
        </p:nvSpPr>
        <p:spPr>
          <a:xfrm>
            <a:off x="10489138" y="7655961"/>
            <a:ext cx="3405723" cy="246630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lnSpc>
                <a:spcPct val="130000"/>
              </a:lnSpc>
              <a:defRPr sz="2500">
                <a:latin typeface="Futura"/>
                <a:ea typeface="Futura"/>
                <a:cs typeface="Futura"/>
                <a:sym typeface="Futura"/>
              </a:defRPr>
            </a:lvl1pPr>
          </a:lstStyle>
          <a:p>
            <a:pPr/>
            <a:r>
              <a:t>X1 sheet of graph paper per student for the graph exercise.</a:t>
            </a:r>
          </a:p>
        </p:txBody>
      </p:sp>
      <p:sp>
        <p:nvSpPr>
          <p:cNvPr id="231" name="Shape 231"/>
          <p:cNvSpPr/>
          <p:nvPr/>
        </p:nvSpPr>
        <p:spPr>
          <a:xfrm>
            <a:off x="6527382" y="7655961"/>
            <a:ext cx="3405723" cy="246630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p>
            <a:pPr algn="ctr">
              <a:lnSpc>
                <a:spcPct val="130000"/>
              </a:lnSpc>
              <a:defRPr sz="2500">
                <a:latin typeface="Futura"/>
                <a:ea typeface="Futura"/>
                <a:cs typeface="Futura"/>
                <a:sym typeface="Futura"/>
              </a:defRPr>
            </a:pPr>
            <a:r>
              <a:t>Each student will need a pencil and a ruler for the graphing activity. </a:t>
            </a:r>
            <a:r>
              <a:rPr>
                <a:solidFill>
                  <a:srgbClr val="A6AAA9"/>
                </a:solidFill>
              </a:rPr>
              <a:t>by</a:t>
            </a:r>
          </a:p>
        </p:txBody>
      </p:sp>
      <p:sp>
        <p:nvSpPr>
          <p:cNvPr id="232" name="Shape 232"/>
          <p:cNvSpPr/>
          <p:nvPr/>
        </p:nvSpPr>
        <p:spPr>
          <a:xfrm>
            <a:off x="2564245" y="7655961"/>
            <a:ext cx="3405722" cy="2760460"/>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p>
            <a:pPr algn="ctr">
              <a:lnSpc>
                <a:spcPct val="130000"/>
              </a:lnSpc>
              <a:defRPr sz="2500">
                <a:latin typeface="Futura"/>
                <a:ea typeface="Futura"/>
                <a:cs typeface="Futura"/>
                <a:sym typeface="Futura"/>
              </a:defRPr>
            </a:pPr>
            <a:r>
              <a:t>Print X1 sheet per student for each activity click the </a:t>
            </a:r>
            <a:r>
              <a:rPr>
                <a:solidFill>
                  <a:schemeClr val="accent5"/>
                </a:solidFill>
              </a:rPr>
              <a:t>red</a:t>
            </a:r>
            <a:r>
              <a:t> words to download sheets.</a:t>
            </a:r>
            <a:r>
              <a:rPr>
                <a:solidFill>
                  <a:srgbClr val="A6AAA9"/>
                </a:solidFill>
              </a:rPr>
              <a:t> </a:t>
            </a:r>
          </a:p>
        </p:txBody>
      </p:sp>
      <p:sp>
        <p:nvSpPr>
          <p:cNvPr id="233" name="Shape 233"/>
          <p:cNvSpPr/>
          <p:nvPr/>
        </p:nvSpPr>
        <p:spPr>
          <a:xfrm>
            <a:off x="14452277" y="7655961"/>
            <a:ext cx="3405722" cy="246630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lnSpc>
                <a:spcPct val="130000"/>
              </a:lnSpc>
              <a:defRPr sz="2500">
                <a:latin typeface="Futura"/>
                <a:ea typeface="Futura"/>
                <a:cs typeface="Futura"/>
                <a:sym typeface="Futura"/>
              </a:defRPr>
            </a:lvl1pPr>
          </a:lstStyle>
          <a:p>
            <a:pPr/>
            <a:r>
              <a:t>Internet access will be required to view the online map and video.</a:t>
            </a:r>
          </a:p>
        </p:txBody>
      </p:sp>
      <p:sp>
        <p:nvSpPr>
          <p:cNvPr id="234" name="Shape 234"/>
          <p:cNvSpPr/>
          <p:nvPr/>
        </p:nvSpPr>
        <p:spPr>
          <a:xfrm>
            <a:off x="5312556" y="2078158"/>
            <a:ext cx="13746188" cy="1155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000">
                <a:latin typeface="Futura"/>
                <a:ea typeface="Futura"/>
                <a:cs typeface="Futura"/>
                <a:sym typeface="Futura"/>
              </a:defRPr>
            </a:lvl1pPr>
          </a:lstStyle>
          <a:p>
            <a:pPr/>
            <a:r>
              <a:t>FOR THIS UNIT YOU WILL NEED:</a:t>
            </a:r>
          </a:p>
        </p:txBody>
      </p:sp>
      <p:sp>
        <p:nvSpPr>
          <p:cNvPr id="235" name="Shape 235"/>
          <p:cNvSpPr/>
          <p:nvPr/>
        </p:nvSpPr>
        <p:spPr>
          <a:xfrm>
            <a:off x="3971366" y="4947502"/>
            <a:ext cx="613652" cy="535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chemeClr val="accent1">
              <a:hueOff val="273562"/>
              <a:satOff val="2937"/>
              <a:lumOff val="-22233"/>
            </a:schemeClr>
          </a:solidFill>
          <a:ln w="12700">
            <a:miter lim="400000"/>
          </a:ln>
        </p:spPr>
        <p:txBody>
          <a:bodyPr lIns="45719" rIns="45719" anchor="ctr"/>
          <a:lstStyle/>
          <a:p>
            <a:pPr/>
          </a:p>
        </p:txBody>
      </p:sp>
      <p:sp>
        <p:nvSpPr>
          <p:cNvPr id="236" name="Shape 236"/>
          <p:cNvSpPr/>
          <p:nvPr/>
        </p:nvSpPr>
        <p:spPr>
          <a:xfrm>
            <a:off x="11686233" y="4719440"/>
            <a:ext cx="993022" cy="992066"/>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237" name="Shape 237"/>
          <p:cNvSpPr/>
          <p:nvPr/>
        </p:nvSpPr>
        <p:spPr>
          <a:xfrm>
            <a:off x="11932740" y="4993935"/>
            <a:ext cx="505821" cy="443075"/>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grpSp>
        <p:nvGrpSpPr>
          <p:cNvPr id="246" name="Group 246"/>
          <p:cNvGrpSpPr/>
          <p:nvPr/>
        </p:nvGrpSpPr>
        <p:grpSpPr>
          <a:xfrm>
            <a:off x="7681317" y="4651498"/>
            <a:ext cx="898824" cy="880989"/>
            <a:chOff x="0" y="0"/>
            <a:chExt cx="898822" cy="880988"/>
          </a:xfrm>
        </p:grpSpPr>
        <p:sp>
          <p:nvSpPr>
            <p:cNvPr id="238" name="Shape 238"/>
            <p:cNvSpPr/>
            <p:nvPr/>
          </p:nvSpPr>
          <p:spPr>
            <a:xfrm>
              <a:off x="473304" y="0"/>
              <a:ext cx="425519" cy="418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27" y="3176"/>
                  </a:moveTo>
                  <a:lnTo>
                    <a:pt x="18479" y="9191"/>
                  </a:lnTo>
                  <a:lnTo>
                    <a:pt x="16398" y="11308"/>
                  </a:lnTo>
                  <a:lnTo>
                    <a:pt x="13609" y="8471"/>
                  </a:lnTo>
                  <a:lnTo>
                    <a:pt x="12527" y="9529"/>
                  </a:lnTo>
                  <a:lnTo>
                    <a:pt x="15316" y="12367"/>
                  </a:lnTo>
                  <a:lnTo>
                    <a:pt x="13942" y="13807"/>
                  </a:lnTo>
                  <a:lnTo>
                    <a:pt x="12194" y="11647"/>
                  </a:lnTo>
                  <a:lnTo>
                    <a:pt x="11154" y="13087"/>
                  </a:lnTo>
                  <a:lnTo>
                    <a:pt x="12902" y="14866"/>
                  </a:lnTo>
                  <a:lnTo>
                    <a:pt x="11154" y="16645"/>
                  </a:lnTo>
                  <a:lnTo>
                    <a:pt x="8365" y="13807"/>
                  </a:lnTo>
                  <a:lnTo>
                    <a:pt x="6992" y="14866"/>
                  </a:lnTo>
                  <a:lnTo>
                    <a:pt x="10113" y="17704"/>
                  </a:lnTo>
                  <a:lnTo>
                    <a:pt x="8698" y="18762"/>
                  </a:lnTo>
                  <a:lnTo>
                    <a:pt x="6992" y="16984"/>
                  </a:lnTo>
                  <a:lnTo>
                    <a:pt x="5577" y="18042"/>
                  </a:lnTo>
                  <a:lnTo>
                    <a:pt x="9073" y="21600"/>
                  </a:lnTo>
                  <a:lnTo>
                    <a:pt x="21600" y="9191"/>
                  </a:lnTo>
                  <a:lnTo>
                    <a:pt x="12527" y="0"/>
                  </a:lnTo>
                  <a:lnTo>
                    <a:pt x="0" y="12367"/>
                  </a:lnTo>
                  <a:lnTo>
                    <a:pt x="1415" y="14146"/>
                  </a:lnTo>
                  <a:lnTo>
                    <a:pt x="12527" y="3176"/>
                  </a:lnTo>
                  <a:close/>
                </a:path>
              </a:pathLst>
            </a:custGeom>
            <a:solidFill>
              <a:srgbClr val="FFFFFF"/>
            </a:solidFill>
            <a:ln w="12700" cap="flat">
              <a:noFill/>
              <a:miter lim="400000"/>
            </a:ln>
            <a:effectLst/>
          </p:spPr>
          <p:txBody>
            <a:bodyPr wrap="square" lIns="45719" tIns="45719" rIns="45719" bIns="45719" numCol="1" anchor="ctr">
              <a:noAutofit/>
            </a:bodyPr>
            <a:lstStyle/>
            <a:p>
              <a:pPr>
                <a:defRPr>
                  <a:solidFill>
                    <a:srgbClr val="FFFFFF"/>
                  </a:solidFill>
                </a:defRPr>
              </a:pPr>
            </a:p>
          </p:txBody>
        </p:sp>
        <p:sp>
          <p:nvSpPr>
            <p:cNvPr id="239" name="Shape 239"/>
            <p:cNvSpPr/>
            <p:nvPr/>
          </p:nvSpPr>
          <p:spPr>
            <a:xfrm>
              <a:off x="473304" y="0"/>
              <a:ext cx="425519" cy="418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27" y="3176"/>
                  </a:moveTo>
                  <a:lnTo>
                    <a:pt x="18479" y="9191"/>
                  </a:lnTo>
                  <a:lnTo>
                    <a:pt x="16398" y="11308"/>
                  </a:lnTo>
                  <a:lnTo>
                    <a:pt x="13609" y="8471"/>
                  </a:lnTo>
                  <a:lnTo>
                    <a:pt x="12527" y="9529"/>
                  </a:lnTo>
                  <a:lnTo>
                    <a:pt x="15316" y="12367"/>
                  </a:lnTo>
                  <a:lnTo>
                    <a:pt x="13942" y="13807"/>
                  </a:lnTo>
                  <a:lnTo>
                    <a:pt x="12194" y="11647"/>
                  </a:lnTo>
                  <a:lnTo>
                    <a:pt x="11154" y="13087"/>
                  </a:lnTo>
                  <a:lnTo>
                    <a:pt x="12902" y="14866"/>
                  </a:lnTo>
                  <a:lnTo>
                    <a:pt x="11154" y="16645"/>
                  </a:lnTo>
                  <a:lnTo>
                    <a:pt x="8365" y="13807"/>
                  </a:lnTo>
                  <a:lnTo>
                    <a:pt x="6992" y="14866"/>
                  </a:lnTo>
                  <a:lnTo>
                    <a:pt x="10113" y="17704"/>
                  </a:lnTo>
                  <a:lnTo>
                    <a:pt x="8698" y="18762"/>
                  </a:lnTo>
                  <a:lnTo>
                    <a:pt x="6992" y="16984"/>
                  </a:lnTo>
                  <a:lnTo>
                    <a:pt x="5577" y="18042"/>
                  </a:lnTo>
                  <a:lnTo>
                    <a:pt x="9073" y="21600"/>
                  </a:lnTo>
                  <a:lnTo>
                    <a:pt x="21600" y="9191"/>
                  </a:lnTo>
                  <a:lnTo>
                    <a:pt x="12527" y="0"/>
                  </a:lnTo>
                  <a:lnTo>
                    <a:pt x="0" y="12367"/>
                  </a:lnTo>
                  <a:lnTo>
                    <a:pt x="1415" y="14146"/>
                  </a:lnTo>
                  <a:lnTo>
                    <a:pt x="12527" y="3176"/>
                  </a:lnTo>
                </a:path>
              </a:pathLst>
            </a:custGeom>
            <a:blipFill rotWithShape="1">
              <a:blip r:embed="rId5"/>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45719" tIns="45719" rIns="45719" bIns="45719" numCol="1" anchor="ctr">
              <a:noAutofit/>
            </a:bodyPr>
            <a:lstStyle/>
            <a:p>
              <a:pPr/>
            </a:p>
          </p:txBody>
        </p:sp>
        <p:sp>
          <p:nvSpPr>
            <p:cNvPr id="240" name="Shape 240"/>
            <p:cNvSpPr/>
            <p:nvPr/>
          </p:nvSpPr>
          <p:spPr>
            <a:xfrm>
              <a:off x="0" y="415605"/>
              <a:ext cx="465260" cy="465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51" y="6008"/>
                  </a:moveTo>
                  <a:lnTo>
                    <a:pt x="19052" y="7948"/>
                  </a:lnTo>
                  <a:lnTo>
                    <a:pt x="17797" y="9545"/>
                  </a:lnTo>
                  <a:lnTo>
                    <a:pt x="14945" y="6655"/>
                  </a:lnTo>
                  <a:lnTo>
                    <a:pt x="13994" y="7606"/>
                  </a:lnTo>
                  <a:lnTo>
                    <a:pt x="16846" y="10458"/>
                  </a:lnTo>
                  <a:lnTo>
                    <a:pt x="15554" y="11751"/>
                  </a:lnTo>
                  <a:lnTo>
                    <a:pt x="13652" y="9545"/>
                  </a:lnTo>
                  <a:lnTo>
                    <a:pt x="12701" y="10800"/>
                  </a:lnTo>
                  <a:lnTo>
                    <a:pt x="14603" y="12701"/>
                  </a:lnTo>
                  <a:lnTo>
                    <a:pt x="13006" y="14299"/>
                  </a:lnTo>
                  <a:lnTo>
                    <a:pt x="10154" y="11446"/>
                  </a:lnTo>
                  <a:lnTo>
                    <a:pt x="8899" y="12397"/>
                  </a:lnTo>
                  <a:lnTo>
                    <a:pt x="11751" y="15249"/>
                  </a:lnTo>
                  <a:lnTo>
                    <a:pt x="10800" y="16504"/>
                  </a:lnTo>
                  <a:lnTo>
                    <a:pt x="8899" y="14299"/>
                  </a:lnTo>
                  <a:lnTo>
                    <a:pt x="7606" y="15554"/>
                  </a:lnTo>
                  <a:lnTo>
                    <a:pt x="9507" y="17455"/>
                  </a:lnTo>
                  <a:lnTo>
                    <a:pt x="8252" y="18748"/>
                  </a:lnTo>
                  <a:lnTo>
                    <a:pt x="2852" y="13348"/>
                  </a:lnTo>
                  <a:lnTo>
                    <a:pt x="14945" y="1559"/>
                  </a:lnTo>
                  <a:lnTo>
                    <a:pt x="13348" y="0"/>
                  </a:lnTo>
                  <a:lnTo>
                    <a:pt x="0" y="13348"/>
                  </a:lnTo>
                  <a:lnTo>
                    <a:pt x="8252" y="21600"/>
                  </a:lnTo>
                  <a:lnTo>
                    <a:pt x="21600" y="8556"/>
                  </a:lnTo>
                  <a:lnTo>
                    <a:pt x="18406" y="5058"/>
                  </a:lnTo>
                  <a:lnTo>
                    <a:pt x="17151" y="6008"/>
                  </a:lnTo>
                  <a:close/>
                </a:path>
              </a:pathLst>
            </a:custGeom>
            <a:solidFill>
              <a:srgbClr val="FFFFFF"/>
            </a:solidFill>
            <a:ln w="12700" cap="flat">
              <a:noFill/>
              <a:miter lim="400000"/>
            </a:ln>
            <a:effectLst/>
          </p:spPr>
          <p:txBody>
            <a:bodyPr wrap="square" lIns="45719" tIns="45719" rIns="45719" bIns="45719" numCol="1" anchor="ctr">
              <a:noAutofit/>
            </a:bodyPr>
            <a:lstStyle/>
            <a:p>
              <a:pPr>
                <a:defRPr>
                  <a:solidFill>
                    <a:srgbClr val="FFFFFF"/>
                  </a:solidFill>
                </a:defRPr>
              </a:pPr>
            </a:p>
          </p:txBody>
        </p:sp>
        <p:sp>
          <p:nvSpPr>
            <p:cNvPr id="241" name="Shape 241"/>
            <p:cNvSpPr/>
            <p:nvPr/>
          </p:nvSpPr>
          <p:spPr>
            <a:xfrm>
              <a:off x="0" y="415605"/>
              <a:ext cx="465260" cy="465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51" y="6008"/>
                  </a:moveTo>
                  <a:lnTo>
                    <a:pt x="19052" y="7948"/>
                  </a:lnTo>
                  <a:lnTo>
                    <a:pt x="17797" y="9545"/>
                  </a:lnTo>
                  <a:lnTo>
                    <a:pt x="14945" y="6655"/>
                  </a:lnTo>
                  <a:lnTo>
                    <a:pt x="13994" y="7606"/>
                  </a:lnTo>
                  <a:lnTo>
                    <a:pt x="16846" y="10458"/>
                  </a:lnTo>
                  <a:lnTo>
                    <a:pt x="15554" y="11751"/>
                  </a:lnTo>
                  <a:lnTo>
                    <a:pt x="13652" y="9545"/>
                  </a:lnTo>
                  <a:lnTo>
                    <a:pt x="12701" y="10800"/>
                  </a:lnTo>
                  <a:lnTo>
                    <a:pt x="14603" y="12701"/>
                  </a:lnTo>
                  <a:lnTo>
                    <a:pt x="13006" y="14299"/>
                  </a:lnTo>
                  <a:lnTo>
                    <a:pt x="10154" y="11446"/>
                  </a:lnTo>
                  <a:lnTo>
                    <a:pt x="8899" y="12397"/>
                  </a:lnTo>
                  <a:lnTo>
                    <a:pt x="11751" y="15249"/>
                  </a:lnTo>
                  <a:lnTo>
                    <a:pt x="10800" y="16504"/>
                  </a:lnTo>
                  <a:lnTo>
                    <a:pt x="8899" y="14299"/>
                  </a:lnTo>
                  <a:lnTo>
                    <a:pt x="7606" y="15554"/>
                  </a:lnTo>
                  <a:lnTo>
                    <a:pt x="9507" y="17455"/>
                  </a:lnTo>
                  <a:lnTo>
                    <a:pt x="8252" y="18748"/>
                  </a:lnTo>
                  <a:lnTo>
                    <a:pt x="2852" y="13348"/>
                  </a:lnTo>
                  <a:lnTo>
                    <a:pt x="14945" y="1559"/>
                  </a:lnTo>
                  <a:lnTo>
                    <a:pt x="13348" y="0"/>
                  </a:lnTo>
                  <a:lnTo>
                    <a:pt x="0" y="13348"/>
                  </a:lnTo>
                  <a:lnTo>
                    <a:pt x="8252" y="21600"/>
                  </a:lnTo>
                  <a:lnTo>
                    <a:pt x="21600" y="8556"/>
                  </a:lnTo>
                  <a:lnTo>
                    <a:pt x="18406" y="5058"/>
                  </a:lnTo>
                  <a:lnTo>
                    <a:pt x="17151" y="6008"/>
                  </a:lnTo>
                </a:path>
              </a:pathLst>
            </a:custGeom>
            <a:blipFill rotWithShape="1">
              <a:blip r:embed="rId5"/>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45719" tIns="45719" rIns="45719" bIns="45719" numCol="1" anchor="ctr">
              <a:noAutofit/>
            </a:bodyPr>
            <a:lstStyle/>
            <a:p>
              <a:pPr/>
            </a:p>
          </p:txBody>
        </p:sp>
        <p:sp>
          <p:nvSpPr>
            <p:cNvPr id="242" name="Shape 242"/>
            <p:cNvSpPr/>
            <p:nvPr/>
          </p:nvSpPr>
          <p:spPr>
            <a:xfrm>
              <a:off x="104776" y="54208"/>
              <a:ext cx="710950" cy="7255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04" y="3462"/>
                  </a:moveTo>
                  <a:lnTo>
                    <a:pt x="4151" y="0"/>
                  </a:lnTo>
                  <a:lnTo>
                    <a:pt x="0" y="4071"/>
                  </a:lnTo>
                  <a:lnTo>
                    <a:pt x="3530" y="7728"/>
                  </a:lnTo>
                  <a:lnTo>
                    <a:pt x="14765" y="18528"/>
                  </a:lnTo>
                  <a:lnTo>
                    <a:pt x="21600" y="21600"/>
                  </a:lnTo>
                  <a:lnTo>
                    <a:pt x="19114" y="14652"/>
                  </a:lnTo>
                  <a:lnTo>
                    <a:pt x="7904" y="3462"/>
                  </a:lnTo>
                  <a:close/>
                  <a:moveTo>
                    <a:pt x="2908" y="5485"/>
                  </a:moveTo>
                  <a:lnTo>
                    <a:pt x="1442" y="4071"/>
                  </a:lnTo>
                  <a:lnTo>
                    <a:pt x="4151" y="1414"/>
                  </a:lnTo>
                  <a:lnTo>
                    <a:pt x="5617" y="2828"/>
                  </a:lnTo>
                  <a:lnTo>
                    <a:pt x="2908" y="5485"/>
                  </a:lnTo>
                  <a:close/>
                  <a:moveTo>
                    <a:pt x="19114" y="19967"/>
                  </a:moveTo>
                  <a:lnTo>
                    <a:pt x="15162" y="18138"/>
                  </a:lnTo>
                  <a:lnTo>
                    <a:pt x="14765" y="17724"/>
                  </a:lnTo>
                  <a:lnTo>
                    <a:pt x="16828" y="17919"/>
                  </a:lnTo>
                  <a:lnTo>
                    <a:pt x="16629" y="16285"/>
                  </a:lnTo>
                  <a:lnTo>
                    <a:pt x="18294" y="16505"/>
                  </a:lnTo>
                  <a:lnTo>
                    <a:pt x="18294" y="14457"/>
                  </a:lnTo>
                  <a:lnTo>
                    <a:pt x="18692" y="14871"/>
                  </a:lnTo>
                  <a:lnTo>
                    <a:pt x="20158" y="18748"/>
                  </a:lnTo>
                  <a:lnTo>
                    <a:pt x="19114" y="19967"/>
                  </a:lnTo>
                  <a:close/>
                </a:path>
              </a:pathLst>
            </a:custGeom>
            <a:solidFill>
              <a:srgbClr val="FFFFFF"/>
            </a:solidFill>
            <a:ln w="12700" cap="flat">
              <a:noFill/>
              <a:miter lim="400000"/>
            </a:ln>
            <a:effectLst/>
          </p:spPr>
          <p:txBody>
            <a:bodyPr wrap="square" lIns="45719" tIns="45719" rIns="45719" bIns="45719" numCol="1" anchor="ctr">
              <a:noAutofit/>
            </a:bodyPr>
            <a:lstStyle/>
            <a:p>
              <a:pPr>
                <a:defRPr>
                  <a:solidFill>
                    <a:srgbClr val="FFFFFF"/>
                  </a:solidFill>
                </a:defRPr>
              </a:pPr>
            </a:p>
          </p:txBody>
        </p:sp>
        <p:sp>
          <p:nvSpPr>
            <p:cNvPr id="243" name="Shape 243"/>
            <p:cNvSpPr/>
            <p:nvPr/>
          </p:nvSpPr>
          <p:spPr>
            <a:xfrm>
              <a:off x="104776" y="54208"/>
              <a:ext cx="710950" cy="7255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04" y="3462"/>
                  </a:moveTo>
                  <a:lnTo>
                    <a:pt x="4151" y="0"/>
                  </a:lnTo>
                  <a:lnTo>
                    <a:pt x="0" y="4071"/>
                  </a:lnTo>
                  <a:lnTo>
                    <a:pt x="3530" y="7728"/>
                  </a:lnTo>
                  <a:lnTo>
                    <a:pt x="14765" y="18528"/>
                  </a:lnTo>
                  <a:lnTo>
                    <a:pt x="21600" y="21600"/>
                  </a:lnTo>
                  <a:lnTo>
                    <a:pt x="19114" y="14652"/>
                  </a:lnTo>
                  <a:lnTo>
                    <a:pt x="7904" y="3462"/>
                  </a:lnTo>
                </a:path>
              </a:pathLst>
            </a:custGeom>
            <a:blipFill rotWithShape="1">
              <a:blip r:embed="rId5"/>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45719" tIns="45719" rIns="45719" bIns="45719" numCol="1" anchor="ctr">
              <a:noAutofit/>
            </a:bodyPr>
            <a:lstStyle/>
            <a:p>
              <a:pPr/>
            </a:p>
          </p:txBody>
        </p:sp>
        <p:sp>
          <p:nvSpPr>
            <p:cNvPr id="244" name="Shape 244"/>
            <p:cNvSpPr/>
            <p:nvPr/>
          </p:nvSpPr>
          <p:spPr>
            <a:xfrm>
              <a:off x="151746" y="101191"/>
              <a:ext cx="136484" cy="1365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86" y="21600"/>
                  </a:moveTo>
                  <a:lnTo>
                    <a:pt x="0" y="14098"/>
                  </a:lnTo>
                  <a:lnTo>
                    <a:pt x="14014" y="0"/>
                  </a:lnTo>
                  <a:lnTo>
                    <a:pt x="21600" y="7502"/>
                  </a:lnTo>
                  <a:lnTo>
                    <a:pt x="7586" y="21600"/>
                  </a:lnTo>
                </a:path>
              </a:pathLst>
            </a:custGeom>
            <a:solidFill>
              <a:srgbClr val="FFFFFF"/>
            </a:solidFill>
            <a:ln w="12700" cap="flat">
              <a:noFill/>
              <a:miter lim="400000"/>
            </a:ln>
            <a:effectLst/>
          </p:spPr>
          <p:txBody>
            <a:bodyPr wrap="square" lIns="45719" tIns="45719" rIns="45719" bIns="45719" numCol="1" anchor="ctr">
              <a:noAutofit/>
            </a:bodyPr>
            <a:lstStyle/>
            <a:p>
              <a:pPr>
                <a:defRPr>
                  <a:solidFill>
                    <a:srgbClr val="FFFFFF"/>
                  </a:solidFill>
                </a:defRPr>
              </a:pPr>
            </a:p>
          </p:txBody>
        </p:sp>
        <p:sp>
          <p:nvSpPr>
            <p:cNvPr id="245" name="Shape 245"/>
            <p:cNvSpPr/>
            <p:nvPr/>
          </p:nvSpPr>
          <p:spPr>
            <a:xfrm>
              <a:off x="592536" y="538480"/>
              <a:ext cx="176225" cy="183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19" y="21600"/>
                  </a:moveTo>
                  <a:lnTo>
                    <a:pt x="1593" y="14432"/>
                  </a:lnTo>
                  <a:lnTo>
                    <a:pt x="0" y="12807"/>
                  </a:lnTo>
                  <a:lnTo>
                    <a:pt x="8262" y="13572"/>
                  </a:lnTo>
                  <a:lnTo>
                    <a:pt x="7465" y="7168"/>
                  </a:lnTo>
                  <a:lnTo>
                    <a:pt x="14135" y="8028"/>
                  </a:lnTo>
                  <a:lnTo>
                    <a:pt x="14135" y="0"/>
                  </a:lnTo>
                  <a:lnTo>
                    <a:pt x="15727" y="1625"/>
                  </a:lnTo>
                  <a:lnTo>
                    <a:pt x="21600" y="16821"/>
                  </a:lnTo>
                  <a:lnTo>
                    <a:pt x="17419" y="21600"/>
                  </a:lnTo>
                </a:path>
              </a:pathLst>
            </a:custGeom>
            <a:solidFill>
              <a:srgbClr val="FFFFFF"/>
            </a:solidFill>
            <a:ln w="12700" cap="flat">
              <a:noFill/>
              <a:miter lim="400000"/>
            </a:ln>
            <a:effectLst/>
          </p:spPr>
          <p:txBody>
            <a:bodyPr wrap="square" lIns="45719" tIns="45719" rIns="45719" bIns="45719" numCol="1" anchor="ctr">
              <a:noAutofit/>
            </a:bodyPr>
            <a:lstStyle/>
            <a:p>
              <a:pPr>
                <a:defRPr>
                  <a:solidFill>
                    <a:srgbClr val="FFFFFF"/>
                  </a:solidFill>
                </a:defRPr>
              </a:pPr>
            </a:p>
          </p:txBody>
        </p:sp>
      </p:grpSp>
      <p:pic>
        <p:nvPicPr>
          <p:cNvPr id="247" name="images.jpg"/>
          <p:cNvPicPr>
            <a:picLocks noChangeAspect="1"/>
          </p:cNvPicPr>
          <p:nvPr/>
        </p:nvPicPr>
        <p:blipFill>
          <a:blip r:embed="rId6">
            <a:extLst/>
          </a:blip>
          <a:stretch>
            <a:fillRect/>
          </a:stretch>
        </p:blipFill>
        <p:spPr>
          <a:xfrm>
            <a:off x="19596806" y="4736539"/>
            <a:ext cx="957867" cy="957867"/>
          </a:xfrm>
          <a:prstGeom prst="rect">
            <a:avLst/>
          </a:prstGeom>
          <a:ln w="12700">
            <a:miter lim="400000"/>
          </a:ln>
        </p:spPr>
      </p:pic>
      <p:sp>
        <p:nvSpPr>
          <p:cNvPr id="248" name="Shape 248"/>
          <p:cNvSpPr/>
          <p:nvPr/>
        </p:nvSpPr>
        <p:spPr>
          <a:xfrm>
            <a:off x="723119" y="712814"/>
            <a:ext cx="2429111" cy="93022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
        <p:nvSpPr>
          <p:cNvPr id="249" name="Shape 249"/>
          <p:cNvSpPr/>
          <p:nvPr/>
        </p:nvSpPr>
        <p:spPr>
          <a:xfrm>
            <a:off x="9295904" y="916645"/>
            <a:ext cx="5779493" cy="520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SAVING THE DEAD SEA</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15"/>
                                        </p:tgtEl>
                                        <p:attrNameLst>
                                          <p:attrName>style.visibility</p:attrName>
                                        </p:attrNameLst>
                                      </p:cBhvr>
                                      <p:to>
                                        <p:strVal val="visible"/>
                                      </p:to>
                                    </p:set>
                                    <p:anim calcmode="lin" valueType="num">
                                      <p:cBhvr>
                                        <p:cTn id="7" dur="1000" fill="hold"/>
                                        <p:tgtEl>
                                          <p:spTgt spid="215"/>
                                        </p:tgtEl>
                                        <p:attrNameLst>
                                          <p:attrName>ppt_x</p:attrName>
                                        </p:attrNameLst>
                                      </p:cBhvr>
                                      <p:tavLst>
                                        <p:tav tm="0">
                                          <p:val>
                                            <p:strVal val="0-#ppt_w/2"/>
                                          </p:val>
                                        </p:tav>
                                        <p:tav tm="100000">
                                          <p:val>
                                            <p:strVal val="#ppt_x"/>
                                          </p:val>
                                        </p:tav>
                                      </p:tavLst>
                                    </p:anim>
                                    <p:anim calcmode="lin" valueType="num">
                                      <p:cBhvr>
                                        <p:cTn id="8" dur="1000" fill="hold"/>
                                        <p:tgtEl>
                                          <p:spTgt spid="2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8" presetID="2" grpId="2" fill="hold">
                                  <p:stCondLst>
                                    <p:cond delay="0"/>
                                  </p:stCondLst>
                                  <p:iterate type="el" backwards="0">
                                    <p:tmAbs val="0"/>
                                  </p:iterate>
                                  <p:childTnLst>
                                    <p:set>
                                      <p:cBhvr>
                                        <p:cTn id="11" fill="hold"/>
                                        <p:tgtEl>
                                          <p:spTgt spid="218"/>
                                        </p:tgtEl>
                                        <p:attrNameLst>
                                          <p:attrName>style.visibility</p:attrName>
                                        </p:attrNameLst>
                                      </p:cBhvr>
                                      <p:to>
                                        <p:strVal val="visible"/>
                                      </p:to>
                                    </p:set>
                                    <p:anim calcmode="lin" valueType="num">
                                      <p:cBhvr>
                                        <p:cTn id="12" dur="1000" fill="hold"/>
                                        <p:tgtEl>
                                          <p:spTgt spid="218"/>
                                        </p:tgtEl>
                                        <p:attrNameLst>
                                          <p:attrName>ppt_x</p:attrName>
                                        </p:attrNameLst>
                                      </p:cBhvr>
                                      <p:tavLst>
                                        <p:tav tm="0">
                                          <p:val>
                                            <p:strVal val="0-#ppt_w/2"/>
                                          </p:val>
                                        </p:tav>
                                        <p:tav tm="100000">
                                          <p:val>
                                            <p:strVal val="#ppt_x"/>
                                          </p:val>
                                        </p:tav>
                                      </p:tavLst>
                                    </p:anim>
                                    <p:anim calcmode="lin" valueType="num">
                                      <p:cBhvr>
                                        <p:cTn id="13" dur="1000" fill="hold"/>
                                        <p:tgtEl>
                                          <p:spTgt spid="21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8" presetID="2" grpId="3" fill="hold">
                                  <p:stCondLst>
                                    <p:cond delay="0"/>
                                  </p:stCondLst>
                                  <p:iterate type="el" backwards="0">
                                    <p:tmAbs val="0"/>
                                  </p:iterate>
                                  <p:childTnLst>
                                    <p:set>
                                      <p:cBhvr>
                                        <p:cTn id="16" fill="hold"/>
                                        <p:tgtEl>
                                          <p:spTgt spid="221"/>
                                        </p:tgtEl>
                                        <p:attrNameLst>
                                          <p:attrName>style.visibility</p:attrName>
                                        </p:attrNameLst>
                                      </p:cBhvr>
                                      <p:to>
                                        <p:strVal val="visible"/>
                                      </p:to>
                                    </p:set>
                                    <p:anim calcmode="lin" valueType="num">
                                      <p:cBhvr>
                                        <p:cTn id="17" dur="1000" fill="hold"/>
                                        <p:tgtEl>
                                          <p:spTgt spid="221"/>
                                        </p:tgtEl>
                                        <p:attrNameLst>
                                          <p:attrName>ppt_x</p:attrName>
                                        </p:attrNameLst>
                                      </p:cBhvr>
                                      <p:tavLst>
                                        <p:tav tm="0">
                                          <p:val>
                                            <p:strVal val="0-#ppt_w/2"/>
                                          </p:val>
                                        </p:tav>
                                        <p:tav tm="100000">
                                          <p:val>
                                            <p:strVal val="#ppt_x"/>
                                          </p:val>
                                        </p:tav>
                                      </p:tavLst>
                                    </p:anim>
                                    <p:anim calcmode="lin" valueType="num">
                                      <p:cBhvr>
                                        <p:cTn id="18" dur="1000" fill="hold"/>
                                        <p:tgtEl>
                                          <p:spTgt spid="22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Class="entr" nodeType="afterEffect" presetSubtype="8" presetID="2" grpId="4" fill="hold">
                                  <p:stCondLst>
                                    <p:cond delay="0"/>
                                  </p:stCondLst>
                                  <p:iterate type="el" backwards="0">
                                    <p:tmAbs val="0"/>
                                  </p:iterate>
                                  <p:childTnLst>
                                    <p:set>
                                      <p:cBhvr>
                                        <p:cTn id="21" fill="hold"/>
                                        <p:tgtEl>
                                          <p:spTgt spid="224"/>
                                        </p:tgtEl>
                                        <p:attrNameLst>
                                          <p:attrName>style.visibility</p:attrName>
                                        </p:attrNameLst>
                                      </p:cBhvr>
                                      <p:to>
                                        <p:strVal val="visible"/>
                                      </p:to>
                                    </p:set>
                                    <p:anim calcmode="lin" valueType="num">
                                      <p:cBhvr>
                                        <p:cTn id="22" dur="1000" fill="hold"/>
                                        <p:tgtEl>
                                          <p:spTgt spid="224"/>
                                        </p:tgtEl>
                                        <p:attrNameLst>
                                          <p:attrName>ppt_x</p:attrName>
                                        </p:attrNameLst>
                                      </p:cBhvr>
                                      <p:tavLst>
                                        <p:tav tm="0">
                                          <p:val>
                                            <p:strVal val="0-#ppt_w/2"/>
                                          </p:val>
                                        </p:tav>
                                        <p:tav tm="100000">
                                          <p:val>
                                            <p:strVal val="#ppt_x"/>
                                          </p:val>
                                        </p:tav>
                                      </p:tavLst>
                                    </p:anim>
                                    <p:anim calcmode="lin" valueType="num">
                                      <p:cBhvr>
                                        <p:cTn id="23" dur="1000" fill="hold"/>
                                        <p:tgtEl>
                                          <p:spTgt spid="224"/>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Class="entr" nodeType="afterEffect" presetSubtype="8" presetID="2" grpId="5" fill="hold">
                                  <p:stCondLst>
                                    <p:cond delay="0"/>
                                  </p:stCondLst>
                                  <p:iterate type="el" backwards="0">
                                    <p:tmAbs val="0"/>
                                  </p:iterate>
                                  <p:childTnLst>
                                    <p:set>
                                      <p:cBhvr>
                                        <p:cTn id="26" fill="hold"/>
                                        <p:tgtEl>
                                          <p:spTgt spid="227"/>
                                        </p:tgtEl>
                                        <p:attrNameLst>
                                          <p:attrName>style.visibility</p:attrName>
                                        </p:attrNameLst>
                                      </p:cBhvr>
                                      <p:to>
                                        <p:strVal val="visible"/>
                                      </p:to>
                                    </p:set>
                                    <p:anim calcmode="lin" valueType="num">
                                      <p:cBhvr>
                                        <p:cTn id="27" dur="1000" fill="hold"/>
                                        <p:tgtEl>
                                          <p:spTgt spid="227"/>
                                        </p:tgtEl>
                                        <p:attrNameLst>
                                          <p:attrName>ppt_x</p:attrName>
                                        </p:attrNameLst>
                                      </p:cBhvr>
                                      <p:tavLst>
                                        <p:tav tm="0">
                                          <p:val>
                                            <p:strVal val="0-#ppt_w/2"/>
                                          </p:val>
                                        </p:tav>
                                        <p:tav tm="100000">
                                          <p:val>
                                            <p:strVal val="#ppt_x"/>
                                          </p:val>
                                        </p:tav>
                                      </p:tavLst>
                                    </p:anim>
                                    <p:anim calcmode="lin" valueType="num">
                                      <p:cBhvr>
                                        <p:cTn id="28" dur="1000" fill="hold"/>
                                        <p:tgtEl>
                                          <p:spTgt spid="22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 grpId="6" fill="hold">
                                  <p:stCondLst>
                                    <p:cond delay="0"/>
                                  </p:stCondLst>
                                  <p:iterate type="el" backwards="0">
                                    <p:tmAbs val="0"/>
                                  </p:iterate>
                                  <p:childTnLst>
                                    <p:set>
                                      <p:cBhvr>
                                        <p:cTn id="32" fill="hold"/>
                                        <p:tgtEl>
                                          <p:spTgt spid="228"/>
                                        </p:tgtEl>
                                        <p:attrNameLst>
                                          <p:attrName>style.visibility</p:attrName>
                                        </p:attrNameLst>
                                      </p:cBhvr>
                                      <p:to>
                                        <p:strVal val="visible"/>
                                      </p:to>
                                    </p:set>
                                    <p:anim calcmode="lin" valueType="num">
                                      <p:cBhvr>
                                        <p:cTn id="33" dur="1000" fill="hold"/>
                                        <p:tgtEl>
                                          <p:spTgt spid="228"/>
                                        </p:tgtEl>
                                        <p:attrNameLst>
                                          <p:attrName>ppt_x</p:attrName>
                                        </p:attrNameLst>
                                      </p:cBhvr>
                                      <p:tavLst>
                                        <p:tav tm="0">
                                          <p:val>
                                            <p:strVal val="0-#ppt_w/2"/>
                                          </p:val>
                                        </p:tav>
                                        <p:tav tm="100000">
                                          <p:val>
                                            <p:strVal val="#ppt_x"/>
                                          </p:val>
                                        </p:tav>
                                      </p:tavLst>
                                    </p:anim>
                                    <p:anim calcmode="lin" valueType="num">
                                      <p:cBhvr>
                                        <p:cTn id="34" dur="1000" fill="hold"/>
                                        <p:tgtEl>
                                          <p:spTgt spid="228"/>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Class="entr" nodeType="afterEffect" presetSubtype="8" presetID="2" grpId="7" fill="hold">
                                  <p:stCondLst>
                                    <p:cond delay="0"/>
                                  </p:stCondLst>
                                  <p:iterate type="el" backwards="0">
                                    <p:tmAbs val="0"/>
                                  </p:iterate>
                                  <p:childTnLst>
                                    <p:set>
                                      <p:cBhvr>
                                        <p:cTn id="37" fill="hold"/>
                                        <p:tgtEl>
                                          <p:spTgt spid="247"/>
                                        </p:tgtEl>
                                        <p:attrNameLst>
                                          <p:attrName>style.visibility</p:attrName>
                                        </p:attrNameLst>
                                      </p:cBhvr>
                                      <p:to>
                                        <p:strVal val="visible"/>
                                      </p:to>
                                    </p:set>
                                    <p:anim calcmode="lin" valueType="num">
                                      <p:cBhvr>
                                        <p:cTn id="38" dur="1000" fill="hold"/>
                                        <p:tgtEl>
                                          <p:spTgt spid="247"/>
                                        </p:tgtEl>
                                        <p:attrNameLst>
                                          <p:attrName>ppt_x</p:attrName>
                                        </p:attrNameLst>
                                      </p:cBhvr>
                                      <p:tavLst>
                                        <p:tav tm="0">
                                          <p:val>
                                            <p:strVal val="0-#ppt_w/2"/>
                                          </p:val>
                                        </p:tav>
                                        <p:tav tm="100000">
                                          <p:val>
                                            <p:strVal val="#ppt_x"/>
                                          </p:val>
                                        </p:tav>
                                      </p:tavLst>
                                    </p:anim>
                                    <p:anim calcmode="lin" valueType="num">
                                      <p:cBhvr>
                                        <p:cTn id="39" dur="1000" fill="hold"/>
                                        <p:tgtEl>
                                          <p:spTgt spid="247"/>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Class="entr" nodeType="afterEffect" presetSubtype="16" presetID="23" grpId="8" fill="hold">
                                  <p:stCondLst>
                                    <p:cond delay="0"/>
                                  </p:stCondLst>
                                  <p:iterate type="el" backwards="0">
                                    <p:tmAbs val="0"/>
                                  </p:iterate>
                                  <p:childTnLst>
                                    <p:set>
                                      <p:cBhvr>
                                        <p:cTn id="42" fill="hold"/>
                                        <p:tgtEl>
                                          <p:spTgt spid="235"/>
                                        </p:tgtEl>
                                        <p:attrNameLst>
                                          <p:attrName>style.visibility</p:attrName>
                                        </p:attrNameLst>
                                      </p:cBhvr>
                                      <p:to>
                                        <p:strVal val="visible"/>
                                      </p:to>
                                    </p:set>
                                    <p:anim calcmode="lin" valueType="num">
                                      <p:cBhvr>
                                        <p:cTn id="43" dur="1000" fill="hold"/>
                                        <p:tgtEl>
                                          <p:spTgt spid="235"/>
                                        </p:tgtEl>
                                        <p:attrNameLst>
                                          <p:attrName>ppt_w</p:attrName>
                                        </p:attrNameLst>
                                      </p:cBhvr>
                                      <p:tavLst>
                                        <p:tav tm="0">
                                          <p:val>
                                            <p:fltVal val="0"/>
                                          </p:val>
                                        </p:tav>
                                        <p:tav tm="100000">
                                          <p:val>
                                            <p:strVal val="#ppt_w"/>
                                          </p:val>
                                        </p:tav>
                                      </p:tavLst>
                                    </p:anim>
                                    <p:anim calcmode="lin" valueType="num">
                                      <p:cBhvr>
                                        <p:cTn id="44" dur="1000" fill="hold"/>
                                        <p:tgtEl>
                                          <p:spTgt spid="235"/>
                                        </p:tgtEl>
                                        <p:attrNameLst>
                                          <p:attrName>ppt_h</p:attrName>
                                        </p:attrNameLst>
                                      </p:cBhvr>
                                      <p:tavLst>
                                        <p:tav tm="0">
                                          <p:val>
                                            <p:fltVal val="0"/>
                                          </p:val>
                                        </p:tav>
                                        <p:tav tm="100000">
                                          <p:val>
                                            <p:strVal val="#ppt_h"/>
                                          </p:val>
                                        </p:tav>
                                      </p:tavLst>
                                    </p:anim>
                                  </p:childTnLst>
                                </p:cTn>
                              </p:par>
                            </p:childTnLst>
                          </p:cTn>
                        </p:par>
                        <p:par>
                          <p:cTn id="45" fill="hold">
                            <p:stCondLst>
                              <p:cond delay="3000"/>
                            </p:stCondLst>
                            <p:childTnLst>
                              <p:par>
                                <p:cTn id="46" presetClass="entr" nodeType="afterEffect" presetSubtype="16" presetID="23" grpId="9" fill="hold">
                                  <p:stCondLst>
                                    <p:cond delay="0"/>
                                  </p:stCondLst>
                                  <p:iterate type="el" backwards="0">
                                    <p:tmAbs val="0"/>
                                  </p:iterate>
                                  <p:childTnLst>
                                    <p:set>
                                      <p:cBhvr>
                                        <p:cTn id="47" fill="hold"/>
                                        <p:tgtEl>
                                          <p:spTgt spid="246"/>
                                        </p:tgtEl>
                                        <p:attrNameLst>
                                          <p:attrName>style.visibility</p:attrName>
                                        </p:attrNameLst>
                                      </p:cBhvr>
                                      <p:to>
                                        <p:strVal val="visible"/>
                                      </p:to>
                                    </p:set>
                                    <p:anim calcmode="lin" valueType="num">
                                      <p:cBhvr>
                                        <p:cTn id="48" dur="1000" fill="hold"/>
                                        <p:tgtEl>
                                          <p:spTgt spid="246"/>
                                        </p:tgtEl>
                                        <p:attrNameLst>
                                          <p:attrName>ppt_w</p:attrName>
                                        </p:attrNameLst>
                                      </p:cBhvr>
                                      <p:tavLst>
                                        <p:tav tm="0">
                                          <p:val>
                                            <p:fltVal val="0"/>
                                          </p:val>
                                        </p:tav>
                                        <p:tav tm="100000">
                                          <p:val>
                                            <p:strVal val="#ppt_w"/>
                                          </p:val>
                                        </p:tav>
                                      </p:tavLst>
                                    </p:anim>
                                    <p:anim calcmode="lin" valueType="num">
                                      <p:cBhvr>
                                        <p:cTn id="49" dur="1000" fill="hold"/>
                                        <p:tgtEl>
                                          <p:spTgt spid="246"/>
                                        </p:tgtEl>
                                        <p:attrNameLst>
                                          <p:attrName>ppt_h</p:attrName>
                                        </p:attrNameLst>
                                      </p:cBhvr>
                                      <p:tavLst>
                                        <p:tav tm="0">
                                          <p:val>
                                            <p:fltVal val="0"/>
                                          </p:val>
                                        </p:tav>
                                        <p:tav tm="100000">
                                          <p:val>
                                            <p:strVal val="#ppt_h"/>
                                          </p:val>
                                        </p:tav>
                                      </p:tavLst>
                                    </p:anim>
                                  </p:childTnLst>
                                </p:cTn>
                              </p:par>
                            </p:childTnLst>
                          </p:cTn>
                        </p:par>
                        <p:par>
                          <p:cTn id="50" fill="hold">
                            <p:stCondLst>
                              <p:cond delay="4000"/>
                            </p:stCondLst>
                            <p:childTnLst>
                              <p:par>
                                <p:cTn id="51" presetClass="entr" nodeType="afterEffect" presetSubtype="8" presetID="2" grpId="10" fill="hold">
                                  <p:stCondLst>
                                    <p:cond delay="0"/>
                                  </p:stCondLst>
                                  <p:iterate type="el" backwards="0">
                                    <p:tmAbs val="0"/>
                                  </p:iterate>
                                  <p:childTnLst>
                                    <p:set>
                                      <p:cBhvr>
                                        <p:cTn id="52" fill="hold"/>
                                        <p:tgtEl>
                                          <p:spTgt spid="236"/>
                                        </p:tgtEl>
                                        <p:attrNameLst>
                                          <p:attrName>style.visibility</p:attrName>
                                        </p:attrNameLst>
                                      </p:cBhvr>
                                      <p:to>
                                        <p:strVal val="visible"/>
                                      </p:to>
                                    </p:set>
                                    <p:anim calcmode="lin" valueType="num">
                                      <p:cBhvr>
                                        <p:cTn id="53" dur="500" fill="hold"/>
                                        <p:tgtEl>
                                          <p:spTgt spid="236"/>
                                        </p:tgtEl>
                                        <p:attrNameLst>
                                          <p:attrName>ppt_x</p:attrName>
                                        </p:attrNameLst>
                                      </p:cBhvr>
                                      <p:tavLst>
                                        <p:tav tm="0">
                                          <p:val>
                                            <p:strVal val="0-#ppt_w/2"/>
                                          </p:val>
                                        </p:tav>
                                        <p:tav tm="100000">
                                          <p:val>
                                            <p:strVal val="#ppt_x"/>
                                          </p:val>
                                        </p:tav>
                                      </p:tavLst>
                                    </p:anim>
                                    <p:anim calcmode="lin" valueType="num">
                                      <p:cBhvr>
                                        <p:cTn id="54" dur="500" fill="hold"/>
                                        <p:tgtEl>
                                          <p:spTgt spid="236"/>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Class="entr" nodeType="afterEffect" presetSubtype="8" presetID="2" grpId="11" fill="hold">
                                  <p:stCondLst>
                                    <p:cond delay="0"/>
                                  </p:stCondLst>
                                  <p:iterate type="el" backwards="0">
                                    <p:tmAbs val="0"/>
                                  </p:iterate>
                                  <p:childTnLst>
                                    <p:set>
                                      <p:cBhvr>
                                        <p:cTn id="57" fill="hold"/>
                                        <p:tgtEl>
                                          <p:spTgt spid="237"/>
                                        </p:tgtEl>
                                        <p:attrNameLst>
                                          <p:attrName>style.visibility</p:attrName>
                                        </p:attrNameLst>
                                      </p:cBhvr>
                                      <p:to>
                                        <p:strVal val="visible"/>
                                      </p:to>
                                    </p:set>
                                    <p:anim calcmode="lin" valueType="num">
                                      <p:cBhvr>
                                        <p:cTn id="58" dur="1000" fill="hold"/>
                                        <p:tgtEl>
                                          <p:spTgt spid="237"/>
                                        </p:tgtEl>
                                        <p:attrNameLst>
                                          <p:attrName>ppt_x</p:attrName>
                                        </p:attrNameLst>
                                      </p:cBhvr>
                                      <p:tavLst>
                                        <p:tav tm="0">
                                          <p:val>
                                            <p:strVal val="0-#ppt_w/2"/>
                                          </p:val>
                                        </p:tav>
                                        <p:tav tm="100000">
                                          <p:val>
                                            <p:strVal val="#ppt_x"/>
                                          </p:val>
                                        </p:tav>
                                      </p:tavLst>
                                    </p:anim>
                                    <p:anim calcmode="lin" valueType="num">
                                      <p:cBhvr>
                                        <p:cTn id="59" dur="1000" fill="hold"/>
                                        <p:tgtEl>
                                          <p:spTgt spid="237"/>
                                        </p:tgtEl>
                                        <p:attrNameLst>
                                          <p:attrName>ppt_y</p:attrName>
                                        </p:attrNameLst>
                                      </p:cBhvr>
                                      <p:tavLst>
                                        <p:tav tm="0">
                                          <p:val>
                                            <p:strVal val="#ppt_y"/>
                                          </p:val>
                                        </p:tav>
                                        <p:tav tm="100000">
                                          <p:val>
                                            <p:strVal val="#ppt_y"/>
                                          </p:val>
                                        </p:tav>
                                      </p:tavLst>
                                    </p:anim>
                                  </p:childTnLst>
                                </p:cTn>
                              </p:par>
                            </p:childTnLst>
                          </p:cTn>
                        </p:par>
                        <p:par>
                          <p:cTn id="60" fill="hold">
                            <p:stCondLst>
                              <p:cond delay="5500"/>
                            </p:stCondLst>
                            <p:childTnLst>
                              <p:par>
                                <p:cTn id="61" presetClass="entr" nodeType="afterEffect" presetSubtype="8" presetID="2" grpId="12" fill="hold">
                                  <p:stCondLst>
                                    <p:cond delay="0"/>
                                  </p:stCondLst>
                                  <p:iterate type="el" backwards="0">
                                    <p:tmAbs val="0"/>
                                  </p:iterate>
                                  <p:childTnLst>
                                    <p:set>
                                      <p:cBhvr>
                                        <p:cTn id="62" fill="hold"/>
                                        <p:tgtEl>
                                          <p:spTgt spid="229"/>
                                        </p:tgtEl>
                                        <p:attrNameLst>
                                          <p:attrName>style.visibility</p:attrName>
                                        </p:attrNameLst>
                                      </p:cBhvr>
                                      <p:to>
                                        <p:strVal val="visible"/>
                                      </p:to>
                                    </p:set>
                                    <p:anim calcmode="lin" valueType="num">
                                      <p:cBhvr>
                                        <p:cTn id="63" dur="1000" fill="hold"/>
                                        <p:tgtEl>
                                          <p:spTgt spid="229"/>
                                        </p:tgtEl>
                                        <p:attrNameLst>
                                          <p:attrName>ppt_x</p:attrName>
                                        </p:attrNameLst>
                                      </p:cBhvr>
                                      <p:tavLst>
                                        <p:tav tm="0">
                                          <p:val>
                                            <p:strVal val="0-#ppt_w/2"/>
                                          </p:val>
                                        </p:tav>
                                        <p:tav tm="100000">
                                          <p:val>
                                            <p:strVal val="#ppt_x"/>
                                          </p:val>
                                        </p:tav>
                                      </p:tavLst>
                                    </p:anim>
                                    <p:anim calcmode="lin" valueType="num">
                                      <p:cBhvr>
                                        <p:cTn id="64" dur="1000" fill="hold"/>
                                        <p:tgtEl>
                                          <p:spTgt spid="229"/>
                                        </p:tgtEl>
                                        <p:attrNameLst>
                                          <p:attrName>ppt_y</p:attrName>
                                        </p:attrNameLst>
                                      </p:cBhvr>
                                      <p:tavLst>
                                        <p:tav tm="0">
                                          <p:val>
                                            <p:strVal val="#ppt_y"/>
                                          </p:val>
                                        </p:tav>
                                        <p:tav tm="100000">
                                          <p:val>
                                            <p:strVal val="#ppt_y"/>
                                          </p:val>
                                        </p:tav>
                                      </p:tavLst>
                                    </p:anim>
                                  </p:childTnLst>
                                </p:cTn>
                              </p:par>
                            </p:childTnLst>
                          </p:cTn>
                        </p:par>
                        <p:par>
                          <p:cTn id="65" fill="hold">
                            <p:stCondLst>
                              <p:cond delay="6500"/>
                            </p:stCondLst>
                            <p:childTnLst>
                              <p:par>
                                <p:cTn id="66" presetClass="entr" nodeType="afterEffect" presetSubtype="8" presetID="2" grpId="13" fill="hold">
                                  <p:stCondLst>
                                    <p:cond delay="0"/>
                                  </p:stCondLst>
                                  <p:iterate type="el" backwards="0">
                                    <p:tmAbs val="0"/>
                                  </p:iterate>
                                  <p:childTnLst>
                                    <p:set>
                                      <p:cBhvr>
                                        <p:cTn id="67" fill="hold"/>
                                        <p:tgtEl>
                                          <p:spTgt spid="230"/>
                                        </p:tgtEl>
                                        <p:attrNameLst>
                                          <p:attrName>style.visibility</p:attrName>
                                        </p:attrNameLst>
                                      </p:cBhvr>
                                      <p:to>
                                        <p:strVal val="visible"/>
                                      </p:to>
                                    </p:set>
                                    <p:anim calcmode="lin" valueType="num">
                                      <p:cBhvr>
                                        <p:cTn id="68" dur="1000" fill="hold"/>
                                        <p:tgtEl>
                                          <p:spTgt spid="230"/>
                                        </p:tgtEl>
                                        <p:attrNameLst>
                                          <p:attrName>ppt_x</p:attrName>
                                        </p:attrNameLst>
                                      </p:cBhvr>
                                      <p:tavLst>
                                        <p:tav tm="0">
                                          <p:val>
                                            <p:strVal val="0-#ppt_w/2"/>
                                          </p:val>
                                        </p:tav>
                                        <p:tav tm="100000">
                                          <p:val>
                                            <p:strVal val="#ppt_x"/>
                                          </p:val>
                                        </p:tav>
                                      </p:tavLst>
                                    </p:anim>
                                    <p:anim calcmode="lin" valueType="num">
                                      <p:cBhvr>
                                        <p:cTn id="69" dur="1000" fill="hold"/>
                                        <p:tgtEl>
                                          <p:spTgt spid="230"/>
                                        </p:tgtEl>
                                        <p:attrNameLst>
                                          <p:attrName>ppt_y</p:attrName>
                                        </p:attrNameLst>
                                      </p:cBhvr>
                                      <p:tavLst>
                                        <p:tav tm="0">
                                          <p:val>
                                            <p:strVal val="#ppt_y"/>
                                          </p:val>
                                        </p:tav>
                                        <p:tav tm="100000">
                                          <p:val>
                                            <p:strVal val="#ppt_y"/>
                                          </p:val>
                                        </p:tav>
                                      </p:tavLst>
                                    </p:anim>
                                  </p:childTnLst>
                                </p:cTn>
                              </p:par>
                            </p:childTnLst>
                          </p:cTn>
                        </p:par>
                        <p:par>
                          <p:cTn id="70" fill="hold">
                            <p:stCondLst>
                              <p:cond delay="7500"/>
                            </p:stCondLst>
                            <p:childTnLst>
                              <p:par>
                                <p:cTn id="71" presetClass="entr" nodeType="afterEffect" presetSubtype="8" presetID="2" grpId="14" fill="hold">
                                  <p:stCondLst>
                                    <p:cond delay="0"/>
                                  </p:stCondLst>
                                  <p:iterate type="el" backwards="0">
                                    <p:tmAbs val="0"/>
                                  </p:iterate>
                                  <p:childTnLst>
                                    <p:set>
                                      <p:cBhvr>
                                        <p:cTn id="72" fill="hold"/>
                                        <p:tgtEl>
                                          <p:spTgt spid="231"/>
                                        </p:tgtEl>
                                        <p:attrNameLst>
                                          <p:attrName>style.visibility</p:attrName>
                                        </p:attrNameLst>
                                      </p:cBhvr>
                                      <p:to>
                                        <p:strVal val="visible"/>
                                      </p:to>
                                    </p:set>
                                    <p:anim calcmode="lin" valueType="num">
                                      <p:cBhvr>
                                        <p:cTn id="73" dur="1000" fill="hold"/>
                                        <p:tgtEl>
                                          <p:spTgt spid="231"/>
                                        </p:tgtEl>
                                        <p:attrNameLst>
                                          <p:attrName>ppt_x</p:attrName>
                                        </p:attrNameLst>
                                      </p:cBhvr>
                                      <p:tavLst>
                                        <p:tav tm="0">
                                          <p:val>
                                            <p:strVal val="0-#ppt_w/2"/>
                                          </p:val>
                                        </p:tav>
                                        <p:tav tm="100000">
                                          <p:val>
                                            <p:strVal val="#ppt_x"/>
                                          </p:val>
                                        </p:tav>
                                      </p:tavLst>
                                    </p:anim>
                                    <p:anim calcmode="lin" valueType="num">
                                      <p:cBhvr>
                                        <p:cTn id="74" dur="1000" fill="hold"/>
                                        <p:tgtEl>
                                          <p:spTgt spid="231"/>
                                        </p:tgtEl>
                                        <p:attrNameLst>
                                          <p:attrName>ppt_y</p:attrName>
                                        </p:attrNameLst>
                                      </p:cBhvr>
                                      <p:tavLst>
                                        <p:tav tm="0">
                                          <p:val>
                                            <p:strVal val="#ppt_y"/>
                                          </p:val>
                                        </p:tav>
                                        <p:tav tm="100000">
                                          <p:val>
                                            <p:strVal val="#ppt_y"/>
                                          </p:val>
                                        </p:tav>
                                      </p:tavLst>
                                    </p:anim>
                                  </p:childTnLst>
                                </p:cTn>
                              </p:par>
                            </p:childTnLst>
                          </p:cTn>
                        </p:par>
                        <p:par>
                          <p:cTn id="75" fill="hold">
                            <p:stCondLst>
                              <p:cond delay="8500"/>
                            </p:stCondLst>
                            <p:childTnLst>
                              <p:par>
                                <p:cTn id="76" presetClass="entr" nodeType="afterEffect" presetSubtype="8" presetID="2" grpId="15" fill="hold">
                                  <p:stCondLst>
                                    <p:cond delay="0"/>
                                  </p:stCondLst>
                                  <p:iterate type="el" backwards="0">
                                    <p:tmAbs val="0"/>
                                  </p:iterate>
                                  <p:childTnLst>
                                    <p:set>
                                      <p:cBhvr>
                                        <p:cTn id="77" fill="hold"/>
                                        <p:tgtEl>
                                          <p:spTgt spid="232"/>
                                        </p:tgtEl>
                                        <p:attrNameLst>
                                          <p:attrName>style.visibility</p:attrName>
                                        </p:attrNameLst>
                                      </p:cBhvr>
                                      <p:to>
                                        <p:strVal val="visible"/>
                                      </p:to>
                                    </p:set>
                                    <p:anim calcmode="lin" valueType="num">
                                      <p:cBhvr>
                                        <p:cTn id="78" dur="1000" fill="hold"/>
                                        <p:tgtEl>
                                          <p:spTgt spid="232"/>
                                        </p:tgtEl>
                                        <p:attrNameLst>
                                          <p:attrName>ppt_x</p:attrName>
                                        </p:attrNameLst>
                                      </p:cBhvr>
                                      <p:tavLst>
                                        <p:tav tm="0">
                                          <p:val>
                                            <p:strVal val="0-#ppt_w/2"/>
                                          </p:val>
                                        </p:tav>
                                        <p:tav tm="100000">
                                          <p:val>
                                            <p:strVal val="#ppt_x"/>
                                          </p:val>
                                        </p:tav>
                                      </p:tavLst>
                                    </p:anim>
                                    <p:anim calcmode="lin" valueType="num">
                                      <p:cBhvr>
                                        <p:cTn id="79" dur="1000" fill="hold"/>
                                        <p:tgtEl>
                                          <p:spTgt spid="232"/>
                                        </p:tgtEl>
                                        <p:attrNameLst>
                                          <p:attrName>ppt_y</p:attrName>
                                        </p:attrNameLst>
                                      </p:cBhvr>
                                      <p:tavLst>
                                        <p:tav tm="0">
                                          <p:val>
                                            <p:strVal val="#ppt_y"/>
                                          </p:val>
                                        </p:tav>
                                        <p:tav tm="100000">
                                          <p:val>
                                            <p:strVal val="#ppt_y"/>
                                          </p:val>
                                        </p:tav>
                                      </p:tavLst>
                                    </p:anim>
                                  </p:childTnLst>
                                </p:cTn>
                              </p:par>
                            </p:childTnLst>
                          </p:cTn>
                        </p:par>
                        <p:par>
                          <p:cTn id="80" fill="hold">
                            <p:stCondLst>
                              <p:cond delay="9500"/>
                            </p:stCondLst>
                            <p:childTnLst>
                              <p:par>
                                <p:cTn id="81" presetClass="entr" nodeType="afterEffect" presetSubtype="8" presetID="2" grpId="16" fill="hold">
                                  <p:stCondLst>
                                    <p:cond delay="0"/>
                                  </p:stCondLst>
                                  <p:iterate type="el" backwards="0">
                                    <p:tmAbs val="0"/>
                                  </p:iterate>
                                  <p:childTnLst>
                                    <p:set>
                                      <p:cBhvr>
                                        <p:cTn id="82" fill="hold"/>
                                        <p:tgtEl>
                                          <p:spTgt spid="233"/>
                                        </p:tgtEl>
                                        <p:attrNameLst>
                                          <p:attrName>style.visibility</p:attrName>
                                        </p:attrNameLst>
                                      </p:cBhvr>
                                      <p:to>
                                        <p:strVal val="visible"/>
                                      </p:to>
                                    </p:set>
                                    <p:anim calcmode="lin" valueType="num">
                                      <p:cBhvr>
                                        <p:cTn id="83" dur="1000" fill="hold"/>
                                        <p:tgtEl>
                                          <p:spTgt spid="233"/>
                                        </p:tgtEl>
                                        <p:attrNameLst>
                                          <p:attrName>ppt_x</p:attrName>
                                        </p:attrNameLst>
                                      </p:cBhvr>
                                      <p:tavLst>
                                        <p:tav tm="0">
                                          <p:val>
                                            <p:strVal val="0-#ppt_w/2"/>
                                          </p:val>
                                        </p:tav>
                                        <p:tav tm="100000">
                                          <p:val>
                                            <p:strVal val="#ppt_x"/>
                                          </p:val>
                                        </p:tav>
                                      </p:tavLst>
                                    </p:anim>
                                    <p:anim calcmode="lin" valueType="num">
                                      <p:cBhvr>
                                        <p:cTn id="84" dur="1000" fill="hold"/>
                                        <p:tgtEl>
                                          <p:spTgt spid="233"/>
                                        </p:tgtEl>
                                        <p:attrNameLst>
                                          <p:attrName>ppt_y</p:attrName>
                                        </p:attrNameLst>
                                      </p:cBhvr>
                                      <p:tavLst>
                                        <p:tav tm="0">
                                          <p:val>
                                            <p:strVal val="#ppt_y"/>
                                          </p:val>
                                        </p:tav>
                                        <p:tav tm="100000">
                                          <p:val>
                                            <p:strVal val="#ppt_y"/>
                                          </p:val>
                                        </p:tav>
                                      </p:tavLst>
                                    </p:anim>
                                  </p:childTnLst>
                                </p:cTn>
                              </p:par>
                            </p:childTnLst>
                          </p:cTn>
                        </p:par>
                        <p:par>
                          <p:cTn id="85" fill="hold">
                            <p:stCondLst>
                              <p:cond delay="10500"/>
                            </p:stCondLst>
                            <p:childTnLst>
                              <p:par>
                                <p:cTn id="86" presetClass="entr" nodeType="afterEffect" presetSubtype="4" presetID="2" grpId="17" fill="hold">
                                  <p:stCondLst>
                                    <p:cond delay="0"/>
                                  </p:stCondLst>
                                  <p:iterate type="el" backwards="0">
                                    <p:tmAbs val="0"/>
                                  </p:iterate>
                                  <p:childTnLst>
                                    <p:set>
                                      <p:cBhvr>
                                        <p:cTn id="87" fill="hold"/>
                                        <p:tgtEl>
                                          <p:spTgt spid="248"/>
                                        </p:tgtEl>
                                        <p:attrNameLst>
                                          <p:attrName>style.visibility</p:attrName>
                                        </p:attrNameLst>
                                      </p:cBhvr>
                                      <p:to>
                                        <p:strVal val="visible"/>
                                      </p:to>
                                    </p:set>
                                    <p:anim calcmode="lin" valueType="num">
                                      <p:cBhvr>
                                        <p:cTn id="88" dur="1000" fill="hold"/>
                                        <p:tgtEl>
                                          <p:spTgt spid="248"/>
                                        </p:tgtEl>
                                        <p:attrNameLst>
                                          <p:attrName>ppt_x</p:attrName>
                                        </p:attrNameLst>
                                      </p:cBhvr>
                                      <p:tavLst>
                                        <p:tav tm="0">
                                          <p:val>
                                            <p:strVal val="#ppt_x"/>
                                          </p:val>
                                        </p:tav>
                                        <p:tav tm="100000">
                                          <p:val>
                                            <p:strVal val="#ppt_x"/>
                                          </p:val>
                                        </p:tav>
                                      </p:tavLst>
                                    </p:anim>
                                    <p:anim calcmode="lin" valueType="num">
                                      <p:cBhvr>
                                        <p:cTn id="89" dur="1000" fill="hold"/>
                                        <p:tgtEl>
                                          <p:spTgt spid="2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1" grpId="3"/>
      <p:bldP build="whole" bldLvl="1" animBg="1" rev="0" advAuto="0" spid="229" grpId="12"/>
      <p:bldP build="whole" bldLvl="1" animBg="1" rev="0" advAuto="0" spid="230" grpId="13"/>
      <p:bldP build="whole" bldLvl="1" animBg="1" rev="0" advAuto="0" spid="231" grpId="14"/>
      <p:bldP build="whole" bldLvl="1" animBg="1" rev="0" advAuto="0" spid="232" grpId="15"/>
      <p:bldP build="whole" bldLvl="1" animBg="1" rev="0" advAuto="0" spid="248" grpId="17"/>
      <p:bldP build="whole" bldLvl="1" animBg="1" rev="0" advAuto="0" spid="233" grpId="16"/>
      <p:bldP build="whole" bldLvl="1" animBg="1" rev="0" advAuto="0" spid="246" grpId="9"/>
      <p:bldP build="whole" bldLvl="1" animBg="1" rev="0" advAuto="0" spid="227" grpId="5"/>
      <p:bldP build="whole" bldLvl="1" animBg="1" rev="0" advAuto="0" spid="218" grpId="2"/>
      <p:bldP build="whole" bldLvl="1" animBg="1" rev="0" advAuto="0" spid="235" grpId="8"/>
      <p:bldP build="whole" bldLvl="1" animBg="1" rev="0" advAuto="0" spid="247" grpId="7"/>
      <p:bldP build="whole" bldLvl="1" animBg="1" rev="0" advAuto="0" spid="228" grpId="6"/>
      <p:bldP build="whole" bldLvl="1" animBg="1" rev="0" advAuto="0" spid="236" grpId="10"/>
      <p:bldP build="whole" bldLvl="1" animBg="1" rev="0" advAuto="0" spid="215" grpId="1"/>
      <p:bldP build="whole" bldLvl="1" animBg="1" rev="0" advAuto="0" spid="224" grpId="4"/>
      <p:bldP build="whole" bldLvl="1" animBg="1" rev="0" advAuto="0" spid="237" grpId="1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52" name="Shape 25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253" name="Shape 25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4" name="LR_RGS_partnership logo 2015-small.png"/>
          <p:cNvPicPr>
            <a:picLocks noChangeAspect="1"/>
          </p:cNvPicPr>
          <p:nvPr/>
        </p:nvPicPr>
        <p:blipFill>
          <a:blip r:embed="rId3">
            <a:extLst/>
          </a:blip>
          <a:stretch>
            <a:fillRect/>
          </a:stretch>
        </p:blipFill>
        <p:spPr>
          <a:xfrm>
            <a:off x="1018423" y="11493258"/>
            <a:ext cx="3055703" cy="1505472"/>
          </a:xfrm>
          <a:prstGeom prst="rect">
            <a:avLst/>
          </a:prstGeom>
          <a:ln w="12700">
            <a:miter lim="400000"/>
          </a:ln>
        </p:spPr>
      </p:pic>
      <p:pic>
        <p:nvPicPr>
          <p:cNvPr id="255" name="TheWaterDiaries_Logo_Clipped_quarter.png"/>
          <p:cNvPicPr>
            <a:picLocks noChangeAspect="1"/>
          </p:cNvPicPr>
          <p:nvPr/>
        </p:nvPicPr>
        <p:blipFill>
          <a:blip r:embed="rId4">
            <a:alphaModFix amt="69746"/>
            <a:extLst/>
          </a:blip>
          <a:stretch>
            <a:fillRect/>
          </a:stretch>
        </p:blipFill>
        <p:spPr>
          <a:xfrm>
            <a:off x="21515661" y="10875896"/>
            <a:ext cx="5328938" cy="5234060"/>
          </a:xfrm>
          <a:prstGeom prst="rect">
            <a:avLst/>
          </a:prstGeom>
          <a:ln w="12700">
            <a:miter lim="400000"/>
          </a:ln>
        </p:spPr>
      </p:pic>
      <p:sp>
        <p:nvSpPr>
          <p:cNvPr id="256" name="Shape 256"/>
          <p:cNvSpPr/>
          <p:nvPr/>
        </p:nvSpPr>
        <p:spPr>
          <a:xfrm>
            <a:off x="7373639" y="2523339"/>
            <a:ext cx="9624022"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6000">
                <a:solidFill>
                  <a:srgbClr val="25C8B4"/>
                </a:solidFill>
                <a:latin typeface="Gill Sans"/>
                <a:ea typeface="Gill Sans"/>
                <a:cs typeface="Gill Sans"/>
                <a:sym typeface="Gill Sans"/>
              </a:defRPr>
            </a:lvl1pPr>
          </a:lstStyle>
          <a:p>
            <a:pPr>
              <a:defRPr>
                <a:solidFill>
                  <a:srgbClr val="91969B"/>
                </a:solidFill>
              </a:defRPr>
            </a:pPr>
            <a:r>
              <a:rPr>
                <a:solidFill>
                  <a:srgbClr val="25C8B4"/>
                </a:solidFill>
              </a:rPr>
              <a:t>SAVING THE DEAD SEA</a:t>
            </a:r>
          </a:p>
        </p:txBody>
      </p:sp>
      <p:pic>
        <p:nvPicPr>
          <p:cNvPr id="257" name="Screen Shot 2018-02-23 at 19.53.18.png"/>
          <p:cNvPicPr>
            <a:picLocks noChangeAspect="1"/>
          </p:cNvPicPr>
          <p:nvPr/>
        </p:nvPicPr>
        <p:blipFill>
          <a:blip r:embed="rId5">
            <a:extLst/>
          </a:blip>
          <a:stretch>
            <a:fillRect/>
          </a:stretch>
        </p:blipFill>
        <p:spPr>
          <a:xfrm>
            <a:off x="6416703" y="4448660"/>
            <a:ext cx="11537894" cy="48186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F6F7FA"/>
      </a:dk1>
      <a:lt1>
        <a:srgbClr val="91969B"/>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136773"/>
          </a:solidFill>
          <a:prstDash val="solid"/>
          <a:miter lim="4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136773"/>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136773"/>
          </a:solidFill>
          <a:prstDash val="solid"/>
          <a:miter lim="4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136773"/>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