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326" r:id="rId3"/>
    <p:sldId id="263" r:id="rId4"/>
    <p:sldId id="307" r:id="rId5"/>
    <p:sldId id="288" r:id="rId6"/>
    <p:sldId id="258" r:id="rId7"/>
    <p:sldId id="286" r:id="rId8"/>
    <p:sldId id="304" r:id="rId9"/>
    <p:sldId id="262" r:id="rId10"/>
    <p:sldId id="308" r:id="rId11"/>
    <p:sldId id="305" r:id="rId12"/>
    <p:sldId id="266" r:id="rId13"/>
    <p:sldId id="301" r:id="rId14"/>
    <p:sldId id="310" r:id="rId15"/>
    <p:sldId id="282" r:id="rId16"/>
    <p:sldId id="261" r:id="rId17"/>
    <p:sldId id="276" r:id="rId18"/>
    <p:sldId id="284" r:id="rId19"/>
    <p:sldId id="312" r:id="rId20"/>
    <p:sldId id="314" r:id="rId21"/>
    <p:sldId id="313" r:id="rId22"/>
    <p:sldId id="315" r:id="rId23"/>
    <p:sldId id="317" r:id="rId24"/>
    <p:sldId id="323" r:id="rId25"/>
    <p:sldId id="322" r:id="rId26"/>
    <p:sldId id="316" r:id="rId27"/>
    <p:sldId id="318" r:id="rId28"/>
    <p:sldId id="320" r:id="rId29"/>
    <p:sldId id="321" r:id="rId30"/>
    <p:sldId id="324" r:id="rId31"/>
    <p:sldId id="325" r:id="rId32"/>
    <p:sldId id="306" r:id="rId33"/>
  </p:sldIdLst>
  <p:sldSz cx="9144000" cy="6858000" type="screen4x3"/>
  <p:notesSz cx="6788150" cy="9923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7B487-1A45-4C89-8B7F-5679E7AEC6EA}" v="7" dt="2022-02-15T13:49:56.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17" autoAdjust="0"/>
    <p:restoredTop sz="94660"/>
  </p:normalViewPr>
  <p:slideViewPr>
    <p:cSldViewPr snapToGrid="0">
      <p:cViewPr varScale="1">
        <p:scale>
          <a:sx n="89" d="100"/>
          <a:sy n="89" d="100"/>
        </p:scale>
        <p:origin x="5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Owens" userId="b67acbd404e246bb" providerId="LiveId" clId="{86D7B487-1A45-4C89-8B7F-5679E7AEC6EA}"/>
    <pc:docChg chg="delSld modSld">
      <pc:chgData name="Paula Owens" userId="b67acbd404e246bb" providerId="LiveId" clId="{86D7B487-1A45-4C89-8B7F-5679E7AEC6EA}" dt="2022-02-15T13:51:14.968" v="7" actId="47"/>
      <pc:docMkLst>
        <pc:docMk/>
      </pc:docMkLst>
      <pc:sldChg chg="modSp del mod">
        <pc:chgData name="Paula Owens" userId="b67acbd404e246bb" providerId="LiveId" clId="{86D7B487-1A45-4C89-8B7F-5679E7AEC6EA}" dt="2022-02-15T13:51:14.968" v="7" actId="47"/>
        <pc:sldMkLst>
          <pc:docMk/>
          <pc:sldMk cId="553327377" sldId="257"/>
        </pc:sldMkLst>
        <pc:graphicFrameChg chg="mod modGraphic">
          <ac:chgData name="Paula Owens" userId="b67acbd404e246bb" providerId="LiveId" clId="{86D7B487-1A45-4C89-8B7F-5679E7AEC6EA}" dt="2022-02-15T13:48:50.904" v="2" actId="20577"/>
          <ac:graphicFrameMkLst>
            <pc:docMk/>
            <pc:sldMk cId="553327377" sldId="257"/>
            <ac:graphicFrameMk id="4" creationId="{22F6F200-3FE6-4026-9775-F9ABDC41B658}"/>
          </ac:graphicFrameMkLst>
        </pc:graphicFrameChg>
      </pc:sldChg>
      <pc:sldChg chg="modSp mod">
        <pc:chgData name="Paula Owens" userId="b67acbd404e246bb" providerId="LiveId" clId="{86D7B487-1A45-4C89-8B7F-5679E7AEC6EA}" dt="2022-02-15T13:49:58.127" v="6" actId="20577"/>
        <pc:sldMkLst>
          <pc:docMk/>
          <pc:sldMk cId="4141632607" sldId="326"/>
        </pc:sldMkLst>
        <pc:graphicFrameChg chg="mod modGraphic">
          <ac:chgData name="Paula Owens" userId="b67acbd404e246bb" providerId="LiveId" clId="{86D7B487-1A45-4C89-8B7F-5679E7AEC6EA}" dt="2022-02-15T13:49:58.127" v="6" actId="20577"/>
          <ac:graphicFrameMkLst>
            <pc:docMk/>
            <pc:sldMk cId="4141632607" sldId="326"/>
            <ac:graphicFrameMk id="4" creationId="{22F6F200-3FE6-4026-9775-F9ABDC41B65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789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5047" y="0"/>
            <a:ext cx="2941532" cy="497897"/>
          </a:xfrm>
          <a:prstGeom prst="rect">
            <a:avLst/>
          </a:prstGeom>
        </p:spPr>
        <p:txBody>
          <a:bodyPr vert="horz" lIns="91440" tIns="45720" rIns="91440" bIns="45720" rtlCol="0"/>
          <a:lstStyle>
            <a:lvl1pPr algn="r">
              <a:defRPr sz="1200"/>
            </a:lvl1pPr>
          </a:lstStyle>
          <a:p>
            <a:fld id="{3F69DAD8-D4F0-468A-851B-F2E90754FB39}" type="datetimeFigureOut">
              <a:rPr lang="en-GB" smtClean="0"/>
              <a:t>15/02/2022</a:t>
            </a:fld>
            <a:endParaRPr lang="en-GB"/>
          </a:p>
        </p:txBody>
      </p:sp>
      <p:sp>
        <p:nvSpPr>
          <p:cNvPr id="4" name="Slide Image Placeholder 3"/>
          <p:cNvSpPr>
            <a:spLocks noGrp="1" noRot="1" noChangeAspect="1"/>
          </p:cNvSpPr>
          <p:nvPr>
            <p:ph type="sldImg" idx="2"/>
          </p:nvPr>
        </p:nvSpPr>
        <p:spPr>
          <a:xfrm>
            <a:off x="1162050" y="1239838"/>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8815" y="4775666"/>
            <a:ext cx="5430520" cy="39073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5568"/>
            <a:ext cx="2941532" cy="4978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5047" y="9425568"/>
            <a:ext cx="2941532" cy="497895"/>
          </a:xfrm>
          <a:prstGeom prst="rect">
            <a:avLst/>
          </a:prstGeom>
        </p:spPr>
        <p:txBody>
          <a:bodyPr vert="horz" lIns="91440" tIns="45720" rIns="91440" bIns="45720" rtlCol="0" anchor="b"/>
          <a:lstStyle>
            <a:lvl1pPr algn="r">
              <a:defRPr sz="1200"/>
            </a:lvl1pPr>
          </a:lstStyle>
          <a:p>
            <a:fld id="{4AB0544B-D4B1-4377-978B-ABCCE05D1996}" type="slidenum">
              <a:rPr lang="en-GB" smtClean="0"/>
              <a:t>‹#›</a:t>
            </a:fld>
            <a:endParaRPr lang="en-GB"/>
          </a:p>
        </p:txBody>
      </p:sp>
    </p:spTree>
    <p:extLst>
      <p:ext uri="{BB962C8B-B14F-4D97-AF65-F5344CB8AC3E}">
        <p14:creationId xmlns:p14="http://schemas.microsoft.com/office/powerpoint/2010/main" val="368844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99DAE7-7745-40D2-8B9A-91C7C51EB222}" type="datetime1">
              <a:rPr lang="en-GB" smtClean="0"/>
              <a:t>15/02/2022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13203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41B6B-B368-4E01-9B17-842DDEFEED63}" type="datetime1">
              <a:rPr lang="en-GB" smtClean="0"/>
              <a:t>15/02/2022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48448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35B2F-4162-4626-9104-C2E33458234C}" type="datetime1">
              <a:rPr lang="en-GB" smtClean="0"/>
              <a:t>15/02/2022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393092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E39C54-3064-45D1-A8B7-56A45EA50DDE}" type="datetime1">
              <a:rPr lang="en-GB" smtClean="0"/>
              <a:t>15/02/2022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93407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D5D48-3A69-4374-BED8-760CFA4756AD}" type="datetime1">
              <a:rPr lang="en-GB" smtClean="0"/>
              <a:t>15/02/2022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14873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8B62E-8523-4929-8206-C0EEA6970635}" type="datetime1">
              <a:rPr lang="en-GB" smtClean="0"/>
              <a:t>15/02/2022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426244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45BBB7-1EDF-4174-B9C7-B43866A5DCC1}" type="datetime1">
              <a:rPr lang="en-GB" smtClean="0"/>
              <a:t>15/02/2022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20462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8CD73A-0062-436C-A9B6-C9A62B7A3AD6}" type="datetime1">
              <a:rPr lang="en-GB" smtClean="0"/>
              <a:t>15/02/2022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303949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A33A4-C187-450A-8058-DB619630FF3D}" type="datetime1">
              <a:rPr lang="en-GB" smtClean="0"/>
              <a:t>15/02/2022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30263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BA3539-55FC-4C67-AC30-1F33C5722215}" type="datetime1">
              <a:rPr lang="en-GB" smtClean="0"/>
              <a:t>15/02/2022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315591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702CDD-AE85-4345-BC94-84098FDF6BBF}" type="datetime1">
              <a:rPr lang="en-GB" smtClean="0"/>
              <a:t>15/02/2022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399397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315F3-CA4D-4AEC-B70E-192D1D4EBE84}" type="datetime1">
              <a:rPr lang="en-GB" smtClean="0"/>
              <a:t>15/02/2022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4DCBF-2843-4794-B6CD-49F6F55FABB2}" type="slidenum">
              <a:rPr lang="en-GB" smtClean="0"/>
              <a:t>‹#›</a:t>
            </a:fld>
            <a:endParaRPr lang="en-GB"/>
          </a:p>
        </p:txBody>
      </p:sp>
    </p:spTree>
    <p:extLst>
      <p:ext uri="{BB962C8B-B14F-4D97-AF65-F5344CB8AC3E}">
        <p14:creationId xmlns:p14="http://schemas.microsoft.com/office/powerpoint/2010/main" val="2835150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animalia.bio/crabeater-seal" TargetMode="Externa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75342AF-B525-4121-9F7C-2E901497E364}"/>
              </a:ext>
            </a:extLst>
          </p:cNvPr>
          <p:cNvGrpSpPr/>
          <p:nvPr/>
        </p:nvGrpSpPr>
        <p:grpSpPr>
          <a:xfrm>
            <a:off x="321973" y="84116"/>
            <a:ext cx="8294986" cy="5803397"/>
            <a:chOff x="334851" y="407440"/>
            <a:chExt cx="8294986" cy="5803397"/>
          </a:xfrm>
        </p:grpSpPr>
        <p:pic>
          <p:nvPicPr>
            <p:cNvPr id="5" name="Picture 4" descr="A picture containing text, picture frame&#10;&#10;Description automatically generated">
              <a:extLst>
                <a:ext uri="{FF2B5EF4-FFF2-40B4-BE49-F238E27FC236}">
                  <a16:creationId xmlns:a16="http://schemas.microsoft.com/office/drawing/2014/main" id="{CEB2B5EB-FEEC-4F17-A61F-1C5B6E30CE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334851" y="407440"/>
              <a:ext cx="8294986" cy="5705731"/>
            </a:xfrm>
            <a:prstGeom prst="rect">
              <a:avLst/>
            </a:prstGeom>
          </p:spPr>
        </p:pic>
        <p:sp>
          <p:nvSpPr>
            <p:cNvPr id="6" name="Rectangle 5">
              <a:extLst>
                <a:ext uri="{FF2B5EF4-FFF2-40B4-BE49-F238E27FC236}">
                  <a16:creationId xmlns:a16="http://schemas.microsoft.com/office/drawing/2014/main" id="{293F5D15-B3C3-47B9-A03F-0289EA5A5EEC}"/>
                </a:ext>
              </a:extLst>
            </p:cNvPr>
            <p:cNvSpPr/>
            <p:nvPr/>
          </p:nvSpPr>
          <p:spPr>
            <a:xfrm>
              <a:off x="463639" y="647163"/>
              <a:ext cx="8125629" cy="5563674"/>
            </a:xfrm>
            <a:prstGeom prst="rect">
              <a:avLst/>
            </a:prstGeom>
            <a:noFill/>
            <a:ln w="508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9887C123-A494-4945-95BE-33E67E51DCD8}"/>
              </a:ext>
            </a:extLst>
          </p:cNvPr>
          <p:cNvSpPr>
            <a:spLocks noGrp="1"/>
          </p:cNvSpPr>
          <p:nvPr>
            <p:ph type="ctrTitle"/>
          </p:nvPr>
        </p:nvSpPr>
        <p:spPr>
          <a:xfrm>
            <a:off x="685800" y="5412112"/>
            <a:ext cx="7772400" cy="809693"/>
          </a:xfrm>
        </p:spPr>
        <p:txBody>
          <a:bodyPr>
            <a:normAutofit fontScale="90000"/>
          </a:bodyPr>
          <a:lstStyle/>
          <a:p>
            <a:r>
              <a:rPr lang="en-GB" dirty="0">
                <a:latin typeface="+mn-lt"/>
              </a:rPr>
              <a:t>Shackleton’s Endurance</a:t>
            </a:r>
          </a:p>
        </p:txBody>
      </p:sp>
      <p:sp>
        <p:nvSpPr>
          <p:cNvPr id="3" name="Subtitle 2">
            <a:extLst>
              <a:ext uri="{FF2B5EF4-FFF2-40B4-BE49-F238E27FC236}">
                <a16:creationId xmlns:a16="http://schemas.microsoft.com/office/drawing/2014/main" id="{0C1E232A-3B40-436B-B49B-A2CB88BE06CA}"/>
              </a:ext>
            </a:extLst>
          </p:cNvPr>
          <p:cNvSpPr>
            <a:spLocks noGrp="1"/>
          </p:cNvSpPr>
          <p:nvPr>
            <p:ph type="subTitle" idx="1"/>
          </p:nvPr>
        </p:nvSpPr>
        <p:spPr>
          <a:xfrm>
            <a:off x="1040466" y="6154347"/>
            <a:ext cx="6858000" cy="601428"/>
          </a:xfrm>
        </p:spPr>
        <p:txBody>
          <a:bodyPr>
            <a:normAutofit/>
          </a:bodyPr>
          <a:lstStyle/>
          <a:p>
            <a:r>
              <a:rPr lang="en-GB" sz="3200" dirty="0"/>
              <a:t>A story of adventure and leadership</a:t>
            </a:r>
          </a:p>
        </p:txBody>
      </p:sp>
      <p:sp>
        <p:nvSpPr>
          <p:cNvPr id="7" name="TextBox 6">
            <a:extLst>
              <a:ext uri="{FF2B5EF4-FFF2-40B4-BE49-F238E27FC236}">
                <a16:creationId xmlns:a16="http://schemas.microsoft.com/office/drawing/2014/main" id="{642CD1F3-CFA8-494B-BF83-699701332F78}"/>
              </a:ext>
            </a:extLst>
          </p:cNvPr>
          <p:cNvSpPr txBox="1"/>
          <p:nvPr/>
        </p:nvSpPr>
        <p:spPr>
          <a:xfrm>
            <a:off x="6949211" y="6650773"/>
            <a:ext cx="2308645" cy="246221"/>
          </a:xfrm>
          <a:prstGeom prst="rect">
            <a:avLst/>
          </a:prstGeom>
          <a:noFill/>
        </p:spPr>
        <p:txBody>
          <a:bodyPr wrap="none" rtlCol="0">
            <a:spAutoFit/>
          </a:bodyPr>
          <a:lstStyle/>
          <a:p>
            <a:r>
              <a:rPr lang="en-US" sz="1000" dirty="0"/>
              <a:t>All images © Royal Geographical Society </a:t>
            </a:r>
            <a:endParaRPr lang="en-GB" sz="1000" dirty="0"/>
          </a:p>
        </p:txBody>
      </p:sp>
    </p:spTree>
    <p:extLst>
      <p:ext uri="{BB962C8B-B14F-4D97-AF65-F5344CB8AC3E}">
        <p14:creationId xmlns:p14="http://schemas.microsoft.com/office/powerpoint/2010/main" val="121520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76E126-F60F-4F72-92A6-2C61AF2AD688}"/>
              </a:ext>
            </a:extLst>
          </p:cNvPr>
          <p:cNvSpPr>
            <a:spLocks noGrp="1"/>
          </p:cNvSpPr>
          <p:nvPr>
            <p:ph type="sldNum" sz="quarter" idx="12"/>
          </p:nvPr>
        </p:nvSpPr>
        <p:spPr>
          <a:xfrm>
            <a:off x="7510463" y="6356350"/>
            <a:ext cx="1004888" cy="365125"/>
          </a:xfrm>
        </p:spPr>
        <p:txBody>
          <a:bodyPr/>
          <a:lstStyle/>
          <a:p>
            <a:fld id="{5D54DCBF-2843-4794-B6CD-49F6F55FABB2}" type="slidenum">
              <a:rPr lang="en-GB" smtClean="0"/>
              <a:t>10</a:t>
            </a:fld>
            <a:endParaRPr lang="en-GB"/>
          </a:p>
        </p:txBody>
      </p:sp>
      <p:sp>
        <p:nvSpPr>
          <p:cNvPr id="7" name="TextBox 6">
            <a:extLst>
              <a:ext uri="{FF2B5EF4-FFF2-40B4-BE49-F238E27FC236}">
                <a16:creationId xmlns:a16="http://schemas.microsoft.com/office/drawing/2014/main" id="{332E5817-0214-4A42-B56A-CC7F6FBB7D64}"/>
              </a:ext>
            </a:extLst>
          </p:cNvPr>
          <p:cNvSpPr txBox="1"/>
          <p:nvPr/>
        </p:nvSpPr>
        <p:spPr>
          <a:xfrm>
            <a:off x="536620" y="175160"/>
            <a:ext cx="3262648" cy="461665"/>
          </a:xfrm>
          <a:prstGeom prst="rect">
            <a:avLst/>
          </a:prstGeom>
          <a:noFill/>
        </p:spPr>
        <p:txBody>
          <a:bodyPr wrap="square" rtlCol="0">
            <a:spAutoFit/>
          </a:bodyPr>
          <a:lstStyle/>
          <a:p>
            <a:r>
              <a:rPr lang="en-GB" sz="2400" b="1" dirty="0"/>
              <a:t>The Ships: Aurora</a:t>
            </a:r>
          </a:p>
        </p:txBody>
      </p:sp>
      <p:pic>
        <p:nvPicPr>
          <p:cNvPr id="9" name="Picture 8" descr="A group of pictures on a wall&#10;&#10;Description automatically generated with low confidence">
            <a:extLst>
              <a:ext uri="{FF2B5EF4-FFF2-40B4-BE49-F238E27FC236}">
                <a16:creationId xmlns:a16="http://schemas.microsoft.com/office/drawing/2014/main" id="{8C38962F-2E8C-4716-B5FD-8703569FA3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389708" y="2781860"/>
            <a:ext cx="3291173" cy="3368447"/>
          </a:xfrm>
          <a:prstGeom prst="rect">
            <a:avLst/>
          </a:prstGeom>
        </p:spPr>
      </p:pic>
      <p:sp>
        <p:nvSpPr>
          <p:cNvPr id="14" name="TextBox 13">
            <a:extLst>
              <a:ext uri="{FF2B5EF4-FFF2-40B4-BE49-F238E27FC236}">
                <a16:creationId xmlns:a16="http://schemas.microsoft.com/office/drawing/2014/main" id="{CB0CEC30-7389-42E5-8C9C-245C4036CAD6}"/>
              </a:ext>
            </a:extLst>
          </p:cNvPr>
          <p:cNvSpPr txBox="1"/>
          <p:nvPr/>
        </p:nvSpPr>
        <p:spPr>
          <a:xfrm>
            <a:off x="856175" y="6356350"/>
            <a:ext cx="2189207" cy="261610"/>
          </a:xfrm>
          <a:prstGeom prst="rect">
            <a:avLst/>
          </a:prstGeom>
          <a:noFill/>
        </p:spPr>
        <p:txBody>
          <a:bodyPr wrap="square" rtlCol="0">
            <a:spAutoFit/>
          </a:bodyPr>
          <a:lstStyle>
            <a:defPPr>
              <a:defRPr lang="en-US"/>
            </a:defPPr>
            <a:lvl1pPr>
              <a:defRPr sz="1200"/>
            </a:lvl1pPr>
          </a:lstStyle>
          <a:p>
            <a:r>
              <a:rPr lang="en-GB" sz="1100" dirty="0"/>
              <a:t>The Aurora, in McMurdo Sound</a:t>
            </a:r>
          </a:p>
        </p:txBody>
      </p:sp>
      <p:sp>
        <p:nvSpPr>
          <p:cNvPr id="16" name="TextBox 15">
            <a:extLst>
              <a:ext uri="{FF2B5EF4-FFF2-40B4-BE49-F238E27FC236}">
                <a16:creationId xmlns:a16="http://schemas.microsoft.com/office/drawing/2014/main" id="{0FB3A176-8816-4BB4-87AB-80F2CCC0C5E8}"/>
              </a:ext>
            </a:extLst>
          </p:cNvPr>
          <p:cNvSpPr txBox="1"/>
          <p:nvPr/>
        </p:nvSpPr>
        <p:spPr>
          <a:xfrm>
            <a:off x="336781" y="636825"/>
            <a:ext cx="8178570" cy="1938992"/>
          </a:xfrm>
          <a:prstGeom prst="rect">
            <a:avLst/>
          </a:prstGeom>
          <a:noFill/>
        </p:spPr>
        <p:txBody>
          <a:bodyPr wrap="square" rtlCol="0">
            <a:spAutoFit/>
          </a:bodyPr>
          <a:lstStyle/>
          <a:p>
            <a:pPr algn="just"/>
            <a:r>
              <a:rPr lang="en-GB" dirty="0"/>
              <a:t>I never did see </a:t>
            </a:r>
            <a:r>
              <a:rPr lang="en-GB" b="1" dirty="0"/>
              <a:t>The Aurora </a:t>
            </a:r>
            <a:r>
              <a:rPr lang="en-GB" dirty="0"/>
              <a:t>but the men told me she had started life as a </a:t>
            </a:r>
            <a:r>
              <a:rPr lang="en-GB" b="1" dirty="0"/>
              <a:t>whaler</a:t>
            </a:r>
            <a:r>
              <a:rPr lang="en-GB" dirty="0"/>
              <a:t>, and had already seen service in Antarctica. Shackleton had recently bought her from the Australian explorer Douglas Mawson. Like Endurance, she was strong. Her b</a:t>
            </a:r>
            <a:r>
              <a:rPr lang="en-GB" b="0" i="0" dirty="0">
                <a:effectLst/>
              </a:rPr>
              <a:t>ow was solid wood re-enforced with steel-plate armour. </a:t>
            </a:r>
            <a:endParaRPr lang="en-GB" dirty="0"/>
          </a:p>
          <a:p>
            <a:pPr algn="just"/>
            <a:endParaRPr lang="en-GB" sz="1200" dirty="0"/>
          </a:p>
          <a:p>
            <a:pPr algn="just"/>
            <a:r>
              <a:rPr lang="en-GB" dirty="0"/>
              <a:t>The Aurora was due to leave Tasmania in the Antarctic spring of 2014, for the Ross Sea, on the opposite side of this frozen continent. </a:t>
            </a:r>
          </a:p>
        </p:txBody>
      </p:sp>
      <p:sp>
        <p:nvSpPr>
          <p:cNvPr id="11" name="TextBox 10">
            <a:extLst>
              <a:ext uri="{FF2B5EF4-FFF2-40B4-BE49-F238E27FC236}">
                <a16:creationId xmlns:a16="http://schemas.microsoft.com/office/drawing/2014/main" id="{0BC363B6-B3A9-4C2D-B793-72A9E76AF455}"/>
              </a:ext>
            </a:extLst>
          </p:cNvPr>
          <p:cNvSpPr txBox="1"/>
          <p:nvPr/>
        </p:nvSpPr>
        <p:spPr>
          <a:xfrm>
            <a:off x="3862389" y="2663032"/>
            <a:ext cx="4748212" cy="3416320"/>
          </a:xfrm>
          <a:prstGeom prst="rect">
            <a:avLst/>
          </a:prstGeom>
          <a:noFill/>
        </p:spPr>
        <p:txBody>
          <a:bodyPr wrap="square">
            <a:spAutoFit/>
          </a:bodyPr>
          <a:lstStyle/>
          <a:p>
            <a:r>
              <a:rPr lang="en-GB" dirty="0"/>
              <a:t>It seemed strange to think that another ship, the Aurora, was also headed for Antarctica to join us in our quest. Yet, we had no way of checking with each other how the other was doing.</a:t>
            </a:r>
          </a:p>
          <a:p>
            <a:endParaRPr lang="en-GB" dirty="0"/>
          </a:p>
          <a:p>
            <a:r>
              <a:rPr lang="en-GB" dirty="0"/>
              <a:t>Would they be successful in meeting us at the South Pole with the all important supplies? Would they be on time?</a:t>
            </a:r>
          </a:p>
          <a:p>
            <a:endParaRPr lang="en-GB" dirty="0"/>
          </a:p>
          <a:p>
            <a:r>
              <a:rPr lang="en-GB" dirty="0"/>
              <a:t>None of us knew at that time that it would be years before either of us saw home again. None of us knew what lay ahead.</a:t>
            </a:r>
          </a:p>
        </p:txBody>
      </p:sp>
    </p:spTree>
    <p:extLst>
      <p:ext uri="{BB962C8B-B14F-4D97-AF65-F5344CB8AC3E}">
        <p14:creationId xmlns:p14="http://schemas.microsoft.com/office/powerpoint/2010/main" val="177237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735E36A-5FD9-453A-B28E-3B8BF861D8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1192" y="2732117"/>
            <a:ext cx="2873979" cy="4008707"/>
          </a:xfrm>
          <a:prstGeom prst="rect">
            <a:avLst/>
          </a:prstGeom>
        </p:spPr>
      </p:pic>
      <p:sp>
        <p:nvSpPr>
          <p:cNvPr id="6" name="TextBox 5">
            <a:extLst>
              <a:ext uri="{FF2B5EF4-FFF2-40B4-BE49-F238E27FC236}">
                <a16:creationId xmlns:a16="http://schemas.microsoft.com/office/drawing/2014/main" id="{D2D5CAE4-B718-4301-906A-02258F284AFF}"/>
              </a:ext>
            </a:extLst>
          </p:cNvPr>
          <p:cNvSpPr txBox="1"/>
          <p:nvPr/>
        </p:nvSpPr>
        <p:spPr>
          <a:xfrm>
            <a:off x="329624" y="6228402"/>
            <a:ext cx="3737114" cy="430887"/>
          </a:xfrm>
          <a:prstGeom prst="rect">
            <a:avLst/>
          </a:prstGeom>
          <a:noFill/>
        </p:spPr>
        <p:txBody>
          <a:bodyPr wrap="square" rtlCol="0">
            <a:spAutoFit/>
          </a:bodyPr>
          <a:lstStyle/>
          <a:p>
            <a:r>
              <a:rPr lang="en-GB" sz="1100" dirty="0"/>
              <a:t>Worsley and Greenstreet looking over South Georgia Harbour with the Endurance and Grytviken below. 13</a:t>
            </a:r>
            <a:r>
              <a:rPr lang="en-GB" sz="1100" baseline="30000" dirty="0"/>
              <a:t>th</a:t>
            </a:r>
            <a:r>
              <a:rPr lang="en-GB" sz="1100" dirty="0"/>
              <a:t> November 1914  </a:t>
            </a:r>
          </a:p>
        </p:txBody>
      </p:sp>
      <p:sp>
        <p:nvSpPr>
          <p:cNvPr id="3" name="TextBox 2">
            <a:extLst>
              <a:ext uri="{FF2B5EF4-FFF2-40B4-BE49-F238E27FC236}">
                <a16:creationId xmlns:a16="http://schemas.microsoft.com/office/drawing/2014/main" id="{B6416915-5107-4A6F-A974-56D54B7DD989}"/>
              </a:ext>
            </a:extLst>
          </p:cNvPr>
          <p:cNvSpPr txBox="1"/>
          <p:nvPr/>
        </p:nvSpPr>
        <p:spPr>
          <a:xfrm>
            <a:off x="682199" y="0"/>
            <a:ext cx="3520336" cy="461665"/>
          </a:xfrm>
          <a:prstGeom prst="rect">
            <a:avLst/>
          </a:prstGeom>
          <a:noFill/>
        </p:spPr>
        <p:txBody>
          <a:bodyPr wrap="square" rtlCol="0">
            <a:spAutoFit/>
          </a:bodyPr>
          <a:lstStyle/>
          <a:p>
            <a:r>
              <a:rPr lang="en-GB" sz="2400" b="1" dirty="0"/>
              <a:t>Proceed! </a:t>
            </a:r>
          </a:p>
        </p:txBody>
      </p:sp>
      <p:sp>
        <p:nvSpPr>
          <p:cNvPr id="7" name="TextBox 6">
            <a:extLst>
              <a:ext uri="{FF2B5EF4-FFF2-40B4-BE49-F238E27FC236}">
                <a16:creationId xmlns:a16="http://schemas.microsoft.com/office/drawing/2014/main" id="{765FFCF3-AFC8-4DA8-A06F-F999906CD5A9}"/>
              </a:ext>
            </a:extLst>
          </p:cNvPr>
          <p:cNvSpPr txBox="1"/>
          <p:nvPr/>
        </p:nvSpPr>
        <p:spPr>
          <a:xfrm>
            <a:off x="4471172" y="298659"/>
            <a:ext cx="4511926" cy="6278642"/>
          </a:xfrm>
          <a:prstGeom prst="rect">
            <a:avLst/>
          </a:prstGeom>
          <a:noFill/>
        </p:spPr>
        <p:txBody>
          <a:bodyPr wrap="square" rtlCol="0">
            <a:spAutoFit/>
          </a:bodyPr>
          <a:lstStyle/>
          <a:p>
            <a:r>
              <a:rPr lang="en-GB" dirty="0"/>
              <a:t>The ship had had left London without Shackleton, as he had business to deal with, but he was able to use a faster ship and meet us on route at Buenos Aires in Argentina.</a:t>
            </a:r>
          </a:p>
          <a:p>
            <a:endParaRPr lang="en-GB" sz="1200" dirty="0"/>
          </a:p>
          <a:p>
            <a:r>
              <a:rPr lang="en-GB" dirty="0"/>
              <a:t>Shackleton was not pleased at first to find out about a stowaway, and a young one at that! But I had been making myself useful carrying Hurley’s photography equipment and Green the cook said I was always willing to clean the galley. Shackleton let me stay, but also said, </a:t>
            </a:r>
            <a:r>
              <a:rPr lang="en-US" i="1" dirty="0"/>
              <a:t>"If anyone has to be eaten, then you will be the first!"</a:t>
            </a:r>
            <a:r>
              <a:rPr lang="en-GB" dirty="0"/>
              <a:t> </a:t>
            </a:r>
            <a:endParaRPr lang="en-GB" sz="1200" dirty="0"/>
          </a:p>
          <a:p>
            <a:r>
              <a:rPr lang="en-GB" sz="1200" dirty="0"/>
              <a:t> </a:t>
            </a:r>
          </a:p>
          <a:p>
            <a:r>
              <a:rPr lang="en-GB" dirty="0"/>
              <a:t>It was my dream to go to sea  and so I had hidden in a cupboard on board the ship. </a:t>
            </a:r>
          </a:p>
          <a:p>
            <a:r>
              <a:rPr lang="en-GB" dirty="0"/>
              <a:t>No-one found me until we were in the middle of the Atlantic. What could they do?  </a:t>
            </a:r>
          </a:p>
          <a:p>
            <a:endParaRPr lang="en-GB" dirty="0"/>
          </a:p>
          <a:p>
            <a:r>
              <a:rPr lang="en-GB" dirty="0"/>
              <a:t>Little did I know of the experiences that lay ahead. </a:t>
            </a:r>
          </a:p>
          <a:p>
            <a:endParaRPr lang="en-GB" dirty="0"/>
          </a:p>
          <a:p>
            <a:r>
              <a:rPr lang="en-GB" b="0" i="0" dirty="0">
                <a:solidFill>
                  <a:srgbClr val="0F1111"/>
                </a:solidFill>
                <a:effectLst/>
                <a:latin typeface="Amazon Ember"/>
              </a:rPr>
              <a:t>Perce Blackborow, crewman Endurance</a:t>
            </a:r>
            <a:endParaRPr lang="en-GB" dirty="0"/>
          </a:p>
        </p:txBody>
      </p:sp>
      <p:sp>
        <p:nvSpPr>
          <p:cNvPr id="8" name="TextBox 7">
            <a:extLst>
              <a:ext uri="{FF2B5EF4-FFF2-40B4-BE49-F238E27FC236}">
                <a16:creationId xmlns:a16="http://schemas.microsoft.com/office/drawing/2014/main" id="{297267E7-9660-426B-BD0C-F960841B35E0}"/>
              </a:ext>
            </a:extLst>
          </p:cNvPr>
          <p:cNvSpPr txBox="1"/>
          <p:nvPr/>
        </p:nvSpPr>
        <p:spPr>
          <a:xfrm>
            <a:off x="123826" y="437159"/>
            <a:ext cx="4207770" cy="2862322"/>
          </a:xfrm>
          <a:prstGeom prst="rect">
            <a:avLst/>
          </a:prstGeom>
          <a:noFill/>
        </p:spPr>
        <p:txBody>
          <a:bodyPr wrap="square">
            <a:spAutoFit/>
          </a:bodyPr>
          <a:lstStyle/>
          <a:p>
            <a:pPr algn="just"/>
            <a:r>
              <a:rPr lang="en-GB" dirty="0"/>
              <a:t>To think this expedition nearly stopped before it got started! World War 1 was breaking out just as Shackleton prepared to set sail from London in August 1914. </a:t>
            </a:r>
          </a:p>
          <a:p>
            <a:pPr algn="just"/>
            <a:r>
              <a:rPr lang="en-GB" dirty="0"/>
              <a:t>Shackleton had immediately offered his boats and crew to the navy when he got the news, but he  received a single word in a telegram from the Lord of the Admiralty, Winston Churchill: ‘Proceed!’ </a:t>
            </a:r>
          </a:p>
          <a:p>
            <a:pPr algn="just"/>
            <a:r>
              <a:rPr lang="en-GB" dirty="0"/>
              <a:t>So we did.</a:t>
            </a:r>
          </a:p>
        </p:txBody>
      </p:sp>
      <p:sp>
        <p:nvSpPr>
          <p:cNvPr id="10" name="Slide Number Placeholder 9">
            <a:extLst>
              <a:ext uri="{FF2B5EF4-FFF2-40B4-BE49-F238E27FC236}">
                <a16:creationId xmlns:a16="http://schemas.microsoft.com/office/drawing/2014/main" id="{4F36DB26-9DE8-4024-8624-591F4C28A207}"/>
              </a:ext>
            </a:extLst>
          </p:cNvPr>
          <p:cNvSpPr>
            <a:spLocks noGrp="1"/>
          </p:cNvSpPr>
          <p:nvPr>
            <p:ph type="sldNum" sz="quarter" idx="12"/>
          </p:nvPr>
        </p:nvSpPr>
        <p:spPr/>
        <p:txBody>
          <a:bodyPr/>
          <a:lstStyle/>
          <a:p>
            <a:fld id="{5D54DCBF-2843-4794-B6CD-49F6F55FABB2}" type="slidenum">
              <a:rPr lang="en-GB" smtClean="0"/>
              <a:t>11</a:t>
            </a:fld>
            <a:endParaRPr lang="en-GB" dirty="0"/>
          </a:p>
        </p:txBody>
      </p:sp>
    </p:spTree>
    <p:extLst>
      <p:ext uri="{BB962C8B-B14F-4D97-AF65-F5344CB8AC3E}">
        <p14:creationId xmlns:p14="http://schemas.microsoft.com/office/powerpoint/2010/main" val="382774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86ED8F2-329F-4D61-9C30-3C016DEA66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6564" y="195036"/>
            <a:ext cx="3426706" cy="4533365"/>
          </a:xfrm>
          <a:prstGeom prst="rect">
            <a:avLst/>
          </a:prstGeom>
        </p:spPr>
      </p:pic>
      <p:sp>
        <p:nvSpPr>
          <p:cNvPr id="4" name="TextBox 3">
            <a:extLst>
              <a:ext uri="{FF2B5EF4-FFF2-40B4-BE49-F238E27FC236}">
                <a16:creationId xmlns:a16="http://schemas.microsoft.com/office/drawing/2014/main" id="{48A937AB-1718-44C1-B250-95C7EE703D85}"/>
              </a:ext>
            </a:extLst>
          </p:cNvPr>
          <p:cNvSpPr txBox="1"/>
          <p:nvPr/>
        </p:nvSpPr>
        <p:spPr>
          <a:xfrm>
            <a:off x="551459" y="4277176"/>
            <a:ext cx="4273826" cy="261610"/>
          </a:xfrm>
          <a:prstGeom prst="rect">
            <a:avLst/>
          </a:prstGeom>
          <a:noFill/>
        </p:spPr>
        <p:txBody>
          <a:bodyPr wrap="square" rtlCol="0">
            <a:spAutoFit/>
          </a:bodyPr>
          <a:lstStyle/>
          <a:p>
            <a:r>
              <a:rPr lang="en-GB" sz="1100" dirty="0"/>
              <a:t>Grytviken Whaling Station from the Endurance November 1914  </a:t>
            </a:r>
          </a:p>
        </p:txBody>
      </p:sp>
      <p:sp>
        <p:nvSpPr>
          <p:cNvPr id="5" name="TextBox 4">
            <a:extLst>
              <a:ext uri="{FF2B5EF4-FFF2-40B4-BE49-F238E27FC236}">
                <a16:creationId xmlns:a16="http://schemas.microsoft.com/office/drawing/2014/main" id="{99EA0A17-FC73-4DB1-874E-F6F1EED40F29}"/>
              </a:ext>
            </a:extLst>
          </p:cNvPr>
          <p:cNvSpPr txBox="1"/>
          <p:nvPr/>
        </p:nvSpPr>
        <p:spPr>
          <a:xfrm>
            <a:off x="4825285" y="794661"/>
            <a:ext cx="3877707" cy="2862322"/>
          </a:xfrm>
          <a:prstGeom prst="rect">
            <a:avLst/>
          </a:prstGeom>
          <a:noFill/>
        </p:spPr>
        <p:txBody>
          <a:bodyPr wrap="square">
            <a:spAutoFit/>
          </a:bodyPr>
          <a:lstStyle/>
          <a:p>
            <a:r>
              <a:rPr lang="en-GB" sz="1800" b="1" i="1" dirty="0">
                <a:solidFill>
                  <a:srgbClr val="0F1419"/>
                </a:solidFill>
                <a:effectLst/>
              </a:rPr>
              <a:t>Ship of Fools</a:t>
            </a:r>
          </a:p>
          <a:p>
            <a:r>
              <a:rPr lang="en-GB" sz="1800" b="0" i="1" dirty="0">
                <a:solidFill>
                  <a:srgbClr val="333333"/>
                </a:solidFill>
                <a:effectLst/>
              </a:rPr>
              <a:t>We are those fools who could not rest</a:t>
            </a:r>
            <a:br>
              <a:rPr lang="en-GB" sz="1800" i="1" dirty="0"/>
            </a:br>
            <a:r>
              <a:rPr lang="en-GB" sz="1800" b="0" i="1" dirty="0">
                <a:solidFill>
                  <a:srgbClr val="333333"/>
                </a:solidFill>
                <a:effectLst/>
              </a:rPr>
              <a:t>In the dull earth we left behind,</a:t>
            </a:r>
            <a:br>
              <a:rPr lang="en-GB" sz="1800" i="1" dirty="0"/>
            </a:br>
            <a:r>
              <a:rPr lang="en-GB" sz="1800" b="0" i="1" dirty="0">
                <a:solidFill>
                  <a:srgbClr val="333333"/>
                </a:solidFill>
                <a:effectLst/>
              </a:rPr>
              <a:t>But burned with passion for the South</a:t>
            </a:r>
            <a:br>
              <a:rPr lang="en-GB" sz="1800" i="1" dirty="0"/>
            </a:br>
            <a:r>
              <a:rPr lang="en-GB" sz="1800" b="0" i="1" dirty="0">
                <a:solidFill>
                  <a:srgbClr val="333333"/>
                </a:solidFill>
                <a:effectLst/>
              </a:rPr>
              <a:t>And drank a frenzy from its wind;</a:t>
            </a:r>
            <a:br>
              <a:rPr lang="en-GB" sz="1800" i="1" dirty="0"/>
            </a:br>
            <a:r>
              <a:rPr lang="en-GB" sz="1800" b="0" i="1" dirty="0">
                <a:solidFill>
                  <a:srgbClr val="333333"/>
                </a:solidFill>
                <a:effectLst/>
              </a:rPr>
              <a:t>The world where small men live at ease</a:t>
            </a:r>
            <a:br>
              <a:rPr lang="en-GB" sz="1800" i="1" dirty="0"/>
            </a:br>
            <a:r>
              <a:rPr lang="en-GB" sz="1800" b="0" i="1" dirty="0">
                <a:solidFill>
                  <a:srgbClr val="333333"/>
                </a:solidFill>
                <a:effectLst/>
              </a:rPr>
              <a:t>Fades from our unregretful eyes,</a:t>
            </a:r>
            <a:br>
              <a:rPr lang="en-GB" sz="1800" i="1" dirty="0"/>
            </a:br>
            <a:r>
              <a:rPr lang="en-GB" sz="1800" b="0" i="1" dirty="0">
                <a:solidFill>
                  <a:srgbClr val="333333"/>
                </a:solidFill>
                <a:effectLst/>
              </a:rPr>
              <a:t>And blind across uncharted seas</a:t>
            </a:r>
            <a:br>
              <a:rPr lang="en-GB" sz="1800" i="1" dirty="0"/>
            </a:br>
            <a:r>
              <a:rPr lang="en-GB" sz="1800" b="0" i="1" dirty="0">
                <a:solidFill>
                  <a:srgbClr val="333333"/>
                </a:solidFill>
                <a:effectLst/>
              </a:rPr>
              <a:t>We stagger on our enterprise.</a:t>
            </a:r>
          </a:p>
          <a:p>
            <a:r>
              <a:rPr lang="en-GB" b="0" dirty="0">
                <a:solidFill>
                  <a:srgbClr val="333333"/>
                </a:solidFill>
                <a:effectLst/>
              </a:rPr>
              <a:t>	St. John Lucas</a:t>
            </a:r>
            <a:endParaRPr lang="en-GB" dirty="0"/>
          </a:p>
        </p:txBody>
      </p:sp>
      <p:sp>
        <p:nvSpPr>
          <p:cNvPr id="7" name="TextBox 6">
            <a:extLst>
              <a:ext uri="{FF2B5EF4-FFF2-40B4-BE49-F238E27FC236}">
                <a16:creationId xmlns:a16="http://schemas.microsoft.com/office/drawing/2014/main" id="{45956C6F-5F0B-4270-BDDC-64B946197BFC}"/>
              </a:ext>
            </a:extLst>
          </p:cNvPr>
          <p:cNvSpPr txBox="1"/>
          <p:nvPr/>
        </p:nvSpPr>
        <p:spPr>
          <a:xfrm>
            <a:off x="321972" y="4878567"/>
            <a:ext cx="8381020" cy="1477328"/>
          </a:xfrm>
          <a:prstGeom prst="rect">
            <a:avLst/>
          </a:prstGeom>
          <a:noFill/>
        </p:spPr>
        <p:txBody>
          <a:bodyPr wrap="square">
            <a:spAutoFit/>
          </a:bodyPr>
          <a:lstStyle/>
          <a:p>
            <a:r>
              <a:rPr lang="en-GB" b="0" i="0" dirty="0">
                <a:solidFill>
                  <a:srgbClr val="444444"/>
                </a:solidFill>
                <a:effectLst/>
              </a:rPr>
              <a:t>We left South Georgia </a:t>
            </a:r>
            <a:r>
              <a:rPr lang="en-GB" dirty="0">
                <a:solidFill>
                  <a:srgbClr val="444444"/>
                </a:solidFill>
              </a:rPr>
              <a:t>early on the morning of December 5</a:t>
            </a:r>
            <a:r>
              <a:rPr lang="en-GB" baseline="30000" dirty="0">
                <a:solidFill>
                  <a:srgbClr val="444444"/>
                </a:solidFill>
              </a:rPr>
              <a:t>th </a:t>
            </a:r>
            <a:r>
              <a:rPr lang="en-GB" dirty="0">
                <a:solidFill>
                  <a:srgbClr val="444444"/>
                </a:solidFill>
              </a:rPr>
              <a:t>1914, for the Weddell Sea. The wind was biting and snow flurries danced about our heads. The </a:t>
            </a:r>
            <a:r>
              <a:rPr lang="en-GB" b="0" i="0" dirty="0">
                <a:solidFill>
                  <a:srgbClr val="444444"/>
                </a:solidFill>
                <a:effectLst/>
              </a:rPr>
              <a:t>whalers had warned Shackleton that the ice was unusually far north that season but he didn’t seem worried. He read the Ship of Fools, one of his favourite poems, as we left - changing the word ‘West’ to ‘South’ to make it better suit our plans.</a:t>
            </a:r>
            <a:endParaRPr lang="en-GB" dirty="0"/>
          </a:p>
        </p:txBody>
      </p:sp>
      <p:sp>
        <p:nvSpPr>
          <p:cNvPr id="8" name="TextBox 7">
            <a:extLst>
              <a:ext uri="{FF2B5EF4-FFF2-40B4-BE49-F238E27FC236}">
                <a16:creationId xmlns:a16="http://schemas.microsoft.com/office/drawing/2014/main" id="{B4FDA24E-E19A-48A8-BC2E-5C0FD8631B86}"/>
              </a:ext>
            </a:extLst>
          </p:cNvPr>
          <p:cNvSpPr txBox="1"/>
          <p:nvPr/>
        </p:nvSpPr>
        <p:spPr>
          <a:xfrm>
            <a:off x="493690" y="184597"/>
            <a:ext cx="5512158" cy="461665"/>
          </a:xfrm>
          <a:prstGeom prst="rect">
            <a:avLst/>
          </a:prstGeom>
          <a:noFill/>
        </p:spPr>
        <p:txBody>
          <a:bodyPr wrap="square" rtlCol="0">
            <a:spAutoFit/>
          </a:bodyPr>
          <a:lstStyle/>
          <a:p>
            <a:r>
              <a:rPr lang="en-GB" sz="2400" b="1" dirty="0"/>
              <a:t>Leaving South Georgia </a:t>
            </a:r>
            <a:r>
              <a:rPr lang="en-GB" sz="2400" dirty="0"/>
              <a:t>5</a:t>
            </a:r>
            <a:r>
              <a:rPr lang="en-GB" sz="2400" baseline="30000" dirty="0"/>
              <a:t>th</a:t>
            </a:r>
            <a:r>
              <a:rPr lang="en-GB" sz="2400" dirty="0"/>
              <a:t> December 1914</a:t>
            </a:r>
          </a:p>
        </p:txBody>
      </p:sp>
      <p:sp>
        <p:nvSpPr>
          <p:cNvPr id="12" name="Slide Number Placeholder 11">
            <a:extLst>
              <a:ext uri="{FF2B5EF4-FFF2-40B4-BE49-F238E27FC236}">
                <a16:creationId xmlns:a16="http://schemas.microsoft.com/office/drawing/2014/main" id="{4F94677A-9F1B-42C8-B0D9-D5F9D3E73474}"/>
              </a:ext>
            </a:extLst>
          </p:cNvPr>
          <p:cNvSpPr>
            <a:spLocks noGrp="1"/>
          </p:cNvSpPr>
          <p:nvPr>
            <p:ph type="sldNum" sz="quarter" idx="12"/>
          </p:nvPr>
        </p:nvSpPr>
        <p:spPr/>
        <p:txBody>
          <a:bodyPr/>
          <a:lstStyle/>
          <a:p>
            <a:fld id="{5D54DCBF-2843-4794-B6CD-49F6F55FABB2}" type="slidenum">
              <a:rPr lang="en-GB" smtClean="0"/>
              <a:t>12</a:t>
            </a:fld>
            <a:endParaRPr lang="en-GB"/>
          </a:p>
        </p:txBody>
      </p:sp>
    </p:spTree>
    <p:extLst>
      <p:ext uri="{BB962C8B-B14F-4D97-AF65-F5344CB8AC3E}">
        <p14:creationId xmlns:p14="http://schemas.microsoft.com/office/powerpoint/2010/main" val="143672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EB2DA-055D-4472-8E52-C56ECEE42AD0}"/>
              </a:ext>
            </a:extLst>
          </p:cNvPr>
          <p:cNvSpPr txBox="1"/>
          <p:nvPr/>
        </p:nvSpPr>
        <p:spPr>
          <a:xfrm>
            <a:off x="3826106" y="5167739"/>
            <a:ext cx="5083212" cy="984885"/>
          </a:xfrm>
          <a:prstGeom prst="rect">
            <a:avLst/>
          </a:prstGeom>
          <a:noFill/>
        </p:spPr>
        <p:txBody>
          <a:bodyPr wrap="square">
            <a:spAutoFit/>
          </a:bodyPr>
          <a:lstStyle/>
          <a:p>
            <a:pPr algn="l" fontAlgn="base"/>
            <a:endParaRPr lang="en-GB" b="1" i="0" cap="all" dirty="0">
              <a:effectLst/>
            </a:endParaRPr>
          </a:p>
          <a:p>
            <a:pPr algn="l" fontAlgn="base"/>
            <a:endParaRPr lang="en-GB" dirty="0"/>
          </a:p>
          <a:p>
            <a:pPr algn="l" fontAlgn="base"/>
            <a:r>
              <a:rPr lang="en-GB" sz="1100" dirty="0"/>
              <a:t>Crab eater Seal. There are about 8 million Crab eater seals and they live for about 40 years. They can swim up to 25km/hour and are about 2 to 2.5 metres long. </a:t>
            </a:r>
          </a:p>
        </p:txBody>
      </p:sp>
      <p:sp>
        <p:nvSpPr>
          <p:cNvPr id="5" name="TextBox 4">
            <a:extLst>
              <a:ext uri="{FF2B5EF4-FFF2-40B4-BE49-F238E27FC236}">
                <a16:creationId xmlns:a16="http://schemas.microsoft.com/office/drawing/2014/main" id="{C5FC37E6-7BAC-4F30-972A-E2068C875A18}"/>
              </a:ext>
            </a:extLst>
          </p:cNvPr>
          <p:cNvSpPr txBox="1"/>
          <p:nvPr/>
        </p:nvSpPr>
        <p:spPr>
          <a:xfrm>
            <a:off x="4938764" y="6590938"/>
            <a:ext cx="4367719" cy="276999"/>
          </a:xfrm>
          <a:prstGeom prst="rect">
            <a:avLst/>
          </a:prstGeom>
          <a:noFill/>
        </p:spPr>
        <p:txBody>
          <a:bodyPr wrap="square">
            <a:spAutoFit/>
          </a:bodyPr>
          <a:lstStyle/>
          <a:p>
            <a:r>
              <a:rPr lang="en-GB" sz="1200" dirty="0">
                <a:hlinkClick r:id="rId2"/>
              </a:rPr>
              <a:t>Crabeater Seal - Facts, Diet, Habitat &amp; Pictures on </a:t>
            </a:r>
            <a:r>
              <a:rPr lang="en-GB" sz="1200" dirty="0" err="1">
                <a:hlinkClick r:id="rId2"/>
              </a:rPr>
              <a:t>Animalia.bio</a:t>
            </a:r>
            <a:endParaRPr lang="en-GB" sz="1200" dirty="0"/>
          </a:p>
        </p:txBody>
      </p:sp>
      <p:pic>
        <p:nvPicPr>
          <p:cNvPr id="7" name="Picture 6" descr="A picture containing ice, snow, outdoor, nature&#10;&#10;Description automatically generated">
            <a:extLst>
              <a:ext uri="{FF2B5EF4-FFF2-40B4-BE49-F238E27FC236}">
                <a16:creationId xmlns:a16="http://schemas.microsoft.com/office/drawing/2014/main" id="{5B6F98CB-E567-4298-813F-63EE4C7A3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277" y="3789160"/>
            <a:ext cx="3550234" cy="2840187"/>
          </a:xfrm>
          <a:prstGeom prst="rect">
            <a:avLst/>
          </a:prstGeom>
        </p:spPr>
      </p:pic>
      <p:pic>
        <p:nvPicPr>
          <p:cNvPr id="9" name="Picture 8" descr="A picture containing swimming&#10;&#10;Description automatically generated">
            <a:extLst>
              <a:ext uri="{FF2B5EF4-FFF2-40B4-BE49-F238E27FC236}">
                <a16:creationId xmlns:a16="http://schemas.microsoft.com/office/drawing/2014/main" id="{1E9088C5-C4FF-457E-9DE5-ACE71F727C8E}"/>
              </a:ext>
            </a:extLst>
          </p:cNvPr>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53366" y="568920"/>
            <a:ext cx="3550233" cy="3036635"/>
          </a:xfrm>
          <a:prstGeom prst="rect">
            <a:avLst/>
          </a:prstGeom>
        </p:spPr>
      </p:pic>
      <p:sp>
        <p:nvSpPr>
          <p:cNvPr id="10" name="TextBox 9">
            <a:extLst>
              <a:ext uri="{FF2B5EF4-FFF2-40B4-BE49-F238E27FC236}">
                <a16:creationId xmlns:a16="http://schemas.microsoft.com/office/drawing/2014/main" id="{8717B797-6421-4DE2-B646-5D5A4CCF59E2}"/>
              </a:ext>
            </a:extLst>
          </p:cNvPr>
          <p:cNvSpPr txBox="1"/>
          <p:nvPr/>
        </p:nvSpPr>
        <p:spPr>
          <a:xfrm>
            <a:off x="403337" y="107255"/>
            <a:ext cx="3533104" cy="461665"/>
          </a:xfrm>
          <a:prstGeom prst="rect">
            <a:avLst/>
          </a:prstGeom>
          <a:noFill/>
        </p:spPr>
        <p:txBody>
          <a:bodyPr wrap="square" rtlCol="0">
            <a:spAutoFit/>
          </a:bodyPr>
          <a:lstStyle/>
          <a:p>
            <a:pPr algn="ctr"/>
            <a:r>
              <a:rPr lang="en-GB" sz="2400" b="1" dirty="0"/>
              <a:t>Seals!</a:t>
            </a:r>
          </a:p>
        </p:txBody>
      </p:sp>
      <p:sp>
        <p:nvSpPr>
          <p:cNvPr id="12" name="TextBox 11">
            <a:extLst>
              <a:ext uri="{FF2B5EF4-FFF2-40B4-BE49-F238E27FC236}">
                <a16:creationId xmlns:a16="http://schemas.microsoft.com/office/drawing/2014/main" id="{2F05B7EA-E00F-4189-ACAB-BE60D78449A5}"/>
              </a:ext>
            </a:extLst>
          </p:cNvPr>
          <p:cNvSpPr txBox="1"/>
          <p:nvPr/>
        </p:nvSpPr>
        <p:spPr>
          <a:xfrm>
            <a:off x="3844790" y="467672"/>
            <a:ext cx="5045844" cy="4339650"/>
          </a:xfrm>
          <a:prstGeom prst="rect">
            <a:avLst/>
          </a:prstGeom>
          <a:noFill/>
        </p:spPr>
        <p:txBody>
          <a:bodyPr wrap="square" rtlCol="0">
            <a:spAutoFit/>
          </a:bodyPr>
          <a:lstStyle/>
          <a:p>
            <a:r>
              <a:rPr lang="en-GB" dirty="0"/>
              <a:t>Leaving South Georgia behind, we noticed the dip in temperatures. It was colder than I was expecting but the crew didn’t seem concerned, just watchful. Today we had unexpected excitement. The sea seemed alive with movement! Crab-eater seals were migrating north -  to warmer waters, the men said. </a:t>
            </a:r>
          </a:p>
          <a:p>
            <a:endParaRPr lang="en-GB" sz="1200" i="1" dirty="0"/>
          </a:p>
          <a:p>
            <a:r>
              <a:rPr lang="en-GB" i="1" dirty="0"/>
              <a:t>What did the seals know that we didn’t? </a:t>
            </a:r>
          </a:p>
          <a:p>
            <a:endParaRPr lang="en-GB" sz="1200" dirty="0"/>
          </a:p>
          <a:p>
            <a:r>
              <a:rPr lang="en-GB" dirty="0"/>
              <a:t>Hurley had his camera set up and was filming them as they surged past us. I heard Clark, the biologist, tell him they liked to eat krill rather than crabs and there was laughter. Their appearance made us all smile, but it was unusual too.  I wondered secretly if it was a portent, a sign of danger ahead.</a:t>
            </a:r>
          </a:p>
        </p:txBody>
      </p:sp>
      <p:sp>
        <p:nvSpPr>
          <p:cNvPr id="14" name="TextBox 13">
            <a:extLst>
              <a:ext uri="{FF2B5EF4-FFF2-40B4-BE49-F238E27FC236}">
                <a16:creationId xmlns:a16="http://schemas.microsoft.com/office/drawing/2014/main" id="{B27743AB-53E7-4114-A55E-459F831443EF}"/>
              </a:ext>
            </a:extLst>
          </p:cNvPr>
          <p:cNvSpPr txBox="1"/>
          <p:nvPr/>
        </p:nvSpPr>
        <p:spPr>
          <a:xfrm>
            <a:off x="518403" y="6209557"/>
            <a:ext cx="2613619" cy="276999"/>
          </a:xfrm>
          <a:prstGeom prst="rect">
            <a:avLst/>
          </a:prstGeom>
          <a:noFill/>
        </p:spPr>
        <p:txBody>
          <a:bodyPr wrap="square">
            <a:spAutoFit/>
          </a:bodyPr>
          <a:lstStyle/>
          <a:p>
            <a:r>
              <a:rPr lang="en-GB" sz="1200" dirty="0"/>
              <a:t>https://www.flickr.com/photos/liamq</a:t>
            </a:r>
          </a:p>
        </p:txBody>
      </p:sp>
      <p:sp>
        <p:nvSpPr>
          <p:cNvPr id="4" name="Slide Number Placeholder 3">
            <a:extLst>
              <a:ext uri="{FF2B5EF4-FFF2-40B4-BE49-F238E27FC236}">
                <a16:creationId xmlns:a16="http://schemas.microsoft.com/office/drawing/2014/main" id="{63A89084-F7B8-40C4-B46E-99BAFFDEDD61}"/>
              </a:ext>
            </a:extLst>
          </p:cNvPr>
          <p:cNvSpPr>
            <a:spLocks noGrp="1"/>
          </p:cNvSpPr>
          <p:nvPr>
            <p:ph type="sldNum" sz="quarter" idx="12"/>
          </p:nvPr>
        </p:nvSpPr>
        <p:spPr/>
        <p:txBody>
          <a:bodyPr/>
          <a:lstStyle/>
          <a:p>
            <a:fld id="{5D54DCBF-2843-4794-B6CD-49F6F55FABB2}" type="slidenum">
              <a:rPr lang="en-GB" smtClean="0"/>
              <a:t>13</a:t>
            </a:fld>
            <a:endParaRPr lang="en-GB" dirty="0"/>
          </a:p>
        </p:txBody>
      </p:sp>
    </p:spTree>
    <p:extLst>
      <p:ext uri="{BB962C8B-B14F-4D97-AF65-F5344CB8AC3E}">
        <p14:creationId xmlns:p14="http://schemas.microsoft.com/office/powerpoint/2010/main" val="430185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01F969-2BF2-4645-9AB9-0A82577D8A3A}"/>
              </a:ext>
            </a:extLst>
          </p:cNvPr>
          <p:cNvSpPr>
            <a:spLocks noGrp="1"/>
          </p:cNvSpPr>
          <p:nvPr>
            <p:ph type="sldNum" sz="quarter" idx="12"/>
          </p:nvPr>
        </p:nvSpPr>
        <p:spPr/>
        <p:txBody>
          <a:bodyPr/>
          <a:lstStyle/>
          <a:p>
            <a:fld id="{5D54DCBF-2843-4794-B6CD-49F6F55FABB2}" type="slidenum">
              <a:rPr lang="en-GB" smtClean="0"/>
              <a:t>14</a:t>
            </a:fld>
            <a:endParaRPr lang="en-GB"/>
          </a:p>
        </p:txBody>
      </p:sp>
      <p:sp>
        <p:nvSpPr>
          <p:cNvPr id="3" name="TextBox 2">
            <a:extLst>
              <a:ext uri="{FF2B5EF4-FFF2-40B4-BE49-F238E27FC236}">
                <a16:creationId xmlns:a16="http://schemas.microsoft.com/office/drawing/2014/main" id="{9EC67266-5980-44C8-B19E-558AF65F6F9D}"/>
              </a:ext>
            </a:extLst>
          </p:cNvPr>
          <p:cNvSpPr txBox="1"/>
          <p:nvPr/>
        </p:nvSpPr>
        <p:spPr>
          <a:xfrm>
            <a:off x="562377" y="150254"/>
            <a:ext cx="1708597" cy="461665"/>
          </a:xfrm>
          <a:prstGeom prst="rect">
            <a:avLst/>
          </a:prstGeom>
          <a:noFill/>
        </p:spPr>
        <p:txBody>
          <a:bodyPr wrap="square" rtlCol="0">
            <a:spAutoFit/>
          </a:bodyPr>
          <a:lstStyle/>
          <a:p>
            <a:r>
              <a:rPr lang="en-GB" sz="2400" b="1" dirty="0"/>
              <a:t>Pack Ice</a:t>
            </a:r>
          </a:p>
        </p:txBody>
      </p:sp>
      <p:pic>
        <p:nvPicPr>
          <p:cNvPr id="4" name="Picture 3" descr="A picture containing text&#10;&#10;Description automatically generated">
            <a:extLst>
              <a:ext uri="{FF2B5EF4-FFF2-40B4-BE49-F238E27FC236}">
                <a16:creationId xmlns:a16="http://schemas.microsoft.com/office/drawing/2014/main" id="{B1185C46-2E48-4B8A-A790-66CADD5D8D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483840" y="382675"/>
            <a:ext cx="4442793" cy="5039142"/>
          </a:xfrm>
          <a:prstGeom prst="rect">
            <a:avLst/>
          </a:prstGeom>
        </p:spPr>
      </p:pic>
      <p:sp>
        <p:nvSpPr>
          <p:cNvPr id="5" name="TextBox 4">
            <a:extLst>
              <a:ext uri="{FF2B5EF4-FFF2-40B4-BE49-F238E27FC236}">
                <a16:creationId xmlns:a16="http://schemas.microsoft.com/office/drawing/2014/main" id="{5C2F21C4-4561-4826-9335-F11076B519CC}"/>
              </a:ext>
            </a:extLst>
          </p:cNvPr>
          <p:cNvSpPr txBox="1"/>
          <p:nvPr/>
        </p:nvSpPr>
        <p:spPr>
          <a:xfrm>
            <a:off x="228595" y="5186134"/>
            <a:ext cx="5039142" cy="261610"/>
          </a:xfrm>
          <a:prstGeom prst="rect">
            <a:avLst/>
          </a:prstGeom>
          <a:noFill/>
        </p:spPr>
        <p:txBody>
          <a:bodyPr wrap="square" rtlCol="0">
            <a:spAutoFit/>
          </a:bodyPr>
          <a:lstStyle/>
          <a:p>
            <a:r>
              <a:rPr lang="en-GB" sz="1100" dirty="0"/>
              <a:t>On the bow of the Endurance entering the polar sea 11</a:t>
            </a:r>
            <a:r>
              <a:rPr lang="en-GB" sz="1100" baseline="30000" dirty="0"/>
              <a:t>th</a:t>
            </a:r>
            <a:r>
              <a:rPr lang="en-GB" sz="1100" dirty="0"/>
              <a:t> December 1914</a:t>
            </a:r>
          </a:p>
        </p:txBody>
      </p:sp>
      <p:sp>
        <p:nvSpPr>
          <p:cNvPr id="6" name="TextBox 5">
            <a:extLst>
              <a:ext uri="{FF2B5EF4-FFF2-40B4-BE49-F238E27FC236}">
                <a16:creationId xmlns:a16="http://schemas.microsoft.com/office/drawing/2014/main" id="{939AFE62-2D86-4AF1-A0B5-C689B44096F4}"/>
              </a:ext>
            </a:extLst>
          </p:cNvPr>
          <p:cNvSpPr txBox="1"/>
          <p:nvPr/>
        </p:nvSpPr>
        <p:spPr>
          <a:xfrm>
            <a:off x="185665" y="5447744"/>
            <a:ext cx="8529039" cy="1200329"/>
          </a:xfrm>
          <a:prstGeom prst="rect">
            <a:avLst/>
          </a:prstGeom>
          <a:noFill/>
        </p:spPr>
        <p:txBody>
          <a:bodyPr wrap="square" rtlCol="0">
            <a:spAutoFit/>
          </a:bodyPr>
          <a:lstStyle/>
          <a:p>
            <a:pPr algn="just"/>
            <a:r>
              <a:rPr lang="en-GB" dirty="0"/>
              <a:t>The whalers were right. There was more ice than we expected to find at this time of year. We were in the Antarctic summer. Our progress in the Weddell Sea became slower and slower. Shackleton himself would get up in the crows’ nest, giving directions with Worsley, who would use semaphore to tell the helmsman where to steer.  </a:t>
            </a:r>
          </a:p>
        </p:txBody>
      </p:sp>
      <p:pic>
        <p:nvPicPr>
          <p:cNvPr id="7" name="Picture 6" descr="A picture containing text, indoor, floor, old&#10;&#10;Description automatically generated">
            <a:extLst>
              <a:ext uri="{FF2B5EF4-FFF2-40B4-BE49-F238E27FC236}">
                <a16:creationId xmlns:a16="http://schemas.microsoft.com/office/drawing/2014/main" id="{1389B6A6-9E1B-4887-9E28-01C809E29C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12675" y="680849"/>
            <a:ext cx="3433234" cy="4442793"/>
          </a:xfrm>
          <a:prstGeom prst="rect">
            <a:avLst/>
          </a:prstGeom>
        </p:spPr>
      </p:pic>
      <p:sp>
        <p:nvSpPr>
          <p:cNvPr id="9" name="TextBox 8">
            <a:extLst>
              <a:ext uri="{FF2B5EF4-FFF2-40B4-BE49-F238E27FC236}">
                <a16:creationId xmlns:a16="http://schemas.microsoft.com/office/drawing/2014/main" id="{81AA5EA4-6967-4B57-A11A-0A18AEED6CD2}"/>
              </a:ext>
            </a:extLst>
          </p:cNvPr>
          <p:cNvSpPr txBox="1"/>
          <p:nvPr/>
        </p:nvSpPr>
        <p:spPr>
          <a:xfrm>
            <a:off x="5349737" y="5186134"/>
            <a:ext cx="3496172" cy="261610"/>
          </a:xfrm>
          <a:prstGeom prst="rect">
            <a:avLst/>
          </a:prstGeom>
          <a:noFill/>
        </p:spPr>
        <p:txBody>
          <a:bodyPr wrap="square" rtlCol="0">
            <a:spAutoFit/>
          </a:bodyPr>
          <a:lstStyle/>
          <a:p>
            <a:r>
              <a:rPr lang="en-GB" sz="1100" dirty="0"/>
              <a:t>Worsley directing helmsmen through ice December 1914</a:t>
            </a:r>
          </a:p>
        </p:txBody>
      </p:sp>
    </p:spTree>
    <p:extLst>
      <p:ext uri="{BB962C8B-B14F-4D97-AF65-F5344CB8AC3E}">
        <p14:creationId xmlns:p14="http://schemas.microsoft.com/office/powerpoint/2010/main" val="1419108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10;&#10;Description automatically generated">
            <a:extLst>
              <a:ext uri="{FF2B5EF4-FFF2-40B4-BE49-F238E27FC236}">
                <a16:creationId xmlns:a16="http://schemas.microsoft.com/office/drawing/2014/main" id="{D7A7BB50-53EA-428F-ADF1-5157ACC3EA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53746" y="803526"/>
            <a:ext cx="4280880" cy="3376306"/>
          </a:xfrm>
          <a:prstGeom prst="rect">
            <a:avLst/>
          </a:prstGeom>
        </p:spPr>
      </p:pic>
      <p:sp>
        <p:nvSpPr>
          <p:cNvPr id="4" name="TextBox 3">
            <a:extLst>
              <a:ext uri="{FF2B5EF4-FFF2-40B4-BE49-F238E27FC236}">
                <a16:creationId xmlns:a16="http://schemas.microsoft.com/office/drawing/2014/main" id="{7097C8D8-7BA7-4060-8DFF-5810011F5409}"/>
              </a:ext>
            </a:extLst>
          </p:cNvPr>
          <p:cNvSpPr txBox="1"/>
          <p:nvPr/>
        </p:nvSpPr>
        <p:spPr>
          <a:xfrm>
            <a:off x="472224" y="4271448"/>
            <a:ext cx="3734873" cy="430887"/>
          </a:xfrm>
          <a:prstGeom prst="rect">
            <a:avLst/>
          </a:prstGeom>
          <a:noFill/>
        </p:spPr>
        <p:txBody>
          <a:bodyPr wrap="square" rtlCol="0">
            <a:spAutoFit/>
          </a:bodyPr>
          <a:lstStyle/>
          <a:p>
            <a:r>
              <a:rPr lang="en-GB" sz="1100" dirty="0"/>
              <a:t>Mast of the Endurance with the wake of the ship through a field of young ice 24</a:t>
            </a:r>
            <a:r>
              <a:rPr lang="en-GB" sz="1100" baseline="30000" dirty="0"/>
              <a:t>th</a:t>
            </a:r>
            <a:r>
              <a:rPr lang="en-GB" sz="1100" dirty="0"/>
              <a:t> January 1915</a:t>
            </a:r>
          </a:p>
        </p:txBody>
      </p:sp>
      <p:sp>
        <p:nvSpPr>
          <p:cNvPr id="2" name="TextBox 1">
            <a:extLst>
              <a:ext uri="{FF2B5EF4-FFF2-40B4-BE49-F238E27FC236}">
                <a16:creationId xmlns:a16="http://schemas.microsoft.com/office/drawing/2014/main" id="{64F042D1-94AD-4BAD-A3FF-14760DBBB197}"/>
              </a:ext>
            </a:extLst>
          </p:cNvPr>
          <p:cNvSpPr txBox="1"/>
          <p:nvPr/>
        </p:nvSpPr>
        <p:spPr>
          <a:xfrm>
            <a:off x="373487" y="150254"/>
            <a:ext cx="4250028" cy="461665"/>
          </a:xfrm>
          <a:prstGeom prst="rect">
            <a:avLst/>
          </a:prstGeom>
          <a:noFill/>
        </p:spPr>
        <p:txBody>
          <a:bodyPr wrap="square" rtlCol="0">
            <a:spAutoFit/>
          </a:bodyPr>
          <a:lstStyle/>
          <a:p>
            <a:r>
              <a:rPr lang="en-GB" sz="2400" b="1" dirty="0"/>
              <a:t>Trapped!</a:t>
            </a:r>
          </a:p>
        </p:txBody>
      </p:sp>
      <p:pic>
        <p:nvPicPr>
          <p:cNvPr id="5" name="Picture 4" descr="A picture containing text&#10;&#10;Description automatically generated">
            <a:extLst>
              <a:ext uri="{FF2B5EF4-FFF2-40B4-BE49-F238E27FC236}">
                <a16:creationId xmlns:a16="http://schemas.microsoft.com/office/drawing/2014/main" id="{CC8D9BBA-2105-4E04-AAE7-F119B2766C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084647" y="229780"/>
            <a:ext cx="3377305" cy="4522800"/>
          </a:xfrm>
          <a:prstGeom prst="rect">
            <a:avLst/>
          </a:prstGeom>
        </p:spPr>
      </p:pic>
      <p:sp>
        <p:nvSpPr>
          <p:cNvPr id="6" name="TextBox 5">
            <a:extLst>
              <a:ext uri="{FF2B5EF4-FFF2-40B4-BE49-F238E27FC236}">
                <a16:creationId xmlns:a16="http://schemas.microsoft.com/office/drawing/2014/main" id="{995E2E4C-0F89-46D5-BE3B-CD1267ABABC5}"/>
              </a:ext>
            </a:extLst>
          </p:cNvPr>
          <p:cNvSpPr txBox="1"/>
          <p:nvPr/>
        </p:nvSpPr>
        <p:spPr>
          <a:xfrm>
            <a:off x="4838078" y="4271448"/>
            <a:ext cx="3176874" cy="261610"/>
          </a:xfrm>
          <a:prstGeom prst="rect">
            <a:avLst/>
          </a:prstGeom>
          <a:noFill/>
        </p:spPr>
        <p:txBody>
          <a:bodyPr wrap="square" rtlCol="0">
            <a:spAutoFit/>
          </a:bodyPr>
          <a:lstStyle/>
          <a:p>
            <a:r>
              <a:rPr lang="en-GB" sz="1100" dirty="0"/>
              <a:t>Endurance in full sail in the ice, 25</a:t>
            </a:r>
            <a:r>
              <a:rPr lang="en-GB" sz="1100" baseline="30000" dirty="0"/>
              <a:t>th</a:t>
            </a:r>
            <a:r>
              <a:rPr lang="en-GB" sz="1100" dirty="0"/>
              <a:t> January 1915</a:t>
            </a:r>
          </a:p>
        </p:txBody>
      </p:sp>
      <p:sp>
        <p:nvSpPr>
          <p:cNvPr id="7" name="TextBox 6">
            <a:extLst>
              <a:ext uri="{FF2B5EF4-FFF2-40B4-BE49-F238E27FC236}">
                <a16:creationId xmlns:a16="http://schemas.microsoft.com/office/drawing/2014/main" id="{57BF6B9E-3473-489C-BA0E-412349E2B365}"/>
              </a:ext>
            </a:extLst>
          </p:cNvPr>
          <p:cNvSpPr txBox="1"/>
          <p:nvPr/>
        </p:nvSpPr>
        <p:spPr>
          <a:xfrm>
            <a:off x="326264" y="4851043"/>
            <a:ext cx="8281116" cy="1754326"/>
          </a:xfrm>
          <a:prstGeom prst="rect">
            <a:avLst/>
          </a:prstGeom>
          <a:noFill/>
        </p:spPr>
        <p:txBody>
          <a:bodyPr wrap="square" rtlCol="0">
            <a:spAutoFit/>
          </a:bodyPr>
          <a:lstStyle/>
          <a:p>
            <a:r>
              <a:rPr lang="en-GB" dirty="0"/>
              <a:t>By January 1915 we had slowed nearly to a halt, despite the best navigational efforts of Captain Worsley. Winter was not far away, and we knew we had long hours of darkness ahead to prepare for. Everyway we looked there was sea ice and the Boss, that’s what we called Shackleton, was worried about growlers too. These were tiny icebergs that could still do lots of damage to our ship. The wind blew the frozen ice relentlessly towards Endurance. We were trapped! </a:t>
            </a:r>
          </a:p>
        </p:txBody>
      </p:sp>
      <p:sp>
        <p:nvSpPr>
          <p:cNvPr id="9" name="Slide Number Placeholder 8">
            <a:extLst>
              <a:ext uri="{FF2B5EF4-FFF2-40B4-BE49-F238E27FC236}">
                <a16:creationId xmlns:a16="http://schemas.microsoft.com/office/drawing/2014/main" id="{B1E54247-8E07-432F-B34C-1499AD2CD250}"/>
              </a:ext>
            </a:extLst>
          </p:cNvPr>
          <p:cNvSpPr>
            <a:spLocks noGrp="1"/>
          </p:cNvSpPr>
          <p:nvPr>
            <p:ph type="sldNum" sz="quarter" idx="12"/>
          </p:nvPr>
        </p:nvSpPr>
        <p:spPr/>
        <p:txBody>
          <a:bodyPr/>
          <a:lstStyle/>
          <a:p>
            <a:fld id="{5D54DCBF-2843-4794-B6CD-49F6F55FABB2}" type="slidenum">
              <a:rPr lang="en-GB" smtClean="0"/>
              <a:t>15</a:t>
            </a:fld>
            <a:endParaRPr lang="en-GB"/>
          </a:p>
        </p:txBody>
      </p:sp>
    </p:spTree>
    <p:extLst>
      <p:ext uri="{BB962C8B-B14F-4D97-AF65-F5344CB8AC3E}">
        <p14:creationId xmlns:p14="http://schemas.microsoft.com/office/powerpoint/2010/main" val="95128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D7796A8-BE04-41AE-9E0A-560EF06E89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rot="16200000">
            <a:off x="819606" y="1773619"/>
            <a:ext cx="4094923" cy="5098777"/>
          </a:xfrm>
          <a:prstGeom prst="rect">
            <a:avLst/>
          </a:prstGeom>
        </p:spPr>
      </p:pic>
      <p:sp>
        <p:nvSpPr>
          <p:cNvPr id="4" name="TextBox 3">
            <a:extLst>
              <a:ext uri="{FF2B5EF4-FFF2-40B4-BE49-F238E27FC236}">
                <a16:creationId xmlns:a16="http://schemas.microsoft.com/office/drawing/2014/main" id="{8A789703-F84D-48B9-BA28-733ADD5099D0}"/>
              </a:ext>
            </a:extLst>
          </p:cNvPr>
          <p:cNvSpPr txBox="1"/>
          <p:nvPr/>
        </p:nvSpPr>
        <p:spPr>
          <a:xfrm>
            <a:off x="360607" y="6335857"/>
            <a:ext cx="3697356" cy="261610"/>
          </a:xfrm>
          <a:prstGeom prst="rect">
            <a:avLst/>
          </a:prstGeom>
          <a:noFill/>
        </p:spPr>
        <p:txBody>
          <a:bodyPr wrap="square" rtlCol="0">
            <a:spAutoFit/>
          </a:bodyPr>
          <a:lstStyle/>
          <a:p>
            <a:r>
              <a:rPr lang="en-GB" sz="1100" dirty="0"/>
              <a:t>Cutting the ice around Endurance 14</a:t>
            </a:r>
            <a:r>
              <a:rPr lang="en-GB" sz="1100" baseline="30000" dirty="0"/>
              <a:t>th</a:t>
            </a:r>
            <a:r>
              <a:rPr lang="en-GB" sz="1100" dirty="0"/>
              <a:t> – 15</a:t>
            </a:r>
            <a:r>
              <a:rPr lang="en-GB" sz="1100" baseline="30000" dirty="0"/>
              <a:t>th</a:t>
            </a:r>
            <a:r>
              <a:rPr lang="en-GB" sz="1100" dirty="0"/>
              <a:t> February 1915 </a:t>
            </a:r>
          </a:p>
        </p:txBody>
      </p:sp>
      <p:sp>
        <p:nvSpPr>
          <p:cNvPr id="5" name="TextBox 4">
            <a:extLst>
              <a:ext uri="{FF2B5EF4-FFF2-40B4-BE49-F238E27FC236}">
                <a16:creationId xmlns:a16="http://schemas.microsoft.com/office/drawing/2014/main" id="{E8DF17E2-C2C9-4CA1-ADF3-7D88824BD780}"/>
              </a:ext>
            </a:extLst>
          </p:cNvPr>
          <p:cNvSpPr txBox="1"/>
          <p:nvPr/>
        </p:nvSpPr>
        <p:spPr>
          <a:xfrm>
            <a:off x="399244" y="223234"/>
            <a:ext cx="4675031" cy="461665"/>
          </a:xfrm>
          <a:prstGeom prst="rect">
            <a:avLst/>
          </a:prstGeom>
          <a:noFill/>
        </p:spPr>
        <p:txBody>
          <a:bodyPr wrap="square" rtlCol="0">
            <a:spAutoFit/>
          </a:bodyPr>
          <a:lstStyle/>
          <a:p>
            <a:r>
              <a:rPr lang="en-GB" sz="2400" b="1" dirty="0"/>
              <a:t>Shackleton’s Birthday</a:t>
            </a:r>
          </a:p>
        </p:txBody>
      </p:sp>
      <p:sp>
        <p:nvSpPr>
          <p:cNvPr id="7" name="Slide Number Placeholder 6">
            <a:extLst>
              <a:ext uri="{FF2B5EF4-FFF2-40B4-BE49-F238E27FC236}">
                <a16:creationId xmlns:a16="http://schemas.microsoft.com/office/drawing/2014/main" id="{53CD7494-AFD9-4BE9-B108-009AE28ED8C4}"/>
              </a:ext>
            </a:extLst>
          </p:cNvPr>
          <p:cNvSpPr>
            <a:spLocks noGrp="1"/>
          </p:cNvSpPr>
          <p:nvPr>
            <p:ph type="sldNum" sz="quarter" idx="12"/>
          </p:nvPr>
        </p:nvSpPr>
        <p:spPr/>
        <p:txBody>
          <a:bodyPr/>
          <a:lstStyle/>
          <a:p>
            <a:fld id="{5D54DCBF-2843-4794-B6CD-49F6F55FABB2}" type="slidenum">
              <a:rPr lang="en-GB" smtClean="0"/>
              <a:t>16</a:t>
            </a:fld>
            <a:endParaRPr lang="en-GB"/>
          </a:p>
        </p:txBody>
      </p:sp>
      <p:sp>
        <p:nvSpPr>
          <p:cNvPr id="8" name="TextBox 7">
            <a:extLst>
              <a:ext uri="{FF2B5EF4-FFF2-40B4-BE49-F238E27FC236}">
                <a16:creationId xmlns:a16="http://schemas.microsoft.com/office/drawing/2014/main" id="{8D5A9482-3756-4E9C-9F4D-234C30B5E284}"/>
              </a:ext>
            </a:extLst>
          </p:cNvPr>
          <p:cNvSpPr txBox="1"/>
          <p:nvPr/>
        </p:nvSpPr>
        <p:spPr>
          <a:xfrm>
            <a:off x="317678" y="695347"/>
            <a:ext cx="8592405" cy="1477328"/>
          </a:xfrm>
          <a:prstGeom prst="rect">
            <a:avLst/>
          </a:prstGeom>
          <a:noFill/>
        </p:spPr>
        <p:txBody>
          <a:bodyPr wrap="square" rtlCol="0">
            <a:spAutoFit/>
          </a:bodyPr>
          <a:lstStyle/>
          <a:p>
            <a:r>
              <a:rPr lang="en-GB" dirty="0"/>
              <a:t>15</a:t>
            </a:r>
            <a:r>
              <a:rPr lang="en-GB" baseline="30000" dirty="0"/>
              <a:t>th</a:t>
            </a:r>
            <a:r>
              <a:rPr lang="en-GB" dirty="0"/>
              <a:t> February was Shackleton’s birthday but there was little to celebrate. We all worked around the clock for nearly 48 hours battling with a ‘lead’ or open channel in the ice, using saws and poles to try and free Endurance. But it was in vain the ship was not going anywhere. Shackleton had a plan. He said we should just turn Endurance into a winter station until the spring returned.  We started to prepare for the winter months ahead.</a:t>
            </a:r>
          </a:p>
        </p:txBody>
      </p:sp>
      <p:sp>
        <p:nvSpPr>
          <p:cNvPr id="9" name="TextBox 8">
            <a:extLst>
              <a:ext uri="{FF2B5EF4-FFF2-40B4-BE49-F238E27FC236}">
                <a16:creationId xmlns:a16="http://schemas.microsoft.com/office/drawing/2014/main" id="{E09F971A-F885-409A-8CCD-836BDD5ABAFE}"/>
              </a:ext>
            </a:extLst>
          </p:cNvPr>
          <p:cNvSpPr txBox="1"/>
          <p:nvPr/>
        </p:nvSpPr>
        <p:spPr>
          <a:xfrm>
            <a:off x="5540330" y="3215012"/>
            <a:ext cx="3285991" cy="1107996"/>
          </a:xfrm>
          <a:prstGeom prst="rect">
            <a:avLst/>
          </a:prstGeom>
          <a:noFill/>
        </p:spPr>
        <p:txBody>
          <a:bodyPr wrap="square" rtlCol="0">
            <a:spAutoFit/>
          </a:bodyPr>
          <a:lstStyle/>
          <a:p>
            <a:pPr marL="285750" indent="-285750">
              <a:buFont typeface="Arial" panose="020B0604020202020204" pitchFamily="34" charset="0"/>
              <a:buChar char="•"/>
            </a:pPr>
            <a:r>
              <a:rPr lang="en-GB" sz="1100" dirty="0"/>
              <a:t>The floating ice that surrounds Antarctica grows and shrinks with the seasons. </a:t>
            </a:r>
          </a:p>
          <a:p>
            <a:pPr marL="285750" indent="-285750">
              <a:buFont typeface="Arial" panose="020B0604020202020204" pitchFamily="34" charset="0"/>
              <a:buChar char="•"/>
            </a:pPr>
            <a:r>
              <a:rPr lang="en-GB" sz="1100" dirty="0"/>
              <a:t>The ice grows most in the height of the Antarctic winter between July and September.</a:t>
            </a:r>
          </a:p>
          <a:p>
            <a:pPr marL="285750" indent="-285750">
              <a:buFont typeface="Arial" panose="020B0604020202020204" pitchFamily="34" charset="0"/>
              <a:buChar char="•"/>
            </a:pPr>
            <a:r>
              <a:rPr lang="en-GB" sz="1100" dirty="0"/>
              <a:t>The ice shrinks during the Antarctic summer, reaching its smallest size by January to March. </a:t>
            </a:r>
          </a:p>
        </p:txBody>
      </p:sp>
    </p:spTree>
    <p:extLst>
      <p:ext uri="{BB962C8B-B14F-4D97-AF65-F5344CB8AC3E}">
        <p14:creationId xmlns:p14="http://schemas.microsoft.com/office/powerpoint/2010/main" val="10562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E1FAC41-A793-4B9D-BE17-DB4A9D1E4E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309293" y="613294"/>
            <a:ext cx="2893156" cy="2344942"/>
          </a:xfrm>
          <a:prstGeom prst="rect">
            <a:avLst/>
          </a:prstGeom>
        </p:spPr>
      </p:pic>
      <p:sp>
        <p:nvSpPr>
          <p:cNvPr id="4" name="TextBox 3">
            <a:extLst>
              <a:ext uri="{FF2B5EF4-FFF2-40B4-BE49-F238E27FC236}">
                <a16:creationId xmlns:a16="http://schemas.microsoft.com/office/drawing/2014/main" id="{EFADDE6C-D896-464F-89BC-96C8128CEBBC}"/>
              </a:ext>
            </a:extLst>
          </p:cNvPr>
          <p:cNvSpPr txBox="1"/>
          <p:nvPr/>
        </p:nvSpPr>
        <p:spPr>
          <a:xfrm>
            <a:off x="240408" y="2970235"/>
            <a:ext cx="2962040" cy="430887"/>
          </a:xfrm>
          <a:prstGeom prst="rect">
            <a:avLst/>
          </a:prstGeom>
          <a:noFill/>
        </p:spPr>
        <p:txBody>
          <a:bodyPr wrap="square" rtlCol="0">
            <a:spAutoFit/>
          </a:bodyPr>
          <a:lstStyle/>
          <a:p>
            <a:r>
              <a:rPr lang="en-GB" sz="1100" dirty="0"/>
              <a:t>Wordie Cheetham and Macklin washing the galley floor of ‘The Ritz’ March 1915</a:t>
            </a:r>
          </a:p>
        </p:txBody>
      </p:sp>
      <p:sp>
        <p:nvSpPr>
          <p:cNvPr id="2" name="TextBox 1">
            <a:extLst>
              <a:ext uri="{FF2B5EF4-FFF2-40B4-BE49-F238E27FC236}">
                <a16:creationId xmlns:a16="http://schemas.microsoft.com/office/drawing/2014/main" id="{E3110521-53E6-44F7-AF44-80ED58B9A193}"/>
              </a:ext>
            </a:extLst>
          </p:cNvPr>
          <p:cNvSpPr txBox="1"/>
          <p:nvPr/>
        </p:nvSpPr>
        <p:spPr>
          <a:xfrm>
            <a:off x="459789" y="107325"/>
            <a:ext cx="2425080" cy="461665"/>
          </a:xfrm>
          <a:prstGeom prst="rect">
            <a:avLst/>
          </a:prstGeom>
          <a:noFill/>
        </p:spPr>
        <p:txBody>
          <a:bodyPr wrap="square" rtlCol="0">
            <a:spAutoFit/>
          </a:bodyPr>
          <a:lstStyle/>
          <a:p>
            <a:r>
              <a:rPr lang="en-GB" sz="2400" b="1" dirty="0"/>
              <a:t>Keeping Busy</a:t>
            </a:r>
          </a:p>
        </p:txBody>
      </p:sp>
      <p:pic>
        <p:nvPicPr>
          <p:cNvPr id="5" name="Picture 4" descr="A picture containing text, wall&#10;&#10;Description automatically generated">
            <a:extLst>
              <a:ext uri="{FF2B5EF4-FFF2-40B4-BE49-F238E27FC236}">
                <a16:creationId xmlns:a16="http://schemas.microsoft.com/office/drawing/2014/main" id="{B1B7F153-AC4B-4C9F-BAAB-6F98A7D896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354503" y="613294"/>
            <a:ext cx="3651605" cy="2362803"/>
          </a:xfrm>
          <a:prstGeom prst="rect">
            <a:avLst/>
          </a:prstGeom>
        </p:spPr>
      </p:pic>
      <p:sp>
        <p:nvSpPr>
          <p:cNvPr id="6" name="TextBox 5">
            <a:extLst>
              <a:ext uri="{FF2B5EF4-FFF2-40B4-BE49-F238E27FC236}">
                <a16:creationId xmlns:a16="http://schemas.microsoft.com/office/drawing/2014/main" id="{B21BE6CE-9432-4A36-9B7A-B7645FB40ECC}"/>
              </a:ext>
            </a:extLst>
          </p:cNvPr>
          <p:cNvSpPr txBox="1"/>
          <p:nvPr/>
        </p:nvSpPr>
        <p:spPr>
          <a:xfrm>
            <a:off x="3309777" y="2998113"/>
            <a:ext cx="3563248" cy="430887"/>
          </a:xfrm>
          <a:prstGeom prst="rect">
            <a:avLst/>
          </a:prstGeom>
          <a:noFill/>
        </p:spPr>
        <p:txBody>
          <a:bodyPr wrap="square" rtlCol="0">
            <a:spAutoFit/>
          </a:bodyPr>
          <a:lstStyle/>
          <a:p>
            <a:pPr algn="ctr"/>
            <a:r>
              <a:rPr lang="en-GB" sz="1100" dirty="0"/>
              <a:t>Soccer game during a ‘hold up’ Worsley in goal.</a:t>
            </a:r>
          </a:p>
          <a:p>
            <a:pPr algn="ctr"/>
            <a:r>
              <a:rPr lang="en-GB" sz="1100" dirty="0"/>
              <a:t>16 February 1915 </a:t>
            </a:r>
          </a:p>
        </p:txBody>
      </p:sp>
      <p:pic>
        <p:nvPicPr>
          <p:cNvPr id="7" name="Picture 6" descr="A picture containing text&#10;&#10;Description automatically generated">
            <a:extLst>
              <a:ext uri="{FF2B5EF4-FFF2-40B4-BE49-F238E27FC236}">
                <a16:creationId xmlns:a16="http://schemas.microsoft.com/office/drawing/2014/main" id="{FBBB5DA6-4A82-457A-86F4-AC30B5631F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101164" y="3839186"/>
            <a:ext cx="2978225" cy="1848679"/>
          </a:xfrm>
          <a:prstGeom prst="rect">
            <a:avLst/>
          </a:prstGeom>
        </p:spPr>
      </p:pic>
      <p:sp>
        <p:nvSpPr>
          <p:cNvPr id="8" name="TextBox 7">
            <a:extLst>
              <a:ext uri="{FF2B5EF4-FFF2-40B4-BE49-F238E27FC236}">
                <a16:creationId xmlns:a16="http://schemas.microsoft.com/office/drawing/2014/main" id="{767019FE-F05A-4D82-ADA5-F679AA7662DD}"/>
              </a:ext>
            </a:extLst>
          </p:cNvPr>
          <p:cNvSpPr txBox="1"/>
          <p:nvPr/>
        </p:nvSpPr>
        <p:spPr>
          <a:xfrm>
            <a:off x="493597" y="5699863"/>
            <a:ext cx="2037522" cy="261610"/>
          </a:xfrm>
          <a:prstGeom prst="rect">
            <a:avLst/>
          </a:prstGeom>
          <a:noFill/>
        </p:spPr>
        <p:txBody>
          <a:bodyPr wrap="square" rtlCol="0">
            <a:spAutoFit/>
          </a:bodyPr>
          <a:lstStyle/>
          <a:p>
            <a:r>
              <a:rPr lang="en-GB" sz="1100" dirty="0"/>
              <a:t>A full dog team 11</a:t>
            </a:r>
            <a:r>
              <a:rPr lang="en-GB" sz="1100" baseline="30000" dirty="0"/>
              <a:t>th</a:t>
            </a:r>
            <a:r>
              <a:rPr lang="en-GB" sz="1100" dirty="0"/>
              <a:t> April 1915</a:t>
            </a:r>
          </a:p>
        </p:txBody>
      </p:sp>
      <p:pic>
        <p:nvPicPr>
          <p:cNvPr id="9" name="Picture 8" descr="A picture containing text, old&#10;&#10;Description automatically generated">
            <a:extLst>
              <a:ext uri="{FF2B5EF4-FFF2-40B4-BE49-F238E27FC236}">
                <a16:creationId xmlns:a16="http://schemas.microsoft.com/office/drawing/2014/main" id="{4778B251-825A-4D82-92BE-97CB9C5B97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3651747" y="3499149"/>
            <a:ext cx="1840510" cy="2536921"/>
          </a:xfrm>
          <a:prstGeom prst="rect">
            <a:avLst/>
          </a:prstGeom>
        </p:spPr>
      </p:pic>
      <p:sp>
        <p:nvSpPr>
          <p:cNvPr id="10" name="TextBox 9">
            <a:extLst>
              <a:ext uri="{FF2B5EF4-FFF2-40B4-BE49-F238E27FC236}">
                <a16:creationId xmlns:a16="http://schemas.microsoft.com/office/drawing/2014/main" id="{F6F3EFB8-D9B8-4EDD-B487-197C8E9FAF05}"/>
              </a:ext>
            </a:extLst>
          </p:cNvPr>
          <p:cNvSpPr txBox="1"/>
          <p:nvPr/>
        </p:nvSpPr>
        <p:spPr>
          <a:xfrm>
            <a:off x="3155587" y="5698418"/>
            <a:ext cx="2764401" cy="430887"/>
          </a:xfrm>
          <a:prstGeom prst="rect">
            <a:avLst/>
          </a:prstGeom>
          <a:noFill/>
        </p:spPr>
        <p:txBody>
          <a:bodyPr wrap="square" rtlCol="0">
            <a:spAutoFit/>
          </a:bodyPr>
          <a:lstStyle/>
          <a:p>
            <a:pPr algn="ctr"/>
            <a:r>
              <a:rPr lang="en-GB" sz="1100" dirty="0"/>
              <a:t>Men playing games and reading an atlas. Winter 1915.</a:t>
            </a:r>
          </a:p>
        </p:txBody>
      </p:sp>
      <p:pic>
        <p:nvPicPr>
          <p:cNvPr id="11" name="Picture 10" descr="A picture containing text&#10;&#10;Description automatically generated">
            <a:extLst>
              <a:ext uri="{FF2B5EF4-FFF2-40B4-BE49-F238E27FC236}">
                <a16:creationId xmlns:a16="http://schemas.microsoft.com/office/drawing/2014/main" id="{0AA3998A-28C0-46AA-B15C-B722DF8CE15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6064612" y="3857907"/>
            <a:ext cx="2471631" cy="1840510"/>
          </a:xfrm>
          <a:prstGeom prst="rect">
            <a:avLst/>
          </a:prstGeom>
        </p:spPr>
      </p:pic>
      <p:sp>
        <p:nvSpPr>
          <p:cNvPr id="12" name="TextBox 11">
            <a:extLst>
              <a:ext uri="{FF2B5EF4-FFF2-40B4-BE49-F238E27FC236}">
                <a16:creationId xmlns:a16="http://schemas.microsoft.com/office/drawing/2014/main" id="{A8B68A62-A2DE-47B1-98AD-82BC1DE0B702}"/>
              </a:ext>
            </a:extLst>
          </p:cNvPr>
          <p:cNvSpPr txBox="1"/>
          <p:nvPr/>
        </p:nvSpPr>
        <p:spPr>
          <a:xfrm>
            <a:off x="371761" y="3348438"/>
            <a:ext cx="1899214" cy="369332"/>
          </a:xfrm>
          <a:prstGeom prst="rect">
            <a:avLst/>
          </a:prstGeom>
          <a:noFill/>
        </p:spPr>
        <p:txBody>
          <a:bodyPr wrap="square" rtlCol="0">
            <a:spAutoFit/>
          </a:bodyPr>
          <a:lstStyle/>
          <a:p>
            <a:r>
              <a:rPr lang="en-GB" b="1" dirty="0"/>
              <a:t>Scrubbing floors</a:t>
            </a:r>
          </a:p>
        </p:txBody>
      </p:sp>
      <p:sp>
        <p:nvSpPr>
          <p:cNvPr id="13" name="TextBox 12">
            <a:extLst>
              <a:ext uri="{FF2B5EF4-FFF2-40B4-BE49-F238E27FC236}">
                <a16:creationId xmlns:a16="http://schemas.microsoft.com/office/drawing/2014/main" id="{4F92AAAC-6926-42E3-9AB8-699BA619E48B}"/>
              </a:ext>
            </a:extLst>
          </p:cNvPr>
          <p:cNvSpPr txBox="1"/>
          <p:nvPr/>
        </p:nvSpPr>
        <p:spPr>
          <a:xfrm>
            <a:off x="4344945" y="3348438"/>
            <a:ext cx="1899214" cy="369332"/>
          </a:xfrm>
          <a:prstGeom prst="rect">
            <a:avLst/>
          </a:prstGeom>
          <a:noFill/>
        </p:spPr>
        <p:txBody>
          <a:bodyPr wrap="square" rtlCol="0">
            <a:spAutoFit/>
          </a:bodyPr>
          <a:lstStyle/>
          <a:p>
            <a:r>
              <a:rPr lang="en-GB" b="1" dirty="0"/>
              <a:t>Playing soccer</a:t>
            </a:r>
          </a:p>
        </p:txBody>
      </p:sp>
      <p:sp>
        <p:nvSpPr>
          <p:cNvPr id="14" name="TextBox 13">
            <a:extLst>
              <a:ext uri="{FF2B5EF4-FFF2-40B4-BE49-F238E27FC236}">
                <a16:creationId xmlns:a16="http://schemas.microsoft.com/office/drawing/2014/main" id="{D10E4475-1AF5-4BBE-95E3-B2A36A58DB51}"/>
              </a:ext>
            </a:extLst>
          </p:cNvPr>
          <p:cNvSpPr txBox="1"/>
          <p:nvPr/>
        </p:nvSpPr>
        <p:spPr>
          <a:xfrm>
            <a:off x="493597" y="6048042"/>
            <a:ext cx="1899214" cy="369332"/>
          </a:xfrm>
          <a:prstGeom prst="rect">
            <a:avLst/>
          </a:prstGeom>
          <a:noFill/>
        </p:spPr>
        <p:txBody>
          <a:bodyPr wrap="square" rtlCol="0">
            <a:spAutoFit/>
          </a:bodyPr>
          <a:lstStyle/>
          <a:p>
            <a:r>
              <a:rPr lang="en-GB" b="1" dirty="0"/>
              <a:t>Exercising dogs</a:t>
            </a:r>
          </a:p>
        </p:txBody>
      </p:sp>
      <p:sp>
        <p:nvSpPr>
          <p:cNvPr id="15" name="TextBox 14">
            <a:extLst>
              <a:ext uri="{FF2B5EF4-FFF2-40B4-BE49-F238E27FC236}">
                <a16:creationId xmlns:a16="http://schemas.microsoft.com/office/drawing/2014/main" id="{CD00E571-1F11-44F2-AC9F-53672FF33246}"/>
              </a:ext>
            </a:extLst>
          </p:cNvPr>
          <p:cNvSpPr txBox="1"/>
          <p:nvPr/>
        </p:nvSpPr>
        <p:spPr>
          <a:xfrm>
            <a:off x="3426200" y="6048042"/>
            <a:ext cx="2309192" cy="369332"/>
          </a:xfrm>
          <a:prstGeom prst="rect">
            <a:avLst/>
          </a:prstGeom>
          <a:noFill/>
        </p:spPr>
        <p:txBody>
          <a:bodyPr wrap="square" rtlCol="0">
            <a:spAutoFit/>
          </a:bodyPr>
          <a:lstStyle/>
          <a:p>
            <a:r>
              <a:rPr lang="en-GB" b="1" dirty="0"/>
              <a:t>Playing Board Games</a:t>
            </a:r>
          </a:p>
        </p:txBody>
      </p:sp>
      <p:sp>
        <p:nvSpPr>
          <p:cNvPr id="16" name="TextBox 15">
            <a:extLst>
              <a:ext uri="{FF2B5EF4-FFF2-40B4-BE49-F238E27FC236}">
                <a16:creationId xmlns:a16="http://schemas.microsoft.com/office/drawing/2014/main" id="{29498E33-C8D7-4FB5-8DEC-A0B907FCE16E}"/>
              </a:ext>
            </a:extLst>
          </p:cNvPr>
          <p:cNvSpPr txBox="1"/>
          <p:nvPr/>
        </p:nvSpPr>
        <p:spPr>
          <a:xfrm>
            <a:off x="6350820" y="6048042"/>
            <a:ext cx="2359591" cy="369332"/>
          </a:xfrm>
          <a:prstGeom prst="rect">
            <a:avLst/>
          </a:prstGeom>
          <a:noFill/>
        </p:spPr>
        <p:txBody>
          <a:bodyPr wrap="square" rtlCol="0">
            <a:spAutoFit/>
          </a:bodyPr>
          <a:lstStyle/>
          <a:p>
            <a:r>
              <a:rPr lang="en-GB" b="1" dirty="0"/>
              <a:t>Cleaning equipment</a:t>
            </a:r>
          </a:p>
        </p:txBody>
      </p:sp>
      <p:sp>
        <p:nvSpPr>
          <p:cNvPr id="17" name="TextBox 16">
            <a:extLst>
              <a:ext uri="{FF2B5EF4-FFF2-40B4-BE49-F238E27FC236}">
                <a16:creationId xmlns:a16="http://schemas.microsoft.com/office/drawing/2014/main" id="{07597EDD-BB2B-4243-B30F-CA066923F050}"/>
              </a:ext>
            </a:extLst>
          </p:cNvPr>
          <p:cNvSpPr txBox="1"/>
          <p:nvPr/>
        </p:nvSpPr>
        <p:spPr>
          <a:xfrm>
            <a:off x="7057111" y="1298861"/>
            <a:ext cx="1653300" cy="1200329"/>
          </a:xfrm>
          <a:prstGeom prst="rect">
            <a:avLst/>
          </a:prstGeom>
          <a:noFill/>
        </p:spPr>
        <p:txBody>
          <a:bodyPr wrap="square" rtlCol="0">
            <a:spAutoFit/>
          </a:bodyPr>
          <a:lstStyle/>
          <a:p>
            <a:pPr algn="ctr"/>
            <a:r>
              <a:rPr lang="en-GB" sz="2400" b="1" dirty="0"/>
              <a:t>Always something to do!</a:t>
            </a:r>
          </a:p>
        </p:txBody>
      </p:sp>
      <p:sp>
        <p:nvSpPr>
          <p:cNvPr id="18" name="TextBox 17">
            <a:extLst>
              <a:ext uri="{FF2B5EF4-FFF2-40B4-BE49-F238E27FC236}">
                <a16:creationId xmlns:a16="http://schemas.microsoft.com/office/drawing/2014/main" id="{10590790-7F1F-416B-9E0A-A6471B4E8E6E}"/>
              </a:ext>
            </a:extLst>
          </p:cNvPr>
          <p:cNvSpPr txBox="1"/>
          <p:nvPr/>
        </p:nvSpPr>
        <p:spPr>
          <a:xfrm>
            <a:off x="6263332" y="5698417"/>
            <a:ext cx="2309192" cy="430887"/>
          </a:xfrm>
          <a:prstGeom prst="rect">
            <a:avLst/>
          </a:prstGeom>
          <a:noFill/>
        </p:spPr>
        <p:txBody>
          <a:bodyPr wrap="square" rtlCol="0">
            <a:spAutoFit/>
          </a:bodyPr>
          <a:lstStyle/>
          <a:p>
            <a:r>
              <a:rPr lang="en-GB" sz="1100" dirty="0"/>
              <a:t>A morning in ‘The Ritz’ on board Endurance in midwinter June 1915</a:t>
            </a:r>
          </a:p>
        </p:txBody>
      </p:sp>
    </p:spTree>
    <p:extLst>
      <p:ext uri="{BB962C8B-B14F-4D97-AF65-F5344CB8AC3E}">
        <p14:creationId xmlns:p14="http://schemas.microsoft.com/office/powerpoint/2010/main" val="292609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2E87918-DB67-4B94-B5D8-E1F33268A4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387626" y="610536"/>
            <a:ext cx="3763646" cy="2645282"/>
          </a:xfrm>
          <a:prstGeom prst="rect">
            <a:avLst/>
          </a:prstGeom>
        </p:spPr>
      </p:pic>
      <p:sp>
        <p:nvSpPr>
          <p:cNvPr id="4" name="TextBox 3">
            <a:extLst>
              <a:ext uri="{FF2B5EF4-FFF2-40B4-BE49-F238E27FC236}">
                <a16:creationId xmlns:a16="http://schemas.microsoft.com/office/drawing/2014/main" id="{63213CC1-DE5E-4F28-8573-4A20F4AF3CAD}"/>
              </a:ext>
            </a:extLst>
          </p:cNvPr>
          <p:cNvSpPr txBox="1"/>
          <p:nvPr/>
        </p:nvSpPr>
        <p:spPr>
          <a:xfrm>
            <a:off x="253279" y="3241237"/>
            <a:ext cx="4552122" cy="261610"/>
          </a:xfrm>
          <a:prstGeom prst="rect">
            <a:avLst/>
          </a:prstGeom>
          <a:noFill/>
        </p:spPr>
        <p:txBody>
          <a:bodyPr wrap="square" rtlCol="0">
            <a:spAutoFit/>
          </a:bodyPr>
          <a:lstStyle/>
          <a:p>
            <a:r>
              <a:rPr lang="en-GB" sz="1100" dirty="0"/>
              <a:t>Endurance beset by pack ice during the polar night 27</a:t>
            </a:r>
            <a:r>
              <a:rPr lang="en-GB" sz="1100" baseline="30000" dirty="0"/>
              <a:t>th</a:t>
            </a:r>
            <a:r>
              <a:rPr lang="en-GB" sz="1100" dirty="0"/>
              <a:t> August 1915 </a:t>
            </a:r>
          </a:p>
        </p:txBody>
      </p:sp>
      <p:sp>
        <p:nvSpPr>
          <p:cNvPr id="5" name="TextBox 4">
            <a:extLst>
              <a:ext uri="{FF2B5EF4-FFF2-40B4-BE49-F238E27FC236}">
                <a16:creationId xmlns:a16="http://schemas.microsoft.com/office/drawing/2014/main" id="{E8437993-6062-4445-9BCC-E550AE3A7D92}"/>
              </a:ext>
            </a:extLst>
          </p:cNvPr>
          <p:cNvSpPr txBox="1"/>
          <p:nvPr/>
        </p:nvSpPr>
        <p:spPr>
          <a:xfrm>
            <a:off x="580622" y="148873"/>
            <a:ext cx="5506792" cy="461665"/>
          </a:xfrm>
          <a:prstGeom prst="rect">
            <a:avLst/>
          </a:prstGeom>
          <a:noFill/>
        </p:spPr>
        <p:txBody>
          <a:bodyPr wrap="square" rtlCol="0">
            <a:spAutoFit/>
          </a:bodyPr>
          <a:lstStyle/>
          <a:p>
            <a:r>
              <a:rPr lang="en-GB" sz="2400" b="1" dirty="0"/>
              <a:t>Abandon Ship! 27</a:t>
            </a:r>
            <a:r>
              <a:rPr lang="en-GB" sz="2400" b="1" baseline="30000" dirty="0"/>
              <a:t>th</a:t>
            </a:r>
            <a:r>
              <a:rPr lang="en-GB" sz="2400" b="1" dirty="0"/>
              <a:t> October 1915</a:t>
            </a:r>
          </a:p>
        </p:txBody>
      </p:sp>
      <p:pic>
        <p:nvPicPr>
          <p:cNvPr id="6" name="Picture 5" descr="A picture containing text, watercraft, ship, outdoor&#10;&#10;Description automatically generated">
            <a:extLst>
              <a:ext uri="{FF2B5EF4-FFF2-40B4-BE49-F238E27FC236}">
                <a16:creationId xmlns:a16="http://schemas.microsoft.com/office/drawing/2014/main" id="{0F6628D6-AB6D-4015-B36C-40EA162BDA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3919548" y="1397338"/>
            <a:ext cx="5794554" cy="4220953"/>
          </a:xfrm>
          <a:prstGeom prst="rect">
            <a:avLst/>
          </a:prstGeom>
        </p:spPr>
      </p:pic>
      <p:sp>
        <p:nvSpPr>
          <p:cNvPr id="7" name="TextBox 6">
            <a:extLst>
              <a:ext uri="{FF2B5EF4-FFF2-40B4-BE49-F238E27FC236}">
                <a16:creationId xmlns:a16="http://schemas.microsoft.com/office/drawing/2014/main" id="{E4F06168-AEC9-4A77-BA1E-8EEE4F0BA64F}"/>
              </a:ext>
            </a:extLst>
          </p:cNvPr>
          <p:cNvSpPr txBox="1"/>
          <p:nvPr/>
        </p:nvSpPr>
        <p:spPr>
          <a:xfrm>
            <a:off x="4835534" y="6405092"/>
            <a:ext cx="3889420" cy="430887"/>
          </a:xfrm>
          <a:prstGeom prst="rect">
            <a:avLst/>
          </a:prstGeom>
          <a:noFill/>
        </p:spPr>
        <p:txBody>
          <a:bodyPr wrap="square" rtlCol="0">
            <a:spAutoFit/>
          </a:bodyPr>
          <a:lstStyle/>
          <a:p>
            <a:pPr algn="ctr"/>
            <a:r>
              <a:rPr lang="en-GB" sz="1100" dirty="0"/>
              <a:t>Shackleton leaning over the side of the Endurance, keeled over by ice pressure between 13</a:t>
            </a:r>
            <a:r>
              <a:rPr lang="en-GB" sz="1100" baseline="30000" dirty="0"/>
              <a:t>th</a:t>
            </a:r>
            <a:r>
              <a:rPr lang="en-GB" sz="1100" dirty="0"/>
              <a:t> and 18</a:t>
            </a:r>
            <a:r>
              <a:rPr lang="en-GB" sz="1100" baseline="30000" dirty="0"/>
              <a:t>th</a:t>
            </a:r>
            <a:r>
              <a:rPr lang="en-GB" sz="1100" dirty="0"/>
              <a:t> October 1915</a:t>
            </a:r>
          </a:p>
        </p:txBody>
      </p:sp>
      <p:sp>
        <p:nvSpPr>
          <p:cNvPr id="8" name="TextBox 7">
            <a:extLst>
              <a:ext uri="{FF2B5EF4-FFF2-40B4-BE49-F238E27FC236}">
                <a16:creationId xmlns:a16="http://schemas.microsoft.com/office/drawing/2014/main" id="{2C548C5B-18CF-49AC-BB82-5B29B74D6448}"/>
              </a:ext>
            </a:extLst>
          </p:cNvPr>
          <p:cNvSpPr txBox="1"/>
          <p:nvPr/>
        </p:nvSpPr>
        <p:spPr>
          <a:xfrm>
            <a:off x="154225" y="3604325"/>
            <a:ext cx="4552122" cy="2800767"/>
          </a:xfrm>
          <a:prstGeom prst="rect">
            <a:avLst/>
          </a:prstGeom>
          <a:noFill/>
        </p:spPr>
        <p:txBody>
          <a:bodyPr wrap="square" rtlCol="0">
            <a:spAutoFit/>
          </a:bodyPr>
          <a:lstStyle/>
          <a:p>
            <a:pPr algn="just"/>
            <a:r>
              <a:rPr lang="en-GB" dirty="0"/>
              <a:t>Slowly, we began to realise that Endurance might not survive the ordeal of being crushed by the ice. As that terrible ice pushed inwards, it splintered the boat’s sides, and pierced the hull with noises I never wish to hear again. It sent shivers down my spine. </a:t>
            </a:r>
          </a:p>
          <a:p>
            <a:pPr algn="just"/>
            <a:endParaRPr lang="en-GB" sz="1400" dirty="0"/>
          </a:p>
          <a:p>
            <a:pPr algn="just"/>
            <a:r>
              <a:rPr lang="en-GB" dirty="0"/>
              <a:t>One night it was all too much for Endurance. Water began to seep in and flood the lower decks. It was time to abandon ship!</a:t>
            </a:r>
          </a:p>
        </p:txBody>
      </p:sp>
    </p:spTree>
    <p:extLst>
      <p:ext uri="{BB962C8B-B14F-4D97-AF65-F5344CB8AC3E}">
        <p14:creationId xmlns:p14="http://schemas.microsoft.com/office/powerpoint/2010/main" val="200246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8D7EC-1E95-4095-9206-399CAF521E42}"/>
              </a:ext>
            </a:extLst>
          </p:cNvPr>
          <p:cNvSpPr txBox="1"/>
          <p:nvPr/>
        </p:nvSpPr>
        <p:spPr>
          <a:xfrm>
            <a:off x="403538" y="240406"/>
            <a:ext cx="4494727" cy="461665"/>
          </a:xfrm>
          <a:prstGeom prst="rect">
            <a:avLst/>
          </a:prstGeom>
          <a:noFill/>
        </p:spPr>
        <p:txBody>
          <a:bodyPr wrap="square" rtlCol="0">
            <a:spAutoFit/>
          </a:bodyPr>
          <a:lstStyle/>
          <a:p>
            <a:r>
              <a:rPr lang="en-GB" sz="2400" b="1" dirty="0"/>
              <a:t>Dump Camp to Ocean Camp</a:t>
            </a:r>
          </a:p>
        </p:txBody>
      </p:sp>
      <p:sp>
        <p:nvSpPr>
          <p:cNvPr id="3" name="TextBox 2">
            <a:extLst>
              <a:ext uri="{FF2B5EF4-FFF2-40B4-BE49-F238E27FC236}">
                <a16:creationId xmlns:a16="http://schemas.microsoft.com/office/drawing/2014/main" id="{ACB1AF06-A01F-4068-86B0-AF41142C2AEB}"/>
              </a:ext>
            </a:extLst>
          </p:cNvPr>
          <p:cNvSpPr txBox="1"/>
          <p:nvPr/>
        </p:nvSpPr>
        <p:spPr>
          <a:xfrm>
            <a:off x="210354" y="3346620"/>
            <a:ext cx="8834907" cy="3293209"/>
          </a:xfrm>
          <a:prstGeom prst="rect">
            <a:avLst/>
          </a:prstGeom>
          <a:noFill/>
        </p:spPr>
        <p:txBody>
          <a:bodyPr wrap="square" rtlCol="0">
            <a:spAutoFit/>
          </a:bodyPr>
          <a:lstStyle/>
          <a:p>
            <a:r>
              <a:rPr lang="en-GB" dirty="0"/>
              <a:t>We had to move quickly. The groans and creaks from our dying ship meant our supplies were at risk. First, we got the dogs off to the safety of the ice floe, sliding them down large tarpaulin sheets that we stretched over the side. Then came the food and boxes of equipment, including canvas tents, and the all important life boats. What a mess!</a:t>
            </a:r>
          </a:p>
          <a:p>
            <a:endParaRPr lang="en-GB" sz="1400" dirty="0"/>
          </a:p>
          <a:p>
            <a:r>
              <a:rPr lang="en-GB" dirty="0"/>
              <a:t>We called this ‘Dump Camp’ for obvious reasons but the floe was unstable. Shackleton made us march further to find ice that was safe enough to make a longer lasting camp. We dragged the heavy lifeboats on top of adapted sledges. </a:t>
            </a:r>
          </a:p>
          <a:p>
            <a:endParaRPr lang="en-GB" sz="1400" dirty="0"/>
          </a:p>
          <a:p>
            <a:r>
              <a:rPr lang="en-GB" dirty="0"/>
              <a:t>We were on ice that was drifting at the mercy of the wind and currents. We were exhausted. We were also about 500 miles away from the nearest possibility of help. This new base was named ‘Ocean Camp’. </a:t>
            </a:r>
          </a:p>
        </p:txBody>
      </p:sp>
      <p:pic>
        <p:nvPicPr>
          <p:cNvPr id="7" name="Picture 6" descr="A picture containing text&#10;&#10;Description automatically generated">
            <a:extLst>
              <a:ext uri="{FF2B5EF4-FFF2-40B4-BE49-F238E27FC236}">
                <a16:creationId xmlns:a16="http://schemas.microsoft.com/office/drawing/2014/main" id="{5BD6D403-0637-4C30-8AFE-560A2B88CB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0354" y="761297"/>
            <a:ext cx="4996636" cy="2585323"/>
          </a:xfrm>
          <a:prstGeom prst="rect">
            <a:avLst/>
          </a:prstGeom>
        </p:spPr>
      </p:pic>
      <p:pic>
        <p:nvPicPr>
          <p:cNvPr id="8" name="Picture 7" descr="A picture containing text, old&#10;&#10;Description automatically generated">
            <a:extLst>
              <a:ext uri="{FF2B5EF4-FFF2-40B4-BE49-F238E27FC236}">
                <a16:creationId xmlns:a16="http://schemas.microsoft.com/office/drawing/2014/main" id="{DDF14688-1614-4641-A1BC-29DB5B6732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5306095" y="772170"/>
            <a:ext cx="3554570" cy="2574450"/>
          </a:xfrm>
          <a:prstGeom prst="rect">
            <a:avLst/>
          </a:prstGeom>
        </p:spPr>
      </p:pic>
    </p:spTree>
    <p:extLst>
      <p:ext uri="{BB962C8B-B14F-4D97-AF65-F5344CB8AC3E}">
        <p14:creationId xmlns:p14="http://schemas.microsoft.com/office/powerpoint/2010/main" val="140080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28FB-06D9-4B81-AFBF-4165D90C4847}"/>
              </a:ext>
            </a:extLst>
          </p:cNvPr>
          <p:cNvSpPr>
            <a:spLocks noGrp="1"/>
          </p:cNvSpPr>
          <p:nvPr>
            <p:ph type="title"/>
          </p:nvPr>
        </p:nvSpPr>
        <p:spPr>
          <a:xfrm>
            <a:off x="542791" y="166703"/>
            <a:ext cx="7666428" cy="405064"/>
          </a:xfrm>
        </p:spPr>
        <p:txBody>
          <a:bodyPr>
            <a:normAutofit/>
          </a:bodyPr>
          <a:lstStyle/>
          <a:p>
            <a:r>
              <a:rPr lang="en-GB" sz="1800" dirty="0">
                <a:latin typeface="+mn-lt"/>
              </a:rPr>
              <a:t>Contents</a:t>
            </a:r>
          </a:p>
        </p:txBody>
      </p:sp>
      <p:graphicFrame>
        <p:nvGraphicFramePr>
          <p:cNvPr id="4" name="Table 4">
            <a:extLst>
              <a:ext uri="{FF2B5EF4-FFF2-40B4-BE49-F238E27FC236}">
                <a16:creationId xmlns:a16="http://schemas.microsoft.com/office/drawing/2014/main" id="{22F6F200-3FE6-4026-9775-F9ABDC41B658}"/>
              </a:ext>
            </a:extLst>
          </p:cNvPr>
          <p:cNvGraphicFramePr>
            <a:graphicFrameLocks noGrp="1"/>
          </p:cNvGraphicFramePr>
          <p:nvPr>
            <p:ph idx="1"/>
            <p:extLst>
              <p:ext uri="{D42A27DB-BD31-4B8C-83A1-F6EECF244321}">
                <p14:modId xmlns:p14="http://schemas.microsoft.com/office/powerpoint/2010/main" val="1222926057"/>
              </p:ext>
            </p:extLst>
          </p:nvPr>
        </p:nvGraphicFramePr>
        <p:xfrm>
          <a:off x="360609" y="485104"/>
          <a:ext cx="8551572" cy="6122492"/>
        </p:xfrm>
        <a:graphic>
          <a:graphicData uri="http://schemas.openxmlformats.org/drawingml/2006/table">
            <a:tbl>
              <a:tblPr firstRow="1" bandRow="1">
                <a:tableStyleId>{5940675A-B579-460E-94D1-54222C63F5DA}</a:tableStyleId>
              </a:tblPr>
              <a:tblGrid>
                <a:gridCol w="450490">
                  <a:extLst>
                    <a:ext uri="{9D8B030D-6E8A-4147-A177-3AD203B41FA5}">
                      <a16:colId xmlns:a16="http://schemas.microsoft.com/office/drawing/2014/main" val="2832380978"/>
                    </a:ext>
                  </a:extLst>
                </a:gridCol>
                <a:gridCol w="3634068">
                  <a:extLst>
                    <a:ext uri="{9D8B030D-6E8A-4147-A177-3AD203B41FA5}">
                      <a16:colId xmlns:a16="http://schemas.microsoft.com/office/drawing/2014/main" val="3876933395"/>
                    </a:ext>
                  </a:extLst>
                </a:gridCol>
                <a:gridCol w="462627">
                  <a:extLst>
                    <a:ext uri="{9D8B030D-6E8A-4147-A177-3AD203B41FA5}">
                      <a16:colId xmlns:a16="http://schemas.microsoft.com/office/drawing/2014/main" val="513471663"/>
                    </a:ext>
                  </a:extLst>
                </a:gridCol>
                <a:gridCol w="4004387">
                  <a:extLst>
                    <a:ext uri="{9D8B030D-6E8A-4147-A177-3AD203B41FA5}">
                      <a16:colId xmlns:a16="http://schemas.microsoft.com/office/drawing/2014/main" val="1436653284"/>
                    </a:ext>
                  </a:extLst>
                </a:gridCol>
              </a:tblGrid>
              <a:tr h="411292">
                <a:tc>
                  <a:txBody>
                    <a:bodyPr/>
                    <a:lstStyle/>
                    <a:p>
                      <a:r>
                        <a:rPr lang="en-GB" sz="1100" b="1" dirty="0">
                          <a:latin typeface="+mn-lt"/>
                        </a:rPr>
                        <a:t>Page</a:t>
                      </a:r>
                    </a:p>
                  </a:txBody>
                  <a:tcPr marL="68580" marR="68580" marT="34290" marB="34290"/>
                </a:tc>
                <a:tc>
                  <a:txBody>
                    <a:bodyPr/>
                    <a:lstStyle/>
                    <a:p>
                      <a:pPr algn="ctr"/>
                      <a:r>
                        <a:rPr lang="en-GB" sz="1800" b="1" dirty="0">
                          <a:latin typeface="+mn-lt"/>
                        </a:rPr>
                        <a:t>Shackleton’s Endurance</a:t>
                      </a:r>
                    </a:p>
                  </a:txBody>
                  <a:tcPr marL="51435" marR="51435" marT="0" marB="0"/>
                </a:tc>
                <a:tc>
                  <a:txBody>
                    <a:bodyPr/>
                    <a:lstStyle/>
                    <a:p>
                      <a:pPr>
                        <a:lnSpc>
                          <a:spcPct val="107000"/>
                        </a:lnSpc>
                        <a:spcAft>
                          <a:spcPts val="800"/>
                        </a:spcAft>
                      </a:pPr>
                      <a:endParaRPr lang="en-GB" sz="1600" dirty="0">
                        <a:effectLst/>
                        <a:latin typeface="+mn-lt"/>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800"/>
                        </a:spcAft>
                      </a:pPr>
                      <a:endParaRPr lang="en-GB" sz="1600" dirty="0">
                        <a:effectLst/>
                        <a:latin typeface="+mn-lt"/>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089508030"/>
                  </a:ext>
                </a:extLst>
              </a:tr>
              <a:tr h="319119">
                <a:tc gridSpan="2">
                  <a:txBody>
                    <a:bodyPr/>
                    <a:lstStyle/>
                    <a:p>
                      <a:pPr>
                        <a:lnSpc>
                          <a:spcPct val="107000"/>
                        </a:lnSpc>
                        <a:spcAft>
                          <a:spcPts val="800"/>
                        </a:spcAft>
                      </a:pPr>
                      <a:r>
                        <a:rPr lang="en-GB" sz="1600" b="1" dirty="0">
                          <a:effectLst/>
                          <a:latin typeface="+mn-lt"/>
                          <a:cs typeface="Arial" panose="020B0604020202020204" pitchFamily="34" charset="0"/>
                        </a:rPr>
                        <a:t>Part 1: The Expedition</a:t>
                      </a:r>
                    </a:p>
                  </a:txBody>
                  <a:tcPr marL="68580" marR="68580" marT="34290" marB="34290"/>
                </a:tc>
                <a:tc hMerge="1">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Part 1: The Expedition</a:t>
                      </a:r>
                    </a:p>
                  </a:txBody>
                  <a:tcPr marL="51435" marR="51435" marT="0" marB="0">
                    <a:solidFill>
                      <a:schemeClr val="accent6">
                        <a:lumMod val="20000"/>
                        <a:lumOff val="80000"/>
                      </a:schemeClr>
                    </a:solidFill>
                  </a:tcPr>
                </a:tc>
                <a:tc gridSpan="2">
                  <a:txBody>
                    <a:bodyPr/>
                    <a:lstStyle/>
                    <a:p>
                      <a:pPr>
                        <a:lnSpc>
                          <a:spcPct val="107000"/>
                        </a:lnSpc>
                        <a:spcAft>
                          <a:spcPts val="800"/>
                        </a:spcAft>
                      </a:pPr>
                      <a:r>
                        <a:rPr lang="en-GB" sz="1600" b="1" dirty="0">
                          <a:effectLst/>
                          <a:latin typeface="+mn-lt"/>
                          <a:ea typeface="Calibri" panose="020F0502020204030204" pitchFamily="34" charset="0"/>
                          <a:cs typeface="Arial" panose="020B0604020202020204" pitchFamily="34" charset="0"/>
                        </a:rPr>
                        <a:t>Part 4: Abandon Ship!</a:t>
                      </a:r>
                    </a:p>
                  </a:txBody>
                  <a:tcPr marL="51435" marR="51435" marT="0" marB="0"/>
                </a:tc>
                <a:tc hMerge="1">
                  <a:txBody>
                    <a:bodyPr/>
                    <a:lstStyle/>
                    <a:p>
                      <a:pPr>
                        <a:lnSpc>
                          <a:spcPct val="107000"/>
                        </a:lnSpc>
                        <a:spcAft>
                          <a:spcPts val="800"/>
                        </a:spcAft>
                      </a:pPr>
                      <a:endParaRPr lang="en-GB" sz="1600" dirty="0">
                        <a:effectLst/>
                        <a:latin typeface="+mn-lt"/>
                        <a:ea typeface="Calibri" panose="020F0502020204030204" pitchFamily="34" charset="0"/>
                        <a:cs typeface="Arial" panose="020B0604020202020204" pitchFamily="34" charset="0"/>
                      </a:endParaRPr>
                    </a:p>
                  </a:txBody>
                  <a:tcPr marL="51435" marR="51435" marT="0" marB="0">
                    <a:solidFill>
                      <a:schemeClr val="accent2">
                        <a:lumMod val="60000"/>
                        <a:lumOff val="40000"/>
                      </a:schemeClr>
                    </a:solidFill>
                  </a:tcPr>
                </a:tc>
                <a:extLst>
                  <a:ext uri="{0D108BD9-81ED-4DB2-BD59-A6C34878D82A}">
                    <a16:rowId xmlns:a16="http://schemas.microsoft.com/office/drawing/2014/main" val="2619335128"/>
                  </a:ext>
                </a:extLst>
              </a:tr>
              <a:tr h="319119">
                <a:tc>
                  <a:txBody>
                    <a:bodyPr/>
                    <a:lstStyle/>
                    <a:p>
                      <a:r>
                        <a:rPr lang="en-GB" sz="1600" dirty="0">
                          <a:latin typeface="+mn-lt"/>
                        </a:rPr>
                        <a:t>1</a:t>
                      </a:r>
                    </a:p>
                  </a:txBody>
                  <a:tcPr marL="68580" marR="68580" marT="34290" marB="3429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Title </a:t>
                      </a:r>
                    </a:p>
                  </a:txBody>
                  <a:tcPr marL="51435" marR="51435" marT="0" marB="0">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16</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Shackleton’s Birthday</a:t>
                      </a:r>
                    </a:p>
                  </a:txBody>
                  <a:tcPr marL="51435" marR="51435" marT="0" marB="0">
                    <a:solidFill>
                      <a:schemeClr val="accent2">
                        <a:lumMod val="60000"/>
                        <a:lumOff val="40000"/>
                      </a:schemeClr>
                    </a:solidFill>
                  </a:tcPr>
                </a:tc>
                <a:extLst>
                  <a:ext uri="{0D108BD9-81ED-4DB2-BD59-A6C34878D82A}">
                    <a16:rowId xmlns:a16="http://schemas.microsoft.com/office/drawing/2014/main" val="2329653044"/>
                  </a:ext>
                </a:extLst>
              </a:tr>
              <a:tr h="319119">
                <a:tc>
                  <a:txBody>
                    <a:bodyPr/>
                    <a:lstStyle/>
                    <a:p>
                      <a:r>
                        <a:rPr lang="en-GB" sz="1600" dirty="0">
                          <a:latin typeface="+mn-lt"/>
                        </a:rPr>
                        <a:t>2</a:t>
                      </a:r>
                    </a:p>
                  </a:txBody>
                  <a:tcPr marL="68580" marR="68580" marT="34290" marB="3429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Contents </a:t>
                      </a:r>
                    </a:p>
                  </a:txBody>
                  <a:tcPr marL="51435" marR="51435" marT="0" marB="0">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17</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Keeping Busy</a:t>
                      </a:r>
                    </a:p>
                  </a:txBody>
                  <a:tcPr marL="51435" marR="51435" marT="0" marB="0">
                    <a:solidFill>
                      <a:schemeClr val="accent2">
                        <a:lumMod val="60000"/>
                        <a:lumOff val="40000"/>
                      </a:schemeClr>
                    </a:solidFill>
                  </a:tcPr>
                </a:tc>
                <a:extLst>
                  <a:ext uri="{0D108BD9-81ED-4DB2-BD59-A6C34878D82A}">
                    <a16:rowId xmlns:a16="http://schemas.microsoft.com/office/drawing/2014/main" val="3072298376"/>
                  </a:ext>
                </a:extLst>
              </a:tr>
              <a:tr h="319119">
                <a:tc>
                  <a:txBody>
                    <a:bodyPr/>
                    <a:lstStyle/>
                    <a:p>
                      <a:r>
                        <a:rPr lang="en-GB" sz="1600" dirty="0">
                          <a:latin typeface="+mn-lt"/>
                        </a:rPr>
                        <a:t>3</a:t>
                      </a:r>
                    </a:p>
                  </a:txBody>
                  <a:tcPr marL="68580" marR="68580" marT="34290" marB="3429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effectLst/>
                          <a:latin typeface="+mn-lt"/>
                          <a:ea typeface="Calibri" panose="020F0502020204030204" pitchFamily="34" charset="0"/>
                          <a:cs typeface="Arial" panose="020B0604020202020204" pitchFamily="34" charset="0"/>
                        </a:rPr>
                        <a:t>The story so far </a:t>
                      </a:r>
                    </a:p>
                  </a:txBody>
                  <a:tcPr marL="51435" marR="51435" marT="0" marB="0">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18</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Abandon ship</a:t>
                      </a:r>
                    </a:p>
                  </a:txBody>
                  <a:tcPr marL="51435" marR="51435" marT="0" marB="0">
                    <a:solidFill>
                      <a:schemeClr val="accent2">
                        <a:lumMod val="60000"/>
                        <a:lumOff val="40000"/>
                      </a:schemeClr>
                    </a:solidFill>
                  </a:tcPr>
                </a:tc>
                <a:extLst>
                  <a:ext uri="{0D108BD9-81ED-4DB2-BD59-A6C34878D82A}">
                    <a16:rowId xmlns:a16="http://schemas.microsoft.com/office/drawing/2014/main" val="725841110"/>
                  </a:ext>
                </a:extLst>
              </a:tr>
              <a:tr h="319119">
                <a:tc>
                  <a:txBody>
                    <a:bodyPr/>
                    <a:lstStyle/>
                    <a:p>
                      <a:r>
                        <a:rPr lang="en-GB" sz="1600" dirty="0">
                          <a:latin typeface="+mn-lt"/>
                        </a:rPr>
                        <a:t>4</a:t>
                      </a:r>
                    </a:p>
                  </a:txBody>
                  <a:tcPr marL="68580" marR="68580" marT="34290" marB="3429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effectLst/>
                          <a:latin typeface="+mn-lt"/>
                          <a:ea typeface="Calibri" panose="020F0502020204030204" pitchFamily="34" charset="0"/>
                          <a:cs typeface="Arial" panose="020B0604020202020204" pitchFamily="34" charset="0"/>
                        </a:rPr>
                        <a:t>The Trans-Antarctic Expedition</a:t>
                      </a:r>
                    </a:p>
                  </a:txBody>
                  <a:tcPr marL="51435" marR="51435" marT="0" marB="0">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19</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Dump Camp to Ocean Camp</a:t>
                      </a:r>
                    </a:p>
                  </a:txBody>
                  <a:tcPr marL="51435" marR="51435" marT="0" marB="0">
                    <a:solidFill>
                      <a:schemeClr val="accent2">
                        <a:lumMod val="60000"/>
                        <a:lumOff val="40000"/>
                      </a:schemeClr>
                    </a:solidFill>
                  </a:tcPr>
                </a:tc>
                <a:extLst>
                  <a:ext uri="{0D108BD9-81ED-4DB2-BD59-A6C34878D82A}">
                    <a16:rowId xmlns:a16="http://schemas.microsoft.com/office/drawing/2014/main" val="836955756"/>
                  </a:ext>
                </a:extLst>
              </a:tr>
              <a:tr h="319119">
                <a:tc>
                  <a:txBody>
                    <a:bodyPr/>
                    <a:lstStyle/>
                    <a:p>
                      <a:r>
                        <a:rPr lang="en-GB" sz="1600" dirty="0">
                          <a:latin typeface="+mn-lt"/>
                        </a:rPr>
                        <a:t>5</a:t>
                      </a:r>
                    </a:p>
                  </a:txBody>
                  <a:tcPr marL="68580" marR="68580" marT="34290" marB="3429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effectLst/>
                          <a:latin typeface="+mn-lt"/>
                          <a:ea typeface="Calibri" panose="020F0502020204030204" pitchFamily="34" charset="0"/>
                          <a:cs typeface="Arial" panose="020B0604020202020204" pitchFamily="34" charset="0"/>
                        </a:rPr>
                        <a:t>Map of Shackleton’s planned route</a:t>
                      </a:r>
                    </a:p>
                  </a:txBody>
                  <a:tcPr marL="51435" marR="51435" marT="0" marB="0">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20</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Endurance lost</a:t>
                      </a:r>
                    </a:p>
                  </a:txBody>
                  <a:tcPr marL="51435" marR="51435" marT="0" marB="0">
                    <a:solidFill>
                      <a:schemeClr val="accent2">
                        <a:lumMod val="60000"/>
                        <a:lumOff val="40000"/>
                      </a:schemeClr>
                    </a:solidFill>
                  </a:tcPr>
                </a:tc>
                <a:extLst>
                  <a:ext uri="{0D108BD9-81ED-4DB2-BD59-A6C34878D82A}">
                    <a16:rowId xmlns:a16="http://schemas.microsoft.com/office/drawing/2014/main" val="2388922097"/>
                  </a:ext>
                </a:extLst>
              </a:tr>
              <a:tr h="319119">
                <a:tc gridSpan="2">
                  <a:txBody>
                    <a:bodyPr/>
                    <a:lstStyle/>
                    <a:p>
                      <a:r>
                        <a:rPr lang="en-GB" sz="1600" b="1" dirty="0">
                          <a:latin typeface="+mn-lt"/>
                        </a:rPr>
                        <a:t>Part 2: The Crew and Boats</a:t>
                      </a:r>
                    </a:p>
                  </a:txBody>
                  <a:tcPr marL="68580" marR="68580" marT="34290" marB="34290"/>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600" dirty="0">
                        <a:effectLst/>
                        <a:latin typeface="+mn-lt"/>
                        <a:ea typeface="Calibri" panose="020F0502020204030204" pitchFamily="34" charset="0"/>
                        <a:cs typeface="Arial" panose="020B0604020202020204" pitchFamily="34" charset="0"/>
                      </a:endParaRPr>
                    </a:p>
                  </a:txBody>
                  <a:tcPr marL="51435" marR="51435" marT="0" marB="0">
                    <a:solidFill>
                      <a:schemeClr val="accent4">
                        <a:lumMod val="40000"/>
                        <a:lumOff val="60000"/>
                      </a:schemeClr>
                    </a:solidFill>
                  </a:tcPr>
                </a:tc>
                <a:tc gridSpan="2">
                  <a:txBody>
                    <a:bodyPr/>
                    <a:lstStyle/>
                    <a:p>
                      <a:pPr>
                        <a:lnSpc>
                          <a:spcPct val="107000"/>
                        </a:lnSpc>
                        <a:spcAft>
                          <a:spcPts val="800"/>
                        </a:spcAft>
                      </a:pPr>
                      <a:r>
                        <a:rPr lang="en-GB" sz="1600" b="1" dirty="0">
                          <a:effectLst/>
                          <a:latin typeface="+mn-lt"/>
                          <a:ea typeface="Calibri" panose="020F0502020204030204" pitchFamily="34" charset="0"/>
                          <a:cs typeface="Arial" panose="020B0604020202020204" pitchFamily="34" charset="0"/>
                        </a:rPr>
                        <a:t>Part 5: Staying Alive</a:t>
                      </a:r>
                    </a:p>
                  </a:txBody>
                  <a:tcPr marL="51435" marR="51435" marT="0" marB="0"/>
                </a:tc>
                <a:tc hMerge="1">
                  <a:txBody>
                    <a:bodyPr/>
                    <a:lstStyle/>
                    <a:p>
                      <a:pPr>
                        <a:lnSpc>
                          <a:spcPct val="107000"/>
                        </a:lnSpc>
                        <a:spcAft>
                          <a:spcPts val="800"/>
                        </a:spcAft>
                      </a:pPr>
                      <a:endParaRPr lang="en-GB" sz="1600" dirty="0">
                        <a:effectLst/>
                        <a:latin typeface="+mn-lt"/>
                        <a:ea typeface="Calibri" panose="020F0502020204030204" pitchFamily="34" charset="0"/>
                        <a:cs typeface="Arial" panose="020B0604020202020204" pitchFamily="34" charset="0"/>
                      </a:endParaRPr>
                    </a:p>
                  </a:txBody>
                  <a:tcPr marL="51435" marR="51435" marT="0" marB="0">
                    <a:solidFill>
                      <a:schemeClr val="bg2">
                        <a:lumMod val="90000"/>
                      </a:schemeClr>
                    </a:solidFill>
                  </a:tcPr>
                </a:tc>
                <a:extLst>
                  <a:ext uri="{0D108BD9-81ED-4DB2-BD59-A6C34878D82A}">
                    <a16:rowId xmlns:a16="http://schemas.microsoft.com/office/drawing/2014/main" val="1469632538"/>
                  </a:ext>
                </a:extLst>
              </a:tr>
              <a:tr h="319119">
                <a:tc>
                  <a:txBody>
                    <a:bodyPr/>
                    <a:lstStyle/>
                    <a:p>
                      <a:r>
                        <a:rPr lang="en-GB" sz="1600" dirty="0">
                          <a:latin typeface="+mn-lt"/>
                        </a:rPr>
                        <a:t>6</a:t>
                      </a:r>
                    </a:p>
                  </a:txBody>
                  <a:tcPr marL="68580" marR="68580" marT="34290" marB="3429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effectLst/>
                          <a:latin typeface="+mn-lt"/>
                          <a:ea typeface="Calibri" panose="020F0502020204030204" pitchFamily="34" charset="0"/>
                          <a:cs typeface="Arial" panose="020B0604020202020204" pitchFamily="34" charset="0"/>
                        </a:rPr>
                        <a:t>Endurance: Who’s who</a:t>
                      </a:r>
                    </a:p>
                  </a:txBody>
                  <a:tcPr marL="51435" marR="51435" marT="0" marB="0">
                    <a:solidFill>
                      <a:schemeClr val="accent4">
                        <a:lumMod val="40000"/>
                        <a:lumOff val="6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21</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Patience Camp</a:t>
                      </a:r>
                    </a:p>
                  </a:txBody>
                  <a:tcPr marL="51435" marR="51435" marT="0" marB="0">
                    <a:solidFill>
                      <a:schemeClr val="bg2">
                        <a:lumMod val="90000"/>
                      </a:schemeClr>
                    </a:solidFill>
                  </a:tcPr>
                </a:tc>
                <a:extLst>
                  <a:ext uri="{0D108BD9-81ED-4DB2-BD59-A6C34878D82A}">
                    <a16:rowId xmlns:a16="http://schemas.microsoft.com/office/drawing/2014/main" val="158062590"/>
                  </a:ext>
                </a:extLst>
              </a:tr>
              <a:tr h="319119">
                <a:tc>
                  <a:txBody>
                    <a:bodyPr/>
                    <a:lstStyle/>
                    <a:p>
                      <a:r>
                        <a:rPr lang="en-GB" sz="1600" dirty="0">
                          <a:latin typeface="+mn-lt"/>
                        </a:rPr>
                        <a:t>7</a:t>
                      </a:r>
                    </a:p>
                  </a:txBody>
                  <a:tcPr marL="68580" marR="68580" marT="34290" marB="3429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The Crew list: Endurance</a:t>
                      </a:r>
                    </a:p>
                  </a:txBody>
                  <a:tcPr marL="51435" marR="51435" marT="0" marB="0">
                    <a:solidFill>
                      <a:schemeClr val="accent4">
                        <a:lumMod val="40000"/>
                        <a:lumOff val="6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22</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To the lifeboats</a:t>
                      </a:r>
                    </a:p>
                  </a:txBody>
                  <a:tcPr marL="51435" marR="51435" marT="0" marB="0">
                    <a:solidFill>
                      <a:schemeClr val="bg2">
                        <a:lumMod val="90000"/>
                      </a:schemeClr>
                    </a:solidFill>
                  </a:tcPr>
                </a:tc>
                <a:extLst>
                  <a:ext uri="{0D108BD9-81ED-4DB2-BD59-A6C34878D82A}">
                    <a16:rowId xmlns:a16="http://schemas.microsoft.com/office/drawing/2014/main" val="1228587710"/>
                  </a:ext>
                </a:extLst>
              </a:tr>
              <a:tr h="319119">
                <a:tc>
                  <a:txBody>
                    <a:bodyPr/>
                    <a:lstStyle/>
                    <a:p>
                      <a:r>
                        <a:rPr lang="en-GB" sz="1600" dirty="0">
                          <a:latin typeface="+mn-lt"/>
                        </a:rPr>
                        <a:t>8</a:t>
                      </a:r>
                    </a:p>
                  </a:txBody>
                  <a:tcPr marL="68580" marR="68580" marT="34290" marB="3429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Crew from Endurance and Aurora</a:t>
                      </a:r>
                    </a:p>
                  </a:txBody>
                  <a:tcPr marL="51435" marR="51435" marT="0" marB="0">
                    <a:solidFill>
                      <a:schemeClr val="accent4">
                        <a:lumMod val="40000"/>
                        <a:lumOff val="6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23</a:t>
                      </a:r>
                    </a:p>
                  </a:txBody>
                  <a:tcPr marL="51435" marR="51435"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effectLst/>
                          <a:latin typeface="+mn-lt"/>
                          <a:ea typeface="Calibri" panose="020F0502020204030204" pitchFamily="34" charset="0"/>
                          <a:cs typeface="Arial" panose="020B0604020202020204" pitchFamily="34" charset="0"/>
                        </a:rPr>
                        <a:t>The James Caird</a:t>
                      </a:r>
                    </a:p>
                  </a:txBody>
                  <a:tcPr marL="51435" marR="51435" marT="0" marB="0">
                    <a:solidFill>
                      <a:schemeClr val="bg2">
                        <a:lumMod val="90000"/>
                      </a:schemeClr>
                    </a:solidFill>
                  </a:tcPr>
                </a:tc>
                <a:extLst>
                  <a:ext uri="{0D108BD9-81ED-4DB2-BD59-A6C34878D82A}">
                    <a16:rowId xmlns:a16="http://schemas.microsoft.com/office/drawing/2014/main" val="1956083212"/>
                  </a:ext>
                </a:extLst>
              </a:tr>
              <a:tr h="319119">
                <a:tc>
                  <a:txBody>
                    <a:bodyPr/>
                    <a:lstStyle/>
                    <a:p>
                      <a:r>
                        <a:rPr lang="en-GB" sz="1600" dirty="0">
                          <a:latin typeface="+mn-lt"/>
                        </a:rPr>
                        <a:t>9</a:t>
                      </a:r>
                    </a:p>
                  </a:txBody>
                  <a:tcPr marL="68580" marR="68580" marT="34290" marB="3429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The ship: Endurance</a:t>
                      </a:r>
                    </a:p>
                  </a:txBody>
                  <a:tcPr marL="51435" marR="51435" marT="0" marB="0">
                    <a:solidFill>
                      <a:schemeClr val="accent4">
                        <a:lumMod val="40000"/>
                        <a:lumOff val="6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24</a:t>
                      </a:r>
                    </a:p>
                  </a:txBody>
                  <a:tcPr marL="51435" marR="51435"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effectLst/>
                          <a:latin typeface="+mn-lt"/>
                          <a:ea typeface="Calibri" panose="020F0502020204030204" pitchFamily="34" charset="0"/>
                          <a:cs typeface="Arial" panose="020B0604020202020204" pitchFamily="34" charset="0"/>
                        </a:rPr>
                        <a:t>Elephant Island</a:t>
                      </a:r>
                    </a:p>
                  </a:txBody>
                  <a:tcPr marL="51435" marR="51435" marT="0" marB="0">
                    <a:solidFill>
                      <a:schemeClr val="bg2">
                        <a:lumMod val="90000"/>
                      </a:schemeClr>
                    </a:solidFill>
                  </a:tcPr>
                </a:tc>
                <a:extLst>
                  <a:ext uri="{0D108BD9-81ED-4DB2-BD59-A6C34878D82A}">
                    <a16:rowId xmlns:a16="http://schemas.microsoft.com/office/drawing/2014/main" val="1939283851"/>
                  </a:ext>
                </a:extLst>
              </a:tr>
              <a:tr h="319119">
                <a:tc>
                  <a:txBody>
                    <a:bodyPr/>
                    <a:lstStyle/>
                    <a:p>
                      <a:r>
                        <a:rPr lang="en-GB" sz="1600" dirty="0">
                          <a:latin typeface="+mn-lt"/>
                        </a:rPr>
                        <a:t>10</a:t>
                      </a:r>
                    </a:p>
                  </a:txBody>
                  <a:tcPr marL="68580" marR="68580" marT="34290" marB="3429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The Ship: Aurora</a:t>
                      </a:r>
                    </a:p>
                  </a:txBody>
                  <a:tcPr marL="51435" marR="51435" marT="0" marB="0">
                    <a:solidFill>
                      <a:schemeClr val="accent4">
                        <a:lumMod val="40000"/>
                        <a:lumOff val="60000"/>
                      </a:schemeClr>
                    </a:solidFill>
                  </a:tcPr>
                </a:tc>
                <a:tc>
                  <a:txBody>
                    <a:bodyPr/>
                    <a:lstStyle/>
                    <a:p>
                      <a:r>
                        <a:rPr lang="en-GB" sz="1600" dirty="0">
                          <a:latin typeface="+mn-lt"/>
                        </a:rPr>
                        <a:t>25</a:t>
                      </a:r>
                    </a:p>
                  </a:txBody>
                  <a:tcPr marL="51435" marR="51435" marT="0" marB="0"/>
                </a:tc>
                <a:tc>
                  <a:txBody>
                    <a:bodyPr/>
                    <a:lstStyle/>
                    <a:p>
                      <a:r>
                        <a:rPr lang="en-GB" sz="1600" dirty="0">
                          <a:latin typeface="+mn-lt"/>
                        </a:rPr>
                        <a:t>The Journey to South Georgia</a:t>
                      </a:r>
                    </a:p>
                  </a:txBody>
                  <a:tcPr marL="51435" marR="51435" marT="0" marB="0">
                    <a:solidFill>
                      <a:schemeClr val="bg2">
                        <a:lumMod val="90000"/>
                      </a:schemeClr>
                    </a:solidFill>
                  </a:tcPr>
                </a:tc>
                <a:extLst>
                  <a:ext uri="{0D108BD9-81ED-4DB2-BD59-A6C34878D82A}">
                    <a16:rowId xmlns:a16="http://schemas.microsoft.com/office/drawing/2014/main" val="4186743968"/>
                  </a:ext>
                </a:extLst>
              </a:tr>
              <a:tr h="319119">
                <a:tc gridSpan="2">
                  <a:txBody>
                    <a:bodyPr/>
                    <a:lstStyle/>
                    <a:p>
                      <a:r>
                        <a:rPr lang="en-GB" sz="1600" b="1" dirty="0">
                          <a:latin typeface="+mn-lt"/>
                        </a:rPr>
                        <a:t>Part 3: Setting Out from South Georgia</a:t>
                      </a:r>
                    </a:p>
                  </a:txBody>
                  <a:tcPr marL="68580" marR="68580" marT="34290" marB="34290"/>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600" dirty="0">
                        <a:effectLst/>
                        <a:latin typeface="+mn-lt"/>
                        <a:ea typeface="Calibri" panose="020F0502020204030204" pitchFamily="34" charset="0"/>
                        <a:cs typeface="Arial" panose="020B0604020202020204" pitchFamily="34" charset="0"/>
                      </a:endParaRPr>
                    </a:p>
                  </a:txBody>
                  <a:tcPr marL="51435" marR="51435" marT="0" marB="0">
                    <a:solidFill>
                      <a:schemeClr val="accent5">
                        <a:lumMod val="20000"/>
                        <a:lumOff val="80000"/>
                      </a:schemeClr>
                    </a:solidFill>
                  </a:tcPr>
                </a:tc>
                <a:tc gridSpan="2">
                  <a:txBody>
                    <a:bodyPr/>
                    <a:lstStyle/>
                    <a:p>
                      <a:r>
                        <a:rPr lang="en-GB" sz="1600" b="1" dirty="0">
                          <a:latin typeface="+mn-lt"/>
                        </a:rPr>
                        <a:t>Part 6: Uncharted </a:t>
                      </a:r>
                    </a:p>
                  </a:txBody>
                  <a:tcPr marL="51435" marR="51435" marT="0" marB="0"/>
                </a:tc>
                <a:tc hMerge="1">
                  <a:txBody>
                    <a:bodyPr/>
                    <a:lstStyle/>
                    <a:p>
                      <a:endParaRPr lang="en-GB" sz="1600" dirty="0">
                        <a:latin typeface="+mn-lt"/>
                      </a:endParaRPr>
                    </a:p>
                  </a:txBody>
                  <a:tcPr marL="51435" marR="51435" marT="0" marB="0">
                    <a:solidFill>
                      <a:schemeClr val="accent6">
                        <a:lumMod val="60000"/>
                        <a:lumOff val="40000"/>
                      </a:schemeClr>
                    </a:solidFill>
                  </a:tcPr>
                </a:tc>
                <a:extLst>
                  <a:ext uri="{0D108BD9-81ED-4DB2-BD59-A6C34878D82A}">
                    <a16:rowId xmlns:a16="http://schemas.microsoft.com/office/drawing/2014/main" val="588416263"/>
                  </a:ext>
                </a:extLst>
              </a:tr>
              <a:tr h="319119">
                <a:tc>
                  <a:txBody>
                    <a:bodyPr/>
                    <a:lstStyle/>
                    <a:p>
                      <a:r>
                        <a:rPr lang="en-GB" sz="1600" dirty="0">
                          <a:latin typeface="+mn-lt"/>
                        </a:rPr>
                        <a:t>11</a:t>
                      </a:r>
                    </a:p>
                  </a:txBody>
                  <a:tcPr marL="68580" marR="68580" marT="34290" marB="3429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effectLst/>
                          <a:latin typeface="+mn-lt"/>
                          <a:ea typeface="Calibri" panose="020F0502020204030204" pitchFamily="34" charset="0"/>
                          <a:cs typeface="Arial" panose="020B0604020202020204" pitchFamily="34" charset="0"/>
                        </a:rPr>
                        <a:t>Proceed!</a:t>
                      </a:r>
                    </a:p>
                  </a:txBody>
                  <a:tcPr marL="51435" marR="51435" marT="0" marB="0">
                    <a:solidFill>
                      <a:schemeClr val="accent5">
                        <a:lumMod val="20000"/>
                        <a:lumOff val="80000"/>
                      </a:schemeClr>
                    </a:solidFill>
                  </a:tcPr>
                </a:tc>
                <a:tc>
                  <a:txBody>
                    <a:bodyPr/>
                    <a:lstStyle/>
                    <a:p>
                      <a:r>
                        <a:rPr lang="en-GB" sz="1600" dirty="0">
                          <a:latin typeface="+mn-lt"/>
                        </a:rPr>
                        <a:t>26</a:t>
                      </a:r>
                    </a:p>
                  </a:txBody>
                  <a:tcPr marL="51435" marR="51435" marT="0" marB="0"/>
                </a:tc>
                <a:tc>
                  <a:txBody>
                    <a:bodyPr/>
                    <a:lstStyle/>
                    <a:p>
                      <a:r>
                        <a:rPr lang="en-GB" sz="1600" dirty="0">
                          <a:latin typeface="+mn-lt"/>
                        </a:rPr>
                        <a:t>Boat at Sea</a:t>
                      </a:r>
                    </a:p>
                  </a:txBody>
                  <a:tcPr marL="51435" marR="51435" marT="0" marB="0">
                    <a:solidFill>
                      <a:schemeClr val="accent6">
                        <a:lumMod val="60000"/>
                        <a:lumOff val="40000"/>
                      </a:schemeClr>
                    </a:solidFill>
                  </a:tcPr>
                </a:tc>
                <a:extLst>
                  <a:ext uri="{0D108BD9-81ED-4DB2-BD59-A6C34878D82A}">
                    <a16:rowId xmlns:a16="http://schemas.microsoft.com/office/drawing/2014/main" val="740854455"/>
                  </a:ext>
                </a:extLst>
              </a:tr>
              <a:tr h="319119">
                <a:tc>
                  <a:txBody>
                    <a:bodyPr/>
                    <a:lstStyle/>
                    <a:p>
                      <a:r>
                        <a:rPr lang="en-GB" sz="1600" dirty="0">
                          <a:latin typeface="+mn-lt"/>
                        </a:rPr>
                        <a:t>12</a:t>
                      </a:r>
                    </a:p>
                  </a:txBody>
                  <a:tcPr marL="68580" marR="68580" marT="34290" marB="3429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Leaving South Georgia</a:t>
                      </a:r>
                    </a:p>
                  </a:txBody>
                  <a:tcPr marL="51435" marR="51435" marT="0" marB="0">
                    <a:solidFill>
                      <a:schemeClr val="accent5">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27</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Uncharted glaciers</a:t>
                      </a:r>
                    </a:p>
                  </a:txBody>
                  <a:tcPr marL="51435" marR="51435" marT="0" marB="0">
                    <a:solidFill>
                      <a:schemeClr val="accent6">
                        <a:lumMod val="60000"/>
                        <a:lumOff val="40000"/>
                      </a:schemeClr>
                    </a:solidFill>
                  </a:tcPr>
                </a:tc>
                <a:extLst>
                  <a:ext uri="{0D108BD9-81ED-4DB2-BD59-A6C34878D82A}">
                    <a16:rowId xmlns:a16="http://schemas.microsoft.com/office/drawing/2014/main" val="3562378906"/>
                  </a:ext>
                </a:extLst>
              </a:tr>
              <a:tr h="319119">
                <a:tc>
                  <a:txBody>
                    <a:bodyPr/>
                    <a:lstStyle/>
                    <a:p>
                      <a:r>
                        <a:rPr lang="en-GB" sz="1600" dirty="0">
                          <a:latin typeface="+mn-lt"/>
                        </a:rPr>
                        <a:t>13</a:t>
                      </a:r>
                    </a:p>
                  </a:txBody>
                  <a:tcPr marL="68580" marR="68580" marT="34290" marB="3429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Seals!</a:t>
                      </a:r>
                    </a:p>
                  </a:txBody>
                  <a:tcPr marL="51435" marR="51435" marT="0" marB="0">
                    <a:solidFill>
                      <a:schemeClr val="accent5">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28</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Rescue!</a:t>
                      </a:r>
                    </a:p>
                  </a:txBody>
                  <a:tcPr marL="51435" marR="51435" marT="0" marB="0">
                    <a:solidFill>
                      <a:schemeClr val="accent6">
                        <a:lumMod val="60000"/>
                        <a:lumOff val="40000"/>
                      </a:schemeClr>
                    </a:solidFill>
                  </a:tcPr>
                </a:tc>
                <a:extLst>
                  <a:ext uri="{0D108BD9-81ED-4DB2-BD59-A6C34878D82A}">
                    <a16:rowId xmlns:a16="http://schemas.microsoft.com/office/drawing/2014/main" val="1669584847"/>
                  </a:ext>
                </a:extLst>
              </a:tr>
              <a:tr h="302648">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14</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Pack Ice</a:t>
                      </a:r>
                    </a:p>
                  </a:txBody>
                  <a:tcPr marL="51435" marR="51435" marT="0" marB="0">
                    <a:solidFill>
                      <a:schemeClr val="accent5">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29</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Postscript</a:t>
                      </a:r>
                    </a:p>
                  </a:txBody>
                  <a:tcPr marL="51435" marR="51435" marT="0" marB="0">
                    <a:solidFill>
                      <a:schemeClr val="accent6">
                        <a:lumMod val="60000"/>
                        <a:lumOff val="40000"/>
                      </a:schemeClr>
                    </a:solidFill>
                  </a:tcPr>
                </a:tc>
                <a:extLst>
                  <a:ext uri="{0D108BD9-81ED-4DB2-BD59-A6C34878D82A}">
                    <a16:rowId xmlns:a16="http://schemas.microsoft.com/office/drawing/2014/main" val="421568087"/>
                  </a:ext>
                </a:extLst>
              </a:tr>
              <a:tr h="302648">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15</a:t>
                      </a:r>
                    </a:p>
                  </a:txBody>
                  <a:tcPr marL="51435" marR="51435" marT="0" marB="0"/>
                </a:tc>
                <a:tc>
                  <a:txBody>
                    <a:bodyPr/>
                    <a:lstStyle/>
                    <a:p>
                      <a:pPr>
                        <a:lnSpc>
                          <a:spcPct val="107000"/>
                        </a:lnSpc>
                        <a:spcAft>
                          <a:spcPts val="800"/>
                        </a:spcAft>
                      </a:pPr>
                      <a:r>
                        <a:rPr lang="en-GB" sz="1600" dirty="0">
                          <a:effectLst/>
                          <a:latin typeface="+mn-lt"/>
                          <a:ea typeface="Calibri" panose="020F0502020204030204" pitchFamily="34" charset="0"/>
                          <a:cs typeface="Arial" panose="020B0604020202020204" pitchFamily="34" charset="0"/>
                        </a:rPr>
                        <a:t>Trapped!</a:t>
                      </a:r>
                    </a:p>
                  </a:txBody>
                  <a:tcPr marL="51435" marR="51435" marT="0" marB="0">
                    <a:solidFill>
                      <a:schemeClr val="accent5">
                        <a:lumMod val="20000"/>
                        <a:lumOff val="80000"/>
                      </a:schemeClr>
                    </a:solidFill>
                  </a:tcPr>
                </a:tc>
                <a:tc>
                  <a:txBody>
                    <a:bodyPr/>
                    <a:lstStyle/>
                    <a:p>
                      <a:r>
                        <a:rPr lang="en-GB" sz="1600" dirty="0">
                          <a:latin typeface="+mn-lt"/>
                        </a:rPr>
                        <a:t>30</a:t>
                      </a:r>
                    </a:p>
                  </a:txBody>
                  <a:tcPr marL="51435" marR="51435" marT="0" marB="0"/>
                </a:tc>
                <a:tc>
                  <a:txBody>
                    <a:bodyPr/>
                    <a:lstStyle/>
                    <a:p>
                      <a:r>
                        <a:rPr lang="en-GB" sz="1600" dirty="0">
                          <a:latin typeface="+mn-lt"/>
                        </a:rPr>
                        <a:t>Glossary</a:t>
                      </a:r>
                    </a:p>
                  </a:txBody>
                  <a:tcPr marL="51435" marR="51435" marT="0" marB="0">
                    <a:solidFill>
                      <a:schemeClr val="accent6">
                        <a:lumMod val="60000"/>
                        <a:lumOff val="40000"/>
                      </a:schemeClr>
                    </a:solidFill>
                  </a:tcPr>
                </a:tc>
                <a:extLst>
                  <a:ext uri="{0D108BD9-81ED-4DB2-BD59-A6C34878D82A}">
                    <a16:rowId xmlns:a16="http://schemas.microsoft.com/office/drawing/2014/main" val="2332189590"/>
                  </a:ext>
                </a:extLst>
              </a:tr>
            </a:tbl>
          </a:graphicData>
        </a:graphic>
      </p:graphicFrame>
    </p:spTree>
    <p:extLst>
      <p:ext uri="{BB962C8B-B14F-4D97-AF65-F5344CB8AC3E}">
        <p14:creationId xmlns:p14="http://schemas.microsoft.com/office/powerpoint/2010/main" val="4141632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852634-2A54-486F-9C63-AF855997C7FC}"/>
              </a:ext>
            </a:extLst>
          </p:cNvPr>
          <p:cNvSpPr>
            <a:spLocks noGrp="1"/>
          </p:cNvSpPr>
          <p:nvPr>
            <p:ph type="sldNum" sz="quarter" idx="12"/>
          </p:nvPr>
        </p:nvSpPr>
        <p:spPr/>
        <p:txBody>
          <a:bodyPr/>
          <a:lstStyle/>
          <a:p>
            <a:fld id="{5D54DCBF-2843-4794-B6CD-49F6F55FABB2}" type="slidenum">
              <a:rPr lang="en-GB" smtClean="0"/>
              <a:t>20</a:t>
            </a:fld>
            <a:endParaRPr lang="en-GB"/>
          </a:p>
        </p:txBody>
      </p:sp>
      <p:sp>
        <p:nvSpPr>
          <p:cNvPr id="5" name="TextBox 4">
            <a:extLst>
              <a:ext uri="{FF2B5EF4-FFF2-40B4-BE49-F238E27FC236}">
                <a16:creationId xmlns:a16="http://schemas.microsoft.com/office/drawing/2014/main" id="{0CEB5BC7-98AD-442E-9BA6-ACDAD9829636}"/>
              </a:ext>
            </a:extLst>
          </p:cNvPr>
          <p:cNvSpPr txBox="1"/>
          <p:nvPr/>
        </p:nvSpPr>
        <p:spPr>
          <a:xfrm>
            <a:off x="288235" y="874891"/>
            <a:ext cx="8593895" cy="2800767"/>
          </a:xfrm>
          <a:prstGeom prst="rect">
            <a:avLst/>
          </a:prstGeom>
          <a:noFill/>
        </p:spPr>
        <p:txBody>
          <a:bodyPr wrap="square" rtlCol="0">
            <a:spAutoFit/>
          </a:bodyPr>
          <a:lstStyle/>
          <a:p>
            <a:r>
              <a:rPr lang="en-GB" dirty="0"/>
              <a:t>Today we watched with a terrible sadness and disbelief as, with a last wretched crack and groan, our beloved ship Endurance was swallowed up into the icy, ocean depths. I watched the awful spectacle with Hurley as he spent hours filming the collapse with his camera. He had even dived into the icy depths of the ship to rescue some of his film canisters. </a:t>
            </a:r>
          </a:p>
          <a:p>
            <a:endParaRPr lang="en-GB" sz="1400" dirty="0"/>
          </a:p>
          <a:p>
            <a:r>
              <a:rPr lang="en-GB" dirty="0"/>
              <a:t>I wondered if I would ever see home again! It was scary to think we were stuck and no idea how we would ever find a way out. Shackleton was busy giving orders and already planning what to do next. He was calm and this gave us hope.</a:t>
            </a:r>
          </a:p>
          <a:p>
            <a:endParaRPr lang="en-GB" dirty="0"/>
          </a:p>
        </p:txBody>
      </p:sp>
      <p:sp>
        <p:nvSpPr>
          <p:cNvPr id="6" name="TextBox 5">
            <a:extLst>
              <a:ext uri="{FF2B5EF4-FFF2-40B4-BE49-F238E27FC236}">
                <a16:creationId xmlns:a16="http://schemas.microsoft.com/office/drawing/2014/main" id="{A2BF8A0B-9322-4C58-8D2A-15B6A8863746}"/>
              </a:ext>
            </a:extLst>
          </p:cNvPr>
          <p:cNvSpPr txBox="1"/>
          <p:nvPr/>
        </p:nvSpPr>
        <p:spPr>
          <a:xfrm>
            <a:off x="390658" y="237992"/>
            <a:ext cx="5250287" cy="461665"/>
          </a:xfrm>
          <a:prstGeom prst="rect">
            <a:avLst/>
          </a:prstGeom>
          <a:noFill/>
        </p:spPr>
        <p:txBody>
          <a:bodyPr wrap="square" rtlCol="0">
            <a:spAutoFit/>
          </a:bodyPr>
          <a:lstStyle/>
          <a:p>
            <a:r>
              <a:rPr lang="en-GB" sz="2400" b="1"/>
              <a:t>Endurance Lost! 21</a:t>
            </a:r>
            <a:r>
              <a:rPr lang="en-GB" sz="2400" b="1" baseline="30000"/>
              <a:t>st</a:t>
            </a:r>
            <a:r>
              <a:rPr lang="en-GB" sz="2400" b="1"/>
              <a:t>  November 1915</a:t>
            </a:r>
            <a:endParaRPr lang="en-GB" sz="2400" b="1" dirty="0"/>
          </a:p>
        </p:txBody>
      </p:sp>
      <p:pic>
        <p:nvPicPr>
          <p:cNvPr id="7" name="Picture 6" descr="A picture containing text, monitor, indoor, wall&#10;&#10;Description automatically generated">
            <a:extLst>
              <a:ext uri="{FF2B5EF4-FFF2-40B4-BE49-F238E27FC236}">
                <a16:creationId xmlns:a16="http://schemas.microsoft.com/office/drawing/2014/main" id="{8278372F-C831-4AF2-9542-184F17ADB89D}"/>
              </a:ext>
            </a:extLst>
          </p:cNvPr>
          <p:cNvPicPr>
            <a:picLocks noChangeAspect="1"/>
          </p:cNvPicPr>
          <p:nvPr/>
        </p:nvPicPr>
        <p:blipFill rotWithShape="1">
          <a:blip r:embed="rId2" cstate="screen">
            <a:grayscl/>
            <a:extLst>
              <a:ext uri="{BEBA8EAE-BF5A-486C-A8C5-ECC9F3942E4B}">
                <a14:imgProps xmlns:a14="http://schemas.microsoft.com/office/drawing/2010/main">
                  <a14:imgLayer r:embed="rId3">
                    <a14:imgEffect>
                      <a14:sharpenSoften amount="83000"/>
                    </a14:imgEffect>
                    <a14:imgEffect>
                      <a14:brightnessContrast bright="47000"/>
                    </a14:imgEffect>
                  </a14:imgLayer>
                </a14:imgProps>
              </a:ext>
              <a:ext uri="{28A0092B-C50C-407E-A947-70E740481C1C}">
                <a14:useLocalDpi xmlns:a14="http://schemas.microsoft.com/office/drawing/2010/main"/>
              </a:ext>
            </a:extLst>
          </a:blip>
          <a:srcRect/>
          <a:stretch/>
        </p:blipFill>
        <p:spPr>
          <a:xfrm>
            <a:off x="384130" y="3480516"/>
            <a:ext cx="3913121" cy="2565959"/>
          </a:xfrm>
          <a:prstGeom prst="rect">
            <a:avLst/>
          </a:prstGeom>
        </p:spPr>
      </p:pic>
      <p:pic>
        <p:nvPicPr>
          <p:cNvPr id="10" name="Picture 9" descr="A picture containing text, monitor, indoor, electronics&#10;&#10;Description automatically generated">
            <a:extLst>
              <a:ext uri="{FF2B5EF4-FFF2-40B4-BE49-F238E27FC236}">
                <a16:creationId xmlns:a16="http://schemas.microsoft.com/office/drawing/2014/main" id="{A97CBFA9-2C94-465C-967E-F7B1676B93A2}"/>
              </a:ext>
            </a:extLst>
          </p:cNvPr>
          <p:cNvPicPr>
            <a:picLocks noChangeAspect="1"/>
          </p:cNvPicPr>
          <p:nvPr/>
        </p:nvPicPr>
        <p:blipFill rotWithShape="1">
          <a:blip r:embed="rId4" cstate="screen">
            <a:grayscl/>
            <a:extLst>
              <a:ext uri="{BEBA8EAE-BF5A-486C-A8C5-ECC9F3942E4B}">
                <a14:imgProps xmlns:a14="http://schemas.microsoft.com/office/drawing/2010/main">
                  <a14:imgLayer r:embed="rId5">
                    <a14:imgEffect>
                      <a14:sharpenSoften amount="63000"/>
                    </a14:imgEffect>
                    <a14:imgEffect>
                      <a14:saturation sat="400000"/>
                    </a14:imgEffect>
                    <a14:imgEffect>
                      <a14:brightnessContrast bright="46000"/>
                    </a14:imgEffect>
                  </a14:imgLayer>
                </a14:imgProps>
              </a:ext>
              <a:ext uri="{28A0092B-C50C-407E-A947-70E740481C1C}">
                <a14:useLocalDpi xmlns:a14="http://schemas.microsoft.com/office/drawing/2010/main"/>
              </a:ext>
            </a:extLst>
          </a:blip>
          <a:srcRect/>
          <a:stretch/>
        </p:blipFill>
        <p:spPr>
          <a:xfrm>
            <a:off x="4445901" y="3480516"/>
            <a:ext cx="4313969" cy="2565958"/>
          </a:xfrm>
          <a:prstGeom prst="rect">
            <a:avLst/>
          </a:prstGeom>
        </p:spPr>
      </p:pic>
    </p:spTree>
    <p:extLst>
      <p:ext uri="{BB962C8B-B14F-4D97-AF65-F5344CB8AC3E}">
        <p14:creationId xmlns:p14="http://schemas.microsoft.com/office/powerpoint/2010/main" val="194480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2F5216-C50A-42AC-9EFF-83211784A6A2}"/>
              </a:ext>
            </a:extLst>
          </p:cNvPr>
          <p:cNvSpPr>
            <a:spLocks noGrp="1"/>
          </p:cNvSpPr>
          <p:nvPr>
            <p:ph type="sldNum" sz="quarter" idx="12"/>
          </p:nvPr>
        </p:nvSpPr>
        <p:spPr/>
        <p:txBody>
          <a:bodyPr/>
          <a:lstStyle/>
          <a:p>
            <a:fld id="{5D54DCBF-2843-4794-B6CD-49F6F55FABB2}" type="slidenum">
              <a:rPr lang="en-GB" smtClean="0"/>
              <a:t>21</a:t>
            </a:fld>
            <a:endParaRPr lang="en-GB"/>
          </a:p>
        </p:txBody>
      </p:sp>
      <p:pic>
        <p:nvPicPr>
          <p:cNvPr id="5" name="Picture 4" descr="A picture containing text&#10;&#10;Description automatically generated">
            <a:extLst>
              <a:ext uri="{FF2B5EF4-FFF2-40B4-BE49-F238E27FC236}">
                <a16:creationId xmlns:a16="http://schemas.microsoft.com/office/drawing/2014/main" id="{A308E538-02DA-4F20-9BB2-BBB1B60E2E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1348" y="2567189"/>
            <a:ext cx="2843584" cy="3477296"/>
          </a:xfrm>
          <a:prstGeom prst="rect">
            <a:avLst/>
          </a:prstGeom>
        </p:spPr>
      </p:pic>
      <p:sp>
        <p:nvSpPr>
          <p:cNvPr id="7" name="TextBox 6">
            <a:extLst>
              <a:ext uri="{FF2B5EF4-FFF2-40B4-BE49-F238E27FC236}">
                <a16:creationId xmlns:a16="http://schemas.microsoft.com/office/drawing/2014/main" id="{D094C0F5-E921-484A-8FB6-492C6CA9416D}"/>
              </a:ext>
            </a:extLst>
          </p:cNvPr>
          <p:cNvSpPr txBox="1"/>
          <p:nvPr/>
        </p:nvSpPr>
        <p:spPr>
          <a:xfrm>
            <a:off x="3202546" y="859029"/>
            <a:ext cx="5740106" cy="5078313"/>
          </a:xfrm>
          <a:prstGeom prst="rect">
            <a:avLst/>
          </a:prstGeom>
          <a:noFill/>
        </p:spPr>
        <p:txBody>
          <a:bodyPr wrap="square" rtlCol="0">
            <a:spAutoFit/>
          </a:bodyPr>
          <a:lstStyle/>
          <a:p>
            <a:r>
              <a:rPr lang="en-GB" dirty="0"/>
              <a:t>At Ocean camp, we had hunted seal or penguin everyday, eating the dried dog food or ‘pemmican’ ourselves and giving the dogs seal meat. The seal blubber was used as fuel for our stoves. The dogs had three hours of exercise every day and there were always jobs to be done. The days passed and Shackleton kept us all busy. </a:t>
            </a:r>
          </a:p>
          <a:p>
            <a:endParaRPr lang="en-GB" dirty="0"/>
          </a:p>
          <a:p>
            <a:r>
              <a:rPr lang="en-GB" dirty="0"/>
              <a:t>But as Christmas Day got closer, the ice began to melt and Shackleton said we should drag the boats further west, as far as we could manage on the ice, ready to put them into the water when the ice disappeared.</a:t>
            </a:r>
          </a:p>
          <a:p>
            <a:endParaRPr lang="en-GB" dirty="0"/>
          </a:p>
          <a:p>
            <a:r>
              <a:rPr lang="en-GB" dirty="0"/>
              <a:t>After a painful, seven day march covering only about seven  miles, we set up </a:t>
            </a:r>
            <a:r>
              <a:rPr lang="en-GB" b="1" dirty="0"/>
              <a:t>Patience Camp</a:t>
            </a:r>
            <a:r>
              <a:rPr lang="en-GB" dirty="0"/>
              <a:t>.</a:t>
            </a:r>
          </a:p>
          <a:p>
            <a:endParaRPr lang="en-GB" dirty="0"/>
          </a:p>
          <a:p>
            <a:r>
              <a:rPr lang="en-GB" dirty="0"/>
              <a:t>The sea current was still gradually taking us eastward towards </a:t>
            </a:r>
            <a:r>
              <a:rPr lang="en-GB" b="1" dirty="0"/>
              <a:t>Elephant island</a:t>
            </a:r>
            <a:r>
              <a:rPr lang="en-GB" dirty="0"/>
              <a:t>. This would be where we would try to get to when the ice melted.</a:t>
            </a:r>
          </a:p>
        </p:txBody>
      </p:sp>
      <p:sp>
        <p:nvSpPr>
          <p:cNvPr id="8" name="TextBox 7">
            <a:extLst>
              <a:ext uri="{FF2B5EF4-FFF2-40B4-BE49-F238E27FC236}">
                <a16:creationId xmlns:a16="http://schemas.microsoft.com/office/drawing/2014/main" id="{CCB7D4D2-9A19-497E-8615-AEE7E8EA7107}"/>
              </a:ext>
            </a:extLst>
          </p:cNvPr>
          <p:cNvSpPr txBox="1"/>
          <p:nvPr/>
        </p:nvSpPr>
        <p:spPr>
          <a:xfrm>
            <a:off x="433180" y="2310249"/>
            <a:ext cx="2611752" cy="276999"/>
          </a:xfrm>
          <a:prstGeom prst="rect">
            <a:avLst/>
          </a:prstGeom>
          <a:noFill/>
        </p:spPr>
        <p:txBody>
          <a:bodyPr wrap="square" rtlCol="0">
            <a:spAutoFit/>
          </a:bodyPr>
          <a:lstStyle/>
          <a:p>
            <a:r>
              <a:rPr lang="en-GB" sz="1200" dirty="0"/>
              <a:t>Washing day at Patience camp</a:t>
            </a:r>
          </a:p>
        </p:txBody>
      </p:sp>
      <p:sp>
        <p:nvSpPr>
          <p:cNvPr id="9" name="TextBox 8">
            <a:extLst>
              <a:ext uri="{FF2B5EF4-FFF2-40B4-BE49-F238E27FC236}">
                <a16:creationId xmlns:a16="http://schemas.microsoft.com/office/drawing/2014/main" id="{153FA0EE-B52D-4C55-9E15-D4210E46C791}"/>
              </a:ext>
            </a:extLst>
          </p:cNvPr>
          <p:cNvSpPr txBox="1"/>
          <p:nvPr/>
        </p:nvSpPr>
        <p:spPr>
          <a:xfrm>
            <a:off x="297027" y="6179376"/>
            <a:ext cx="2803982" cy="276999"/>
          </a:xfrm>
          <a:prstGeom prst="rect">
            <a:avLst/>
          </a:prstGeom>
          <a:noFill/>
        </p:spPr>
        <p:txBody>
          <a:bodyPr wrap="square" rtlCol="0">
            <a:spAutoFit/>
          </a:bodyPr>
          <a:lstStyle/>
          <a:p>
            <a:r>
              <a:rPr lang="en-GB" sz="1200" dirty="0"/>
              <a:t>Shackleton and Hurley Patience Camp</a:t>
            </a:r>
          </a:p>
        </p:txBody>
      </p:sp>
      <p:sp>
        <p:nvSpPr>
          <p:cNvPr id="10" name="TextBox 9">
            <a:extLst>
              <a:ext uri="{FF2B5EF4-FFF2-40B4-BE49-F238E27FC236}">
                <a16:creationId xmlns:a16="http://schemas.microsoft.com/office/drawing/2014/main" id="{59C05C09-E38E-48A0-A33D-CB5A7631FEB4}"/>
              </a:ext>
            </a:extLst>
          </p:cNvPr>
          <p:cNvSpPr txBox="1"/>
          <p:nvPr/>
        </p:nvSpPr>
        <p:spPr>
          <a:xfrm>
            <a:off x="452090" y="156926"/>
            <a:ext cx="2704563" cy="461665"/>
          </a:xfrm>
          <a:prstGeom prst="rect">
            <a:avLst/>
          </a:prstGeom>
          <a:noFill/>
        </p:spPr>
        <p:txBody>
          <a:bodyPr wrap="square" rtlCol="0">
            <a:spAutoFit/>
          </a:bodyPr>
          <a:lstStyle/>
          <a:p>
            <a:r>
              <a:rPr lang="en-GB" sz="2400" b="1" dirty="0"/>
              <a:t>Patience Camp</a:t>
            </a:r>
          </a:p>
        </p:txBody>
      </p:sp>
      <p:pic>
        <p:nvPicPr>
          <p:cNvPr id="11" name="Picture 10" descr="A picture containing text&#10;&#10;Description automatically generated">
            <a:extLst>
              <a:ext uri="{FF2B5EF4-FFF2-40B4-BE49-F238E27FC236}">
                <a16:creationId xmlns:a16="http://schemas.microsoft.com/office/drawing/2014/main" id="{8170AB96-84EC-4357-B70F-29176B9CBF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849" y="902496"/>
            <a:ext cx="2851083" cy="1427812"/>
          </a:xfrm>
          <a:prstGeom prst="rect">
            <a:avLst/>
          </a:prstGeom>
        </p:spPr>
      </p:pic>
    </p:spTree>
    <p:extLst>
      <p:ext uri="{BB962C8B-B14F-4D97-AF65-F5344CB8AC3E}">
        <p14:creationId xmlns:p14="http://schemas.microsoft.com/office/powerpoint/2010/main" val="3401449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262EB-EECB-4F6C-8414-DD21614A8096}"/>
              </a:ext>
            </a:extLst>
          </p:cNvPr>
          <p:cNvSpPr>
            <a:spLocks noGrp="1"/>
          </p:cNvSpPr>
          <p:nvPr>
            <p:ph type="sldNum" sz="quarter" idx="12"/>
          </p:nvPr>
        </p:nvSpPr>
        <p:spPr/>
        <p:txBody>
          <a:bodyPr/>
          <a:lstStyle/>
          <a:p>
            <a:fld id="{5D54DCBF-2843-4794-B6CD-49F6F55FABB2}" type="slidenum">
              <a:rPr lang="en-GB" smtClean="0"/>
              <a:t>22</a:t>
            </a:fld>
            <a:endParaRPr lang="en-GB"/>
          </a:p>
        </p:txBody>
      </p:sp>
      <p:sp>
        <p:nvSpPr>
          <p:cNvPr id="3" name="TextBox 2">
            <a:extLst>
              <a:ext uri="{FF2B5EF4-FFF2-40B4-BE49-F238E27FC236}">
                <a16:creationId xmlns:a16="http://schemas.microsoft.com/office/drawing/2014/main" id="{F253BB08-3291-4DF0-981B-01A3B8BA2139}"/>
              </a:ext>
            </a:extLst>
          </p:cNvPr>
          <p:cNvSpPr txBox="1"/>
          <p:nvPr/>
        </p:nvSpPr>
        <p:spPr>
          <a:xfrm>
            <a:off x="519447" y="106980"/>
            <a:ext cx="4052553" cy="461665"/>
          </a:xfrm>
          <a:prstGeom prst="rect">
            <a:avLst/>
          </a:prstGeom>
          <a:noFill/>
        </p:spPr>
        <p:txBody>
          <a:bodyPr wrap="square" rtlCol="0">
            <a:spAutoFit/>
          </a:bodyPr>
          <a:lstStyle/>
          <a:p>
            <a:r>
              <a:rPr lang="en-GB" sz="2400" b="1" dirty="0"/>
              <a:t>To the Lifeboats! </a:t>
            </a:r>
            <a:r>
              <a:rPr lang="en-GB" sz="2400" dirty="0"/>
              <a:t>9</a:t>
            </a:r>
            <a:r>
              <a:rPr lang="en-GB" sz="2400" baseline="30000" dirty="0"/>
              <a:t>th</a:t>
            </a:r>
            <a:r>
              <a:rPr lang="en-GB" sz="2400" dirty="0"/>
              <a:t> April 1916</a:t>
            </a:r>
          </a:p>
        </p:txBody>
      </p:sp>
      <p:sp>
        <p:nvSpPr>
          <p:cNvPr id="4" name="TextBox 3">
            <a:extLst>
              <a:ext uri="{FF2B5EF4-FFF2-40B4-BE49-F238E27FC236}">
                <a16:creationId xmlns:a16="http://schemas.microsoft.com/office/drawing/2014/main" id="{73F3F558-025B-4F8A-B979-E49F93CD6326}"/>
              </a:ext>
            </a:extLst>
          </p:cNvPr>
          <p:cNvSpPr txBox="1"/>
          <p:nvPr/>
        </p:nvSpPr>
        <p:spPr>
          <a:xfrm>
            <a:off x="161369" y="699478"/>
            <a:ext cx="4366756" cy="2031325"/>
          </a:xfrm>
          <a:prstGeom prst="rect">
            <a:avLst/>
          </a:prstGeom>
          <a:noFill/>
        </p:spPr>
        <p:txBody>
          <a:bodyPr wrap="square" rtlCol="0">
            <a:spAutoFit/>
          </a:bodyPr>
          <a:lstStyle/>
          <a:p>
            <a:r>
              <a:rPr lang="en-GB" dirty="0"/>
              <a:t>The ice floes began to split up and it was time to risk putting the tiny lifeboats into the dangerous waters of the Weddell Sea again. </a:t>
            </a:r>
          </a:p>
          <a:p>
            <a:endParaRPr lang="en-GB" dirty="0"/>
          </a:p>
          <a:p>
            <a:r>
              <a:rPr lang="en-GB" dirty="0"/>
              <a:t>I can’t put into words what an ordeal that was. I didn’t know that things could get even worse. </a:t>
            </a:r>
          </a:p>
        </p:txBody>
      </p:sp>
      <p:sp>
        <p:nvSpPr>
          <p:cNvPr id="7" name="TextBox 6">
            <a:extLst>
              <a:ext uri="{FF2B5EF4-FFF2-40B4-BE49-F238E27FC236}">
                <a16:creationId xmlns:a16="http://schemas.microsoft.com/office/drawing/2014/main" id="{A020C91B-0983-4712-AC03-A50A4D725C90}"/>
              </a:ext>
            </a:extLst>
          </p:cNvPr>
          <p:cNvSpPr txBox="1"/>
          <p:nvPr/>
        </p:nvSpPr>
        <p:spPr>
          <a:xfrm>
            <a:off x="4528125" y="3262038"/>
            <a:ext cx="4286931" cy="461665"/>
          </a:xfrm>
          <a:prstGeom prst="rect">
            <a:avLst/>
          </a:prstGeom>
          <a:noFill/>
        </p:spPr>
        <p:txBody>
          <a:bodyPr wrap="square" rtlCol="0">
            <a:spAutoFit/>
          </a:bodyPr>
          <a:lstStyle/>
          <a:p>
            <a:pPr algn="ctr"/>
            <a:r>
              <a:rPr lang="en-GB" sz="1200" dirty="0"/>
              <a:t>Crew unloading the James Caird, Dudley Docker and Stancomb Wills at Cape Valentine, Elephant island.</a:t>
            </a:r>
          </a:p>
        </p:txBody>
      </p:sp>
      <p:sp>
        <p:nvSpPr>
          <p:cNvPr id="8" name="TextBox 7">
            <a:extLst>
              <a:ext uri="{FF2B5EF4-FFF2-40B4-BE49-F238E27FC236}">
                <a16:creationId xmlns:a16="http://schemas.microsoft.com/office/drawing/2014/main" id="{E083319B-80B5-4CF3-A0C0-3556FBCE55E7}"/>
              </a:ext>
            </a:extLst>
          </p:cNvPr>
          <p:cNvSpPr txBox="1"/>
          <p:nvPr/>
        </p:nvSpPr>
        <p:spPr>
          <a:xfrm>
            <a:off x="167659" y="2730803"/>
            <a:ext cx="4360466" cy="3077766"/>
          </a:xfrm>
          <a:prstGeom prst="rect">
            <a:avLst/>
          </a:prstGeom>
          <a:noFill/>
        </p:spPr>
        <p:txBody>
          <a:bodyPr wrap="square" rtlCol="0">
            <a:spAutoFit/>
          </a:bodyPr>
          <a:lstStyle/>
          <a:p>
            <a:pPr marL="285750" indent="-285750">
              <a:buFont typeface="Arial" panose="020B0604020202020204" pitchFamily="34" charset="0"/>
              <a:buChar char="•"/>
            </a:pPr>
            <a:r>
              <a:rPr lang="en-GB" dirty="0"/>
              <a:t>Five days adrift in temperatures of -30 degrees.</a:t>
            </a:r>
          </a:p>
          <a:p>
            <a:pPr marL="285750" indent="-285750">
              <a:buFont typeface="Arial" panose="020B0604020202020204" pitchFamily="34" charset="0"/>
              <a:buChar char="•"/>
            </a:pPr>
            <a:r>
              <a:rPr lang="en-GB" dirty="0"/>
              <a:t>Terrible winds and monster waves. </a:t>
            </a:r>
          </a:p>
          <a:p>
            <a:pPr marL="285750" indent="-285750">
              <a:buFont typeface="Arial" panose="020B0604020202020204" pitchFamily="34" charset="0"/>
              <a:buChar char="•"/>
            </a:pPr>
            <a:r>
              <a:rPr lang="en-GB" dirty="0"/>
              <a:t>Thirsty, hungry, cold and scared. </a:t>
            </a:r>
          </a:p>
          <a:p>
            <a:endParaRPr lang="en-GB" sz="1400" dirty="0"/>
          </a:p>
          <a:p>
            <a:r>
              <a:rPr lang="en-GB" dirty="0"/>
              <a:t>Getting to Elephant island in these conditions seemed madness. But we made it. All of us. We had solid ground beneath our feet again for the first time since leaving South Georgia on December 5</a:t>
            </a:r>
            <a:r>
              <a:rPr lang="en-GB" baseline="30000" dirty="0"/>
              <a:t>th</a:t>
            </a:r>
            <a:r>
              <a:rPr lang="en-GB" dirty="0"/>
              <a:t> 1914. But it wasn’t home.</a:t>
            </a:r>
          </a:p>
        </p:txBody>
      </p:sp>
      <p:pic>
        <p:nvPicPr>
          <p:cNvPr id="9" name="Picture 8" descr="A picture containing text, person, outdoor, group&#10;&#10;Description automatically generated">
            <a:extLst>
              <a:ext uri="{FF2B5EF4-FFF2-40B4-BE49-F238E27FC236}">
                <a16:creationId xmlns:a16="http://schemas.microsoft.com/office/drawing/2014/main" id="{98FE39A2-9D52-4823-809C-BD9CA2D0CB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3736771"/>
            <a:ext cx="4286931" cy="2547663"/>
          </a:xfrm>
          <a:prstGeom prst="rect">
            <a:avLst/>
          </a:prstGeom>
        </p:spPr>
      </p:pic>
      <p:sp>
        <p:nvSpPr>
          <p:cNvPr id="12" name="TextBox 11">
            <a:extLst>
              <a:ext uri="{FF2B5EF4-FFF2-40B4-BE49-F238E27FC236}">
                <a16:creationId xmlns:a16="http://schemas.microsoft.com/office/drawing/2014/main" id="{94F53E1E-31A7-4870-9B19-B6BE693EBF58}"/>
              </a:ext>
            </a:extLst>
          </p:cNvPr>
          <p:cNvSpPr txBox="1"/>
          <p:nvPr/>
        </p:nvSpPr>
        <p:spPr>
          <a:xfrm>
            <a:off x="4883141" y="6309819"/>
            <a:ext cx="3417245" cy="276999"/>
          </a:xfrm>
          <a:prstGeom prst="rect">
            <a:avLst/>
          </a:prstGeom>
          <a:noFill/>
        </p:spPr>
        <p:txBody>
          <a:bodyPr wrap="square" rtlCol="0">
            <a:spAutoFit/>
          </a:bodyPr>
          <a:lstStyle/>
          <a:p>
            <a:r>
              <a:rPr lang="en-GB" sz="1200" dirty="0"/>
              <a:t>First hot food and drink for three and a half days</a:t>
            </a:r>
          </a:p>
        </p:txBody>
      </p:sp>
      <p:pic>
        <p:nvPicPr>
          <p:cNvPr id="10" name="Picture 9" descr="A picture containing text, outdoor, mountain, watercraft&#10;&#10;Description automatically generated">
            <a:extLst>
              <a:ext uri="{FF2B5EF4-FFF2-40B4-BE49-F238E27FC236}">
                <a16:creationId xmlns:a16="http://schemas.microsoft.com/office/drawing/2014/main" id="{99FED2CA-C975-4920-805D-C3DF45266A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15877" y="601992"/>
            <a:ext cx="4120292" cy="2441715"/>
          </a:xfrm>
          <a:prstGeom prst="rect">
            <a:avLst/>
          </a:prstGeom>
        </p:spPr>
      </p:pic>
    </p:spTree>
    <p:extLst>
      <p:ext uri="{BB962C8B-B14F-4D97-AF65-F5344CB8AC3E}">
        <p14:creationId xmlns:p14="http://schemas.microsoft.com/office/powerpoint/2010/main" val="2273900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026B3B8-9A54-409B-99CE-9F12656EC0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401" y="3752045"/>
            <a:ext cx="3915166" cy="221379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46A7C0FD-5F87-42A7-9835-3FB4BC2511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623" y="608871"/>
            <a:ext cx="3754191" cy="2144012"/>
          </a:xfrm>
          <a:prstGeom prst="rect">
            <a:avLst/>
          </a:prstGeom>
        </p:spPr>
      </p:pic>
      <p:pic>
        <p:nvPicPr>
          <p:cNvPr id="10" name="Picture 9" descr="A picture containing text, indoor&#10;&#10;Description automatically generated">
            <a:extLst>
              <a:ext uri="{FF2B5EF4-FFF2-40B4-BE49-F238E27FC236}">
                <a16:creationId xmlns:a16="http://schemas.microsoft.com/office/drawing/2014/main" id="{CB7F7BA6-B886-4779-9473-EF00123E0E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17960" y="608871"/>
            <a:ext cx="3636135" cy="2142127"/>
          </a:xfrm>
          <a:prstGeom prst="rect">
            <a:avLst/>
          </a:prstGeom>
        </p:spPr>
      </p:pic>
      <p:sp>
        <p:nvSpPr>
          <p:cNvPr id="9" name="TextBox 8">
            <a:extLst>
              <a:ext uri="{FF2B5EF4-FFF2-40B4-BE49-F238E27FC236}">
                <a16:creationId xmlns:a16="http://schemas.microsoft.com/office/drawing/2014/main" id="{D5AA65AC-0436-430A-9462-8B93699647F3}"/>
              </a:ext>
            </a:extLst>
          </p:cNvPr>
          <p:cNvSpPr txBox="1"/>
          <p:nvPr/>
        </p:nvSpPr>
        <p:spPr>
          <a:xfrm>
            <a:off x="403538" y="135884"/>
            <a:ext cx="4868213" cy="461665"/>
          </a:xfrm>
          <a:prstGeom prst="rect">
            <a:avLst/>
          </a:prstGeom>
          <a:noFill/>
        </p:spPr>
        <p:txBody>
          <a:bodyPr wrap="square" rtlCol="0">
            <a:spAutoFit/>
          </a:bodyPr>
          <a:lstStyle/>
          <a:p>
            <a:r>
              <a:rPr lang="en-GB" sz="2400" b="1" dirty="0"/>
              <a:t>The James Caird </a:t>
            </a:r>
            <a:r>
              <a:rPr lang="en-GB" sz="2400" dirty="0"/>
              <a:t>24</a:t>
            </a:r>
            <a:r>
              <a:rPr lang="en-GB" sz="2400" baseline="30000" dirty="0"/>
              <a:t>th</a:t>
            </a:r>
            <a:r>
              <a:rPr lang="en-GB" sz="2400" dirty="0"/>
              <a:t> April 1916</a:t>
            </a:r>
          </a:p>
        </p:txBody>
      </p:sp>
      <p:sp>
        <p:nvSpPr>
          <p:cNvPr id="2" name="TextBox 1">
            <a:extLst>
              <a:ext uri="{FF2B5EF4-FFF2-40B4-BE49-F238E27FC236}">
                <a16:creationId xmlns:a16="http://schemas.microsoft.com/office/drawing/2014/main" id="{B6221D28-6707-4FC5-A7E9-F7A8DD540E0B}"/>
              </a:ext>
            </a:extLst>
          </p:cNvPr>
          <p:cNvSpPr txBox="1"/>
          <p:nvPr/>
        </p:nvSpPr>
        <p:spPr>
          <a:xfrm>
            <a:off x="137401" y="2836965"/>
            <a:ext cx="4208870" cy="276999"/>
          </a:xfrm>
          <a:prstGeom prst="rect">
            <a:avLst/>
          </a:prstGeom>
          <a:noFill/>
        </p:spPr>
        <p:txBody>
          <a:bodyPr wrap="square" rtlCol="0">
            <a:spAutoFit/>
          </a:bodyPr>
          <a:lstStyle/>
          <a:p>
            <a:r>
              <a:rPr lang="en-GB" sz="1200" dirty="0"/>
              <a:t>Loading the James Caird with shingles and boulders for ballast.</a:t>
            </a:r>
          </a:p>
        </p:txBody>
      </p:sp>
      <p:sp>
        <p:nvSpPr>
          <p:cNvPr id="11" name="TextBox 10">
            <a:extLst>
              <a:ext uri="{FF2B5EF4-FFF2-40B4-BE49-F238E27FC236}">
                <a16:creationId xmlns:a16="http://schemas.microsoft.com/office/drawing/2014/main" id="{CE2B57C0-7AF5-4EBE-93D4-E2F30D0BC6F1}"/>
              </a:ext>
            </a:extLst>
          </p:cNvPr>
          <p:cNvSpPr txBox="1"/>
          <p:nvPr/>
        </p:nvSpPr>
        <p:spPr>
          <a:xfrm>
            <a:off x="5453127" y="2836964"/>
            <a:ext cx="2092815" cy="276999"/>
          </a:xfrm>
          <a:prstGeom prst="rect">
            <a:avLst/>
          </a:prstGeom>
          <a:noFill/>
        </p:spPr>
        <p:txBody>
          <a:bodyPr wrap="square" rtlCol="0">
            <a:spAutoFit/>
          </a:bodyPr>
          <a:lstStyle/>
          <a:p>
            <a:r>
              <a:rPr lang="en-GB" sz="1200" dirty="0"/>
              <a:t>Loading the James Caird</a:t>
            </a:r>
          </a:p>
        </p:txBody>
      </p:sp>
      <p:sp>
        <p:nvSpPr>
          <p:cNvPr id="13" name="TextBox 12">
            <a:extLst>
              <a:ext uri="{FF2B5EF4-FFF2-40B4-BE49-F238E27FC236}">
                <a16:creationId xmlns:a16="http://schemas.microsoft.com/office/drawing/2014/main" id="{C851F75E-C7DF-46A8-BE57-FDF712531A08}"/>
              </a:ext>
            </a:extLst>
          </p:cNvPr>
          <p:cNvSpPr txBox="1"/>
          <p:nvPr/>
        </p:nvSpPr>
        <p:spPr>
          <a:xfrm>
            <a:off x="555941" y="6040155"/>
            <a:ext cx="3696235" cy="276999"/>
          </a:xfrm>
          <a:prstGeom prst="rect">
            <a:avLst/>
          </a:prstGeom>
          <a:noFill/>
        </p:spPr>
        <p:txBody>
          <a:bodyPr wrap="square" rtlCol="0">
            <a:spAutoFit/>
          </a:bodyPr>
          <a:lstStyle/>
          <a:p>
            <a:r>
              <a:rPr lang="en-GB" sz="1200" dirty="0"/>
              <a:t>Launching the James Caird</a:t>
            </a:r>
          </a:p>
        </p:txBody>
      </p:sp>
      <p:sp>
        <p:nvSpPr>
          <p:cNvPr id="4" name="TextBox 3">
            <a:extLst>
              <a:ext uri="{FF2B5EF4-FFF2-40B4-BE49-F238E27FC236}">
                <a16:creationId xmlns:a16="http://schemas.microsoft.com/office/drawing/2014/main" id="{B3E7146C-731E-4920-9DD7-04D7C530D4F8}"/>
              </a:ext>
            </a:extLst>
          </p:cNvPr>
          <p:cNvSpPr txBox="1"/>
          <p:nvPr/>
        </p:nvSpPr>
        <p:spPr>
          <a:xfrm>
            <a:off x="4099775" y="3143754"/>
            <a:ext cx="4803819" cy="3139321"/>
          </a:xfrm>
          <a:prstGeom prst="rect">
            <a:avLst/>
          </a:prstGeom>
          <a:noFill/>
        </p:spPr>
        <p:txBody>
          <a:bodyPr wrap="square" rtlCol="0">
            <a:spAutoFit/>
          </a:bodyPr>
          <a:lstStyle/>
          <a:p>
            <a:r>
              <a:rPr lang="en-GB" dirty="0"/>
              <a:t>Shackleton knew some of us had to try and leave the island to get help. Could we navigate nearly 800 miles to find the island of South Georgia in an enormous ocean? Captain Worsley would need all his navigational skills. </a:t>
            </a:r>
          </a:p>
          <a:p>
            <a:endParaRPr lang="en-GB" dirty="0"/>
          </a:p>
          <a:p>
            <a:r>
              <a:rPr lang="en-GB" dirty="0"/>
              <a:t>So, Shackleton and five others us prepared to set sail against the odds, in one of the tiny 22 foot long lifeboats. The weather and visibility was atrocious. The sleeping bags were mouldy and they would to sleep on rock used as ballast. </a:t>
            </a:r>
          </a:p>
        </p:txBody>
      </p:sp>
      <p:pic>
        <p:nvPicPr>
          <p:cNvPr id="12" name="Picture 11" descr="A picture containing text&#10;&#10;Description automatically generated">
            <a:extLst>
              <a:ext uri="{FF2B5EF4-FFF2-40B4-BE49-F238E27FC236}">
                <a16:creationId xmlns:a16="http://schemas.microsoft.com/office/drawing/2014/main" id="{81C0AD45-BF5C-4CB5-93A2-DF7AC80F07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401" y="3740723"/>
            <a:ext cx="3915166" cy="221379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445A1448-F5E7-449E-8D98-621A5B565A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623" y="597549"/>
            <a:ext cx="3754191" cy="2144012"/>
          </a:xfrm>
          <a:prstGeom prst="rect">
            <a:avLst/>
          </a:prstGeom>
        </p:spPr>
      </p:pic>
      <p:pic>
        <p:nvPicPr>
          <p:cNvPr id="15" name="Picture 14" descr="A picture containing text, indoor&#10;&#10;Description automatically generated">
            <a:extLst>
              <a:ext uri="{FF2B5EF4-FFF2-40B4-BE49-F238E27FC236}">
                <a16:creationId xmlns:a16="http://schemas.microsoft.com/office/drawing/2014/main" id="{EF55F6F4-611F-4EB2-ABFA-3409EE1D33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17960" y="597549"/>
            <a:ext cx="3636135" cy="2142127"/>
          </a:xfrm>
          <a:prstGeom prst="rect">
            <a:avLst/>
          </a:prstGeom>
        </p:spPr>
      </p:pic>
    </p:spTree>
    <p:extLst>
      <p:ext uri="{BB962C8B-B14F-4D97-AF65-F5344CB8AC3E}">
        <p14:creationId xmlns:p14="http://schemas.microsoft.com/office/powerpoint/2010/main" val="3269153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BB59EE-DE26-4668-BDB1-D42A89A58E74}"/>
              </a:ext>
            </a:extLst>
          </p:cNvPr>
          <p:cNvSpPr>
            <a:spLocks noGrp="1"/>
          </p:cNvSpPr>
          <p:nvPr>
            <p:ph type="sldNum" sz="quarter" idx="12"/>
          </p:nvPr>
        </p:nvSpPr>
        <p:spPr/>
        <p:txBody>
          <a:bodyPr/>
          <a:lstStyle/>
          <a:p>
            <a:fld id="{5D54DCBF-2843-4794-B6CD-49F6F55FABB2}" type="slidenum">
              <a:rPr lang="en-GB" smtClean="0"/>
              <a:t>24</a:t>
            </a:fld>
            <a:endParaRPr lang="en-GB" dirty="0"/>
          </a:p>
        </p:txBody>
      </p:sp>
      <p:sp>
        <p:nvSpPr>
          <p:cNvPr id="3" name="TextBox 2">
            <a:extLst>
              <a:ext uri="{FF2B5EF4-FFF2-40B4-BE49-F238E27FC236}">
                <a16:creationId xmlns:a16="http://schemas.microsoft.com/office/drawing/2014/main" id="{E5963CB4-38E0-4DB0-BCC5-8F6D2E5AFE6B}"/>
              </a:ext>
            </a:extLst>
          </p:cNvPr>
          <p:cNvSpPr txBox="1"/>
          <p:nvPr/>
        </p:nvSpPr>
        <p:spPr>
          <a:xfrm>
            <a:off x="485104" y="270457"/>
            <a:ext cx="2451279" cy="461665"/>
          </a:xfrm>
          <a:prstGeom prst="rect">
            <a:avLst/>
          </a:prstGeom>
          <a:noFill/>
        </p:spPr>
        <p:txBody>
          <a:bodyPr wrap="square" rtlCol="0">
            <a:spAutoFit/>
          </a:bodyPr>
          <a:lstStyle/>
          <a:p>
            <a:r>
              <a:rPr lang="en-GB" sz="2400" b="1" dirty="0"/>
              <a:t>Elephant Island</a:t>
            </a:r>
          </a:p>
        </p:txBody>
      </p:sp>
      <p:pic>
        <p:nvPicPr>
          <p:cNvPr id="4" name="Picture 3" descr="A picture containing text&#10;&#10;Description automatically generated">
            <a:extLst>
              <a:ext uri="{FF2B5EF4-FFF2-40B4-BE49-F238E27FC236}">
                <a16:creationId xmlns:a16="http://schemas.microsoft.com/office/drawing/2014/main" id="{4AC39D8D-E9C6-48F2-82B3-0CA72EDAB8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5133" y="892857"/>
            <a:ext cx="4146997" cy="2391256"/>
          </a:xfrm>
          <a:prstGeom prst="rect">
            <a:avLst/>
          </a:prstGeom>
        </p:spPr>
      </p:pic>
      <p:pic>
        <p:nvPicPr>
          <p:cNvPr id="5" name="Picture 4" descr="A picture containing text, stone&#10;&#10;Description automatically generated">
            <a:extLst>
              <a:ext uri="{FF2B5EF4-FFF2-40B4-BE49-F238E27FC236}">
                <a16:creationId xmlns:a16="http://schemas.microsoft.com/office/drawing/2014/main" id="{2F152D0A-C122-4C7D-89CF-337CF6B1A4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129917" y="67741"/>
            <a:ext cx="2376563" cy="402679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4D815A7-8B8B-41B7-B554-8E7C2582DF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1094336" y="2882696"/>
            <a:ext cx="2447724" cy="4177836"/>
          </a:xfrm>
          <a:prstGeom prst="rect">
            <a:avLst/>
          </a:prstGeom>
        </p:spPr>
      </p:pic>
      <p:sp>
        <p:nvSpPr>
          <p:cNvPr id="7" name="TextBox 6">
            <a:extLst>
              <a:ext uri="{FF2B5EF4-FFF2-40B4-BE49-F238E27FC236}">
                <a16:creationId xmlns:a16="http://schemas.microsoft.com/office/drawing/2014/main" id="{CB4FC474-8602-4B05-A442-990B9F40E212}"/>
              </a:ext>
            </a:extLst>
          </p:cNvPr>
          <p:cNvSpPr txBox="1"/>
          <p:nvPr/>
        </p:nvSpPr>
        <p:spPr>
          <a:xfrm>
            <a:off x="4614931" y="3824431"/>
            <a:ext cx="4116946" cy="2031325"/>
          </a:xfrm>
          <a:prstGeom prst="rect">
            <a:avLst/>
          </a:prstGeom>
          <a:noFill/>
        </p:spPr>
        <p:txBody>
          <a:bodyPr wrap="square" rtlCol="0">
            <a:spAutoFit/>
          </a:bodyPr>
          <a:lstStyle/>
          <a:p>
            <a:r>
              <a:rPr lang="en-GB" dirty="0"/>
              <a:t>With Shackleton and the rest of the crew gone to find South Georgia, we built a  shelter from the two lifeboats left behind. </a:t>
            </a:r>
          </a:p>
          <a:p>
            <a:endParaRPr lang="en-GB" dirty="0"/>
          </a:p>
          <a:p>
            <a:r>
              <a:rPr lang="en-GB" dirty="0"/>
              <a:t>We watched, hoping to see a rescue ship on the horizon, praying that hope would come.</a:t>
            </a:r>
          </a:p>
        </p:txBody>
      </p:sp>
      <p:sp>
        <p:nvSpPr>
          <p:cNvPr id="9" name="TextBox 8">
            <a:extLst>
              <a:ext uri="{FF2B5EF4-FFF2-40B4-BE49-F238E27FC236}">
                <a16:creationId xmlns:a16="http://schemas.microsoft.com/office/drawing/2014/main" id="{D4096A58-9F58-4C12-9562-E259FC1C6651}"/>
              </a:ext>
            </a:extLst>
          </p:cNvPr>
          <p:cNvSpPr txBox="1"/>
          <p:nvPr/>
        </p:nvSpPr>
        <p:spPr>
          <a:xfrm>
            <a:off x="4735133" y="3294671"/>
            <a:ext cx="4177837" cy="461665"/>
          </a:xfrm>
          <a:prstGeom prst="rect">
            <a:avLst/>
          </a:prstGeom>
          <a:noFill/>
        </p:spPr>
        <p:txBody>
          <a:bodyPr wrap="square">
            <a:spAutoFit/>
          </a:bodyPr>
          <a:lstStyle/>
          <a:p>
            <a:r>
              <a:rPr lang="en-GB" sz="1200" dirty="0"/>
              <a:t>The 20 Members of the crew of the Endurance left behind on Elephant Island.</a:t>
            </a:r>
          </a:p>
        </p:txBody>
      </p:sp>
      <p:sp>
        <p:nvSpPr>
          <p:cNvPr id="10" name="TextBox 9">
            <a:extLst>
              <a:ext uri="{FF2B5EF4-FFF2-40B4-BE49-F238E27FC236}">
                <a16:creationId xmlns:a16="http://schemas.microsoft.com/office/drawing/2014/main" id="{90C74DCB-FB73-4BED-822D-7B4B5ED20F7C}"/>
              </a:ext>
            </a:extLst>
          </p:cNvPr>
          <p:cNvSpPr txBox="1"/>
          <p:nvPr/>
        </p:nvSpPr>
        <p:spPr>
          <a:xfrm>
            <a:off x="1659230" y="6217851"/>
            <a:ext cx="1401650" cy="276999"/>
          </a:xfrm>
          <a:prstGeom prst="rect">
            <a:avLst/>
          </a:prstGeom>
          <a:noFill/>
        </p:spPr>
        <p:txBody>
          <a:bodyPr wrap="square">
            <a:spAutoFit/>
          </a:bodyPr>
          <a:lstStyle/>
          <a:p>
            <a:r>
              <a:rPr lang="en-GB" sz="1200" dirty="0"/>
              <a:t>Penguins</a:t>
            </a:r>
          </a:p>
        </p:txBody>
      </p:sp>
      <p:sp>
        <p:nvSpPr>
          <p:cNvPr id="11" name="TextBox 10">
            <a:extLst>
              <a:ext uri="{FF2B5EF4-FFF2-40B4-BE49-F238E27FC236}">
                <a16:creationId xmlns:a16="http://schemas.microsoft.com/office/drawing/2014/main" id="{BBFEAFD3-CC82-4372-A666-4389E2442B82}"/>
              </a:ext>
            </a:extLst>
          </p:cNvPr>
          <p:cNvSpPr txBox="1"/>
          <p:nvPr/>
        </p:nvSpPr>
        <p:spPr>
          <a:xfrm>
            <a:off x="481777" y="3263711"/>
            <a:ext cx="4177837" cy="276999"/>
          </a:xfrm>
          <a:prstGeom prst="rect">
            <a:avLst/>
          </a:prstGeom>
          <a:noFill/>
        </p:spPr>
        <p:txBody>
          <a:bodyPr wrap="square">
            <a:spAutoFit/>
          </a:bodyPr>
          <a:lstStyle/>
          <a:p>
            <a:r>
              <a:rPr lang="en-GB" sz="1200" dirty="0"/>
              <a:t>Lifeboats used as shelter on Elephant Island </a:t>
            </a:r>
          </a:p>
        </p:txBody>
      </p:sp>
    </p:spTree>
    <p:extLst>
      <p:ext uri="{BB962C8B-B14F-4D97-AF65-F5344CB8AC3E}">
        <p14:creationId xmlns:p14="http://schemas.microsoft.com/office/powerpoint/2010/main" val="3651001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F0E152-25DA-4F5E-8037-DBF7F99CA561}"/>
              </a:ext>
            </a:extLst>
          </p:cNvPr>
          <p:cNvSpPr>
            <a:spLocks noGrp="1"/>
          </p:cNvSpPr>
          <p:nvPr>
            <p:ph type="sldNum" sz="quarter" idx="12"/>
          </p:nvPr>
        </p:nvSpPr>
        <p:spPr/>
        <p:txBody>
          <a:bodyPr/>
          <a:lstStyle/>
          <a:p>
            <a:fld id="{5D54DCBF-2843-4794-B6CD-49F6F55FABB2}" type="slidenum">
              <a:rPr lang="en-GB" smtClean="0"/>
              <a:t>25</a:t>
            </a:fld>
            <a:endParaRPr lang="en-GB" dirty="0"/>
          </a:p>
        </p:txBody>
      </p:sp>
      <p:pic>
        <p:nvPicPr>
          <p:cNvPr id="4" name="Picture 3" descr="A picture containing text, mountain, nature&#10;&#10;Description automatically generated">
            <a:extLst>
              <a:ext uri="{FF2B5EF4-FFF2-40B4-BE49-F238E27FC236}">
                <a16:creationId xmlns:a16="http://schemas.microsoft.com/office/drawing/2014/main" id="{B5D7CFCD-0745-496C-B451-94AD3B62FD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5307" y="352023"/>
            <a:ext cx="8027831" cy="5962918"/>
          </a:xfrm>
          <a:prstGeom prst="rect">
            <a:avLst/>
          </a:prstGeom>
        </p:spPr>
      </p:pic>
      <p:sp>
        <p:nvSpPr>
          <p:cNvPr id="5" name="TextBox 4">
            <a:extLst>
              <a:ext uri="{FF2B5EF4-FFF2-40B4-BE49-F238E27FC236}">
                <a16:creationId xmlns:a16="http://schemas.microsoft.com/office/drawing/2014/main" id="{911DACB5-7EB8-473E-BD73-3304987D1479}"/>
              </a:ext>
            </a:extLst>
          </p:cNvPr>
          <p:cNvSpPr txBox="1"/>
          <p:nvPr/>
        </p:nvSpPr>
        <p:spPr>
          <a:xfrm>
            <a:off x="2159357" y="6393554"/>
            <a:ext cx="4662153" cy="261610"/>
          </a:xfrm>
          <a:prstGeom prst="rect">
            <a:avLst/>
          </a:prstGeom>
          <a:noFill/>
        </p:spPr>
        <p:txBody>
          <a:bodyPr wrap="square" rtlCol="0">
            <a:spAutoFit/>
          </a:bodyPr>
          <a:lstStyle/>
          <a:p>
            <a:r>
              <a:rPr lang="en-GB" sz="1100" dirty="0"/>
              <a:t>‘Boat at Sea’ A painting by George Marsden</a:t>
            </a:r>
          </a:p>
        </p:txBody>
      </p:sp>
    </p:spTree>
    <p:extLst>
      <p:ext uri="{BB962C8B-B14F-4D97-AF65-F5344CB8AC3E}">
        <p14:creationId xmlns:p14="http://schemas.microsoft.com/office/powerpoint/2010/main" val="1116461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F2FDCE-6FAF-40FF-8788-78D77B7EFE52}"/>
              </a:ext>
            </a:extLst>
          </p:cNvPr>
          <p:cNvSpPr>
            <a:spLocks noGrp="1"/>
          </p:cNvSpPr>
          <p:nvPr>
            <p:ph type="sldNum" sz="quarter" idx="12"/>
          </p:nvPr>
        </p:nvSpPr>
        <p:spPr/>
        <p:txBody>
          <a:bodyPr/>
          <a:lstStyle/>
          <a:p>
            <a:fld id="{5D54DCBF-2843-4794-B6CD-49F6F55FABB2}" type="slidenum">
              <a:rPr lang="en-GB" smtClean="0"/>
              <a:t>26</a:t>
            </a:fld>
            <a:endParaRPr lang="en-GB"/>
          </a:p>
        </p:txBody>
      </p:sp>
      <p:sp>
        <p:nvSpPr>
          <p:cNvPr id="3" name="TextBox 2">
            <a:extLst>
              <a:ext uri="{FF2B5EF4-FFF2-40B4-BE49-F238E27FC236}">
                <a16:creationId xmlns:a16="http://schemas.microsoft.com/office/drawing/2014/main" id="{0769D6A3-2A6F-4B2B-A4C0-E70E908F97D2}"/>
              </a:ext>
            </a:extLst>
          </p:cNvPr>
          <p:cNvSpPr txBox="1"/>
          <p:nvPr/>
        </p:nvSpPr>
        <p:spPr>
          <a:xfrm>
            <a:off x="425002" y="304800"/>
            <a:ext cx="6186153" cy="461665"/>
          </a:xfrm>
          <a:prstGeom prst="rect">
            <a:avLst/>
          </a:prstGeom>
          <a:noFill/>
        </p:spPr>
        <p:txBody>
          <a:bodyPr wrap="square" rtlCol="0">
            <a:spAutoFit/>
          </a:bodyPr>
          <a:lstStyle/>
          <a:p>
            <a:r>
              <a:rPr lang="en-GB" sz="2400" b="1" dirty="0"/>
              <a:t>The journey to South Georgia 24</a:t>
            </a:r>
            <a:r>
              <a:rPr lang="en-GB" sz="2400" b="1" baseline="30000" dirty="0"/>
              <a:t>th</a:t>
            </a:r>
            <a:r>
              <a:rPr lang="en-GB" sz="2400" b="1" dirty="0"/>
              <a:t> April 2016 </a:t>
            </a:r>
          </a:p>
        </p:txBody>
      </p:sp>
      <p:sp>
        <p:nvSpPr>
          <p:cNvPr id="4" name="TextBox 3">
            <a:extLst>
              <a:ext uri="{FF2B5EF4-FFF2-40B4-BE49-F238E27FC236}">
                <a16:creationId xmlns:a16="http://schemas.microsoft.com/office/drawing/2014/main" id="{8A763088-9549-4FFC-B33F-F047A56061F3}"/>
              </a:ext>
            </a:extLst>
          </p:cNvPr>
          <p:cNvSpPr txBox="1"/>
          <p:nvPr/>
        </p:nvSpPr>
        <p:spPr>
          <a:xfrm>
            <a:off x="323385" y="1141927"/>
            <a:ext cx="8191965" cy="1477328"/>
          </a:xfrm>
          <a:prstGeom prst="rect">
            <a:avLst/>
          </a:prstGeom>
          <a:noFill/>
        </p:spPr>
        <p:txBody>
          <a:bodyPr wrap="square" rtlCol="0">
            <a:spAutoFit/>
          </a:bodyPr>
          <a:lstStyle/>
          <a:p>
            <a:r>
              <a:rPr lang="en-GB" dirty="0"/>
              <a:t>Winter was in the air and the light was fading as Shackleton put to sea in the James Caird with supplies for just four weeks. </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A4DB0EE6-37F1-453F-A6FE-796535CD0A06}"/>
              </a:ext>
            </a:extLst>
          </p:cNvPr>
          <p:cNvPicPr>
            <a:picLocks noChangeAspect="1"/>
          </p:cNvPicPr>
          <p:nvPr/>
        </p:nvPicPr>
        <p:blipFill rotWithShape="1">
          <a:blip r:embed="rId2"/>
          <a:srcRect l="15458" t="20724" r="5848" b="-4750"/>
          <a:stretch/>
        </p:blipFill>
        <p:spPr>
          <a:xfrm>
            <a:off x="4891207" y="1635864"/>
            <a:ext cx="4005948" cy="2853331"/>
          </a:xfrm>
          <a:prstGeom prst="rect">
            <a:avLst/>
          </a:prstGeom>
        </p:spPr>
      </p:pic>
      <p:sp>
        <p:nvSpPr>
          <p:cNvPr id="7" name="TextBox 6">
            <a:extLst>
              <a:ext uri="{FF2B5EF4-FFF2-40B4-BE49-F238E27FC236}">
                <a16:creationId xmlns:a16="http://schemas.microsoft.com/office/drawing/2014/main" id="{5B37795A-E999-45E6-8A67-718D0E26A9F6}"/>
              </a:ext>
            </a:extLst>
          </p:cNvPr>
          <p:cNvSpPr txBox="1"/>
          <p:nvPr/>
        </p:nvSpPr>
        <p:spPr>
          <a:xfrm>
            <a:off x="4572000" y="4348866"/>
            <a:ext cx="4572000" cy="261610"/>
          </a:xfrm>
          <a:prstGeom prst="rect">
            <a:avLst/>
          </a:prstGeom>
          <a:noFill/>
        </p:spPr>
        <p:txBody>
          <a:bodyPr wrap="square">
            <a:spAutoFit/>
          </a:bodyPr>
          <a:lstStyle/>
          <a:p>
            <a:pPr algn="ctr"/>
            <a:r>
              <a:rPr lang="en-US" sz="1100" dirty="0"/>
              <a:t>Painting by George Marston of the James Caird landing at South Georgia.</a:t>
            </a:r>
          </a:p>
        </p:txBody>
      </p:sp>
      <p:sp>
        <p:nvSpPr>
          <p:cNvPr id="9" name="TextBox 8">
            <a:extLst>
              <a:ext uri="{FF2B5EF4-FFF2-40B4-BE49-F238E27FC236}">
                <a16:creationId xmlns:a16="http://schemas.microsoft.com/office/drawing/2014/main" id="{776BF062-13D7-487E-BD3A-9B4446B30FD6}"/>
              </a:ext>
            </a:extLst>
          </p:cNvPr>
          <p:cNvSpPr txBox="1"/>
          <p:nvPr/>
        </p:nvSpPr>
        <p:spPr>
          <a:xfrm>
            <a:off x="323386" y="1880591"/>
            <a:ext cx="4001770" cy="3416320"/>
          </a:xfrm>
          <a:prstGeom prst="rect">
            <a:avLst/>
          </a:prstGeom>
          <a:noFill/>
        </p:spPr>
        <p:txBody>
          <a:bodyPr wrap="square" rtlCol="0">
            <a:spAutoFit/>
          </a:bodyPr>
          <a:lstStyle/>
          <a:p>
            <a:r>
              <a:rPr lang="en-GB" dirty="0"/>
              <a:t>The crew of the James Caird took it in turn to do shifts at the helm, battling enormous waves and freezing seas. When the clouds parted, which they seldom did, Worsley used the navigational skill called ‘dead reckoning’ using the stars and calculating how much distance and time had passed.</a:t>
            </a:r>
          </a:p>
          <a:p>
            <a:endParaRPr lang="en-GB" dirty="0"/>
          </a:p>
          <a:p>
            <a:r>
              <a:rPr lang="en-GB" dirty="0"/>
              <a:t>They were thirsty, frostbitten, hungry and so exhausted.</a:t>
            </a:r>
          </a:p>
          <a:p>
            <a:endParaRPr lang="en-GB" dirty="0"/>
          </a:p>
        </p:txBody>
      </p:sp>
      <p:sp>
        <p:nvSpPr>
          <p:cNvPr id="10" name="TextBox 9">
            <a:extLst>
              <a:ext uri="{FF2B5EF4-FFF2-40B4-BE49-F238E27FC236}">
                <a16:creationId xmlns:a16="http://schemas.microsoft.com/office/drawing/2014/main" id="{4AA514F2-6E73-4F3B-A1DB-EF96D2DEA20B}"/>
              </a:ext>
            </a:extLst>
          </p:cNvPr>
          <p:cNvSpPr txBox="1"/>
          <p:nvPr/>
        </p:nvSpPr>
        <p:spPr>
          <a:xfrm>
            <a:off x="323385" y="5069742"/>
            <a:ext cx="8312615" cy="1200329"/>
          </a:xfrm>
          <a:prstGeom prst="rect">
            <a:avLst/>
          </a:prstGeom>
          <a:noFill/>
        </p:spPr>
        <p:txBody>
          <a:bodyPr wrap="square" rtlCol="0">
            <a:spAutoFit/>
          </a:bodyPr>
          <a:lstStyle/>
          <a:p>
            <a:r>
              <a:rPr lang="en-GB"/>
              <a:t>After two terrible weeks at sea South Georgia came into sight: rocky, dangerous, and with towering glaciers. They needed the safety of the harbour at the other end of the island but had to make land as soon as possible. Any hope of safety was 32 miles over uncharted mountains and glaciers. </a:t>
            </a:r>
            <a:endParaRPr lang="en-GB" dirty="0"/>
          </a:p>
        </p:txBody>
      </p:sp>
    </p:spTree>
    <p:extLst>
      <p:ext uri="{BB962C8B-B14F-4D97-AF65-F5344CB8AC3E}">
        <p14:creationId xmlns:p14="http://schemas.microsoft.com/office/powerpoint/2010/main" val="1439752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2F25D-8562-4801-B9F4-894244490245}"/>
              </a:ext>
            </a:extLst>
          </p:cNvPr>
          <p:cNvSpPr>
            <a:spLocks noGrp="1"/>
          </p:cNvSpPr>
          <p:nvPr>
            <p:ph type="sldNum" sz="quarter" idx="12"/>
          </p:nvPr>
        </p:nvSpPr>
        <p:spPr/>
        <p:txBody>
          <a:bodyPr/>
          <a:lstStyle/>
          <a:p>
            <a:fld id="{5D54DCBF-2843-4794-B6CD-49F6F55FABB2}" type="slidenum">
              <a:rPr lang="en-GB" smtClean="0"/>
              <a:t>27</a:t>
            </a:fld>
            <a:endParaRPr lang="en-GB"/>
          </a:p>
        </p:txBody>
      </p:sp>
      <p:sp>
        <p:nvSpPr>
          <p:cNvPr id="3" name="TextBox 2">
            <a:extLst>
              <a:ext uri="{FF2B5EF4-FFF2-40B4-BE49-F238E27FC236}">
                <a16:creationId xmlns:a16="http://schemas.microsoft.com/office/drawing/2014/main" id="{976B1257-035F-4CD2-B2E5-358BBB894831}"/>
              </a:ext>
            </a:extLst>
          </p:cNvPr>
          <p:cNvSpPr txBox="1"/>
          <p:nvPr/>
        </p:nvSpPr>
        <p:spPr>
          <a:xfrm>
            <a:off x="425003" y="304800"/>
            <a:ext cx="2957848" cy="461665"/>
          </a:xfrm>
          <a:prstGeom prst="rect">
            <a:avLst/>
          </a:prstGeom>
          <a:noFill/>
        </p:spPr>
        <p:txBody>
          <a:bodyPr wrap="square" rtlCol="0">
            <a:spAutoFit/>
          </a:bodyPr>
          <a:lstStyle/>
          <a:p>
            <a:r>
              <a:rPr lang="en-GB" sz="2400" b="1" dirty="0"/>
              <a:t>Uncharted Glaciers</a:t>
            </a:r>
          </a:p>
        </p:txBody>
      </p:sp>
      <p:sp>
        <p:nvSpPr>
          <p:cNvPr id="8" name="TextBox 7">
            <a:extLst>
              <a:ext uri="{FF2B5EF4-FFF2-40B4-BE49-F238E27FC236}">
                <a16:creationId xmlns:a16="http://schemas.microsoft.com/office/drawing/2014/main" id="{D615A093-85E9-4A3B-B0F0-7A9BC2C7B330}"/>
              </a:ext>
            </a:extLst>
          </p:cNvPr>
          <p:cNvSpPr txBox="1"/>
          <p:nvPr/>
        </p:nvSpPr>
        <p:spPr>
          <a:xfrm>
            <a:off x="339703" y="1143331"/>
            <a:ext cx="3534744" cy="4739759"/>
          </a:xfrm>
          <a:prstGeom prst="rect">
            <a:avLst/>
          </a:prstGeom>
          <a:noFill/>
        </p:spPr>
        <p:txBody>
          <a:bodyPr wrap="square">
            <a:spAutoFit/>
          </a:bodyPr>
          <a:lstStyle/>
          <a:p>
            <a:r>
              <a:rPr lang="en-GB" dirty="0"/>
              <a:t>The last leg of our journey. Shackleton urged his companion on though they needed more sleep. </a:t>
            </a:r>
          </a:p>
          <a:p>
            <a:endParaRPr lang="en-GB" sz="1400" dirty="0"/>
          </a:p>
          <a:p>
            <a:r>
              <a:rPr lang="en-GB" dirty="0"/>
              <a:t>They had no map and were tired to the bone but Shackleton kept them going, and allowed us only a few minutes sleep in 24 hours. </a:t>
            </a:r>
          </a:p>
          <a:p>
            <a:endParaRPr lang="en-GB" dirty="0"/>
          </a:p>
          <a:p>
            <a:r>
              <a:rPr lang="en-GB" dirty="0"/>
              <a:t>At last! They heard the sirens and sounds before they spotted the people and buildings of Stromness, a whaling station. Shackleton paused to shake the hands of his crewmen before they made their final descent to safety. </a:t>
            </a:r>
          </a:p>
          <a:p>
            <a:endParaRPr lang="en-GB" dirty="0"/>
          </a:p>
        </p:txBody>
      </p:sp>
      <p:pic>
        <p:nvPicPr>
          <p:cNvPr id="7" name="Picture 6">
            <a:extLst>
              <a:ext uri="{FF2B5EF4-FFF2-40B4-BE49-F238E27FC236}">
                <a16:creationId xmlns:a16="http://schemas.microsoft.com/office/drawing/2014/main" id="{970F8182-77A6-4C75-AF27-97240E9D3A93}"/>
              </a:ext>
            </a:extLst>
          </p:cNvPr>
          <p:cNvPicPr>
            <a:picLocks noChangeAspect="1"/>
          </p:cNvPicPr>
          <p:nvPr/>
        </p:nvPicPr>
        <p:blipFill>
          <a:blip r:embed="rId2"/>
          <a:stretch>
            <a:fillRect/>
          </a:stretch>
        </p:blipFill>
        <p:spPr>
          <a:xfrm>
            <a:off x="4362579" y="1143331"/>
            <a:ext cx="4005419" cy="2877561"/>
          </a:xfrm>
          <a:prstGeom prst="rect">
            <a:avLst/>
          </a:prstGeom>
        </p:spPr>
      </p:pic>
      <p:sp>
        <p:nvSpPr>
          <p:cNvPr id="9" name="TextBox 8">
            <a:extLst>
              <a:ext uri="{FF2B5EF4-FFF2-40B4-BE49-F238E27FC236}">
                <a16:creationId xmlns:a16="http://schemas.microsoft.com/office/drawing/2014/main" id="{541F8A04-0BFB-41E4-A588-3ECBE143106D}"/>
              </a:ext>
            </a:extLst>
          </p:cNvPr>
          <p:cNvSpPr txBox="1"/>
          <p:nvPr/>
        </p:nvSpPr>
        <p:spPr>
          <a:xfrm>
            <a:off x="4362579" y="4128764"/>
            <a:ext cx="4005420" cy="261610"/>
          </a:xfrm>
          <a:prstGeom prst="rect">
            <a:avLst/>
          </a:prstGeom>
          <a:noFill/>
        </p:spPr>
        <p:txBody>
          <a:bodyPr wrap="square" rtlCol="0">
            <a:spAutoFit/>
          </a:bodyPr>
          <a:lstStyle/>
          <a:p>
            <a:pPr algn="ctr"/>
            <a:r>
              <a:rPr lang="en-GB" sz="1100" dirty="0"/>
              <a:t>Grytviken Harbour, South Georgia. 13</a:t>
            </a:r>
            <a:r>
              <a:rPr lang="en-GB" sz="1100" baseline="30000" dirty="0"/>
              <a:t>th</a:t>
            </a:r>
            <a:r>
              <a:rPr lang="en-GB" sz="1100" dirty="0"/>
              <a:t> November 1914</a:t>
            </a:r>
          </a:p>
        </p:txBody>
      </p:sp>
    </p:spTree>
    <p:extLst>
      <p:ext uri="{BB962C8B-B14F-4D97-AF65-F5344CB8AC3E}">
        <p14:creationId xmlns:p14="http://schemas.microsoft.com/office/powerpoint/2010/main" val="2485351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each&#10;&#10;Description automatically generated">
            <a:extLst>
              <a:ext uri="{FF2B5EF4-FFF2-40B4-BE49-F238E27FC236}">
                <a16:creationId xmlns:a16="http://schemas.microsoft.com/office/drawing/2014/main" id="{D991C61D-0ABA-43EC-B6CE-23CA98FE43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315" y="568939"/>
            <a:ext cx="3717702" cy="2335536"/>
          </a:xfrm>
          <a:prstGeom prst="rect">
            <a:avLst/>
          </a:prstGeom>
        </p:spPr>
      </p:pic>
      <p:sp>
        <p:nvSpPr>
          <p:cNvPr id="6" name="TextBox 5">
            <a:extLst>
              <a:ext uri="{FF2B5EF4-FFF2-40B4-BE49-F238E27FC236}">
                <a16:creationId xmlns:a16="http://schemas.microsoft.com/office/drawing/2014/main" id="{4E0831D5-50FC-488B-951C-94A305E5C4CB}"/>
              </a:ext>
            </a:extLst>
          </p:cNvPr>
          <p:cNvSpPr txBox="1"/>
          <p:nvPr/>
        </p:nvSpPr>
        <p:spPr>
          <a:xfrm>
            <a:off x="301283" y="2904475"/>
            <a:ext cx="3772734" cy="276999"/>
          </a:xfrm>
          <a:prstGeom prst="rect">
            <a:avLst/>
          </a:prstGeom>
          <a:noFill/>
        </p:spPr>
        <p:txBody>
          <a:bodyPr wrap="square" rtlCol="0">
            <a:spAutoFit/>
          </a:bodyPr>
          <a:lstStyle/>
          <a:p>
            <a:pPr algn="ctr"/>
            <a:r>
              <a:rPr lang="en-GB" sz="1200" dirty="0"/>
              <a:t>Cheering the relief boat, Elephant Island</a:t>
            </a:r>
          </a:p>
        </p:txBody>
      </p:sp>
      <p:pic>
        <p:nvPicPr>
          <p:cNvPr id="7" name="Picture 6" descr="A picture containing text&#10;&#10;Description automatically generated">
            <a:extLst>
              <a:ext uri="{FF2B5EF4-FFF2-40B4-BE49-F238E27FC236}">
                <a16:creationId xmlns:a16="http://schemas.microsoft.com/office/drawing/2014/main" id="{A6FD5712-F947-42C3-BB56-DF39B91E3D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4757"/>
          <a:stretch/>
        </p:blipFill>
        <p:spPr>
          <a:xfrm>
            <a:off x="5737434" y="3253679"/>
            <a:ext cx="2717651" cy="151229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9664085-F45E-4CD6-86F8-10917D431F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265" y="3235995"/>
            <a:ext cx="4932608" cy="2764573"/>
          </a:xfrm>
          <a:prstGeom prst="rect">
            <a:avLst/>
          </a:prstGeom>
        </p:spPr>
      </p:pic>
      <p:sp>
        <p:nvSpPr>
          <p:cNvPr id="8" name="TextBox 7">
            <a:extLst>
              <a:ext uri="{FF2B5EF4-FFF2-40B4-BE49-F238E27FC236}">
                <a16:creationId xmlns:a16="http://schemas.microsoft.com/office/drawing/2014/main" id="{9F47264C-39C8-47BA-B2A5-7BBA4C6FC231}"/>
              </a:ext>
            </a:extLst>
          </p:cNvPr>
          <p:cNvSpPr txBox="1"/>
          <p:nvPr/>
        </p:nvSpPr>
        <p:spPr>
          <a:xfrm>
            <a:off x="403538" y="135400"/>
            <a:ext cx="4280079" cy="461665"/>
          </a:xfrm>
          <a:prstGeom prst="rect">
            <a:avLst/>
          </a:prstGeom>
          <a:noFill/>
        </p:spPr>
        <p:txBody>
          <a:bodyPr wrap="square" rtlCol="0">
            <a:spAutoFit/>
          </a:bodyPr>
          <a:lstStyle/>
          <a:p>
            <a:r>
              <a:rPr lang="en-GB" sz="2400" b="1" dirty="0"/>
              <a:t>Rescue! </a:t>
            </a:r>
            <a:r>
              <a:rPr lang="en-GB" sz="2400" dirty="0"/>
              <a:t>30</a:t>
            </a:r>
            <a:r>
              <a:rPr lang="en-GB" sz="2400" baseline="30000" dirty="0"/>
              <a:t>th</a:t>
            </a:r>
            <a:r>
              <a:rPr lang="en-GB" sz="2400" dirty="0"/>
              <a:t> August 1916</a:t>
            </a:r>
          </a:p>
        </p:txBody>
      </p:sp>
      <p:sp>
        <p:nvSpPr>
          <p:cNvPr id="10" name="TextBox 9">
            <a:extLst>
              <a:ext uri="{FF2B5EF4-FFF2-40B4-BE49-F238E27FC236}">
                <a16:creationId xmlns:a16="http://schemas.microsoft.com/office/drawing/2014/main" id="{99BF8698-F171-4C3F-9FBC-8A312AAA49C1}"/>
              </a:ext>
            </a:extLst>
          </p:cNvPr>
          <p:cNvSpPr txBox="1"/>
          <p:nvPr/>
        </p:nvSpPr>
        <p:spPr>
          <a:xfrm>
            <a:off x="4194220" y="337696"/>
            <a:ext cx="4546242" cy="2585323"/>
          </a:xfrm>
          <a:prstGeom prst="rect">
            <a:avLst/>
          </a:prstGeom>
          <a:noFill/>
        </p:spPr>
        <p:txBody>
          <a:bodyPr wrap="square" rtlCol="0">
            <a:spAutoFit/>
          </a:bodyPr>
          <a:lstStyle/>
          <a:p>
            <a:r>
              <a:rPr lang="en-GB" dirty="0"/>
              <a:t>Shackleton returned to Elephant Island on ‘The </a:t>
            </a:r>
            <a:r>
              <a:rPr lang="en-GB" dirty="0" err="1"/>
              <a:t>Yelcho</a:t>
            </a:r>
            <a:r>
              <a:rPr lang="en-GB" dirty="0"/>
              <a:t>’. Was it too late? Would the rest of his 24 men still be alive? </a:t>
            </a:r>
          </a:p>
          <a:p>
            <a:endParaRPr lang="en-GB" dirty="0"/>
          </a:p>
          <a:p>
            <a:r>
              <a:rPr lang="en-GB" dirty="0"/>
              <a:t>As Elephant island came into view, there were lots of waving hands. We broke into big grins the Boss and arrived to cheers. He called out </a:t>
            </a:r>
            <a:r>
              <a:rPr lang="en-US" dirty="0"/>
              <a:t>"Are you all well?" Wild replied "We are all well, Boss"</a:t>
            </a:r>
            <a:endParaRPr lang="en-GB" dirty="0"/>
          </a:p>
        </p:txBody>
      </p:sp>
      <p:sp>
        <p:nvSpPr>
          <p:cNvPr id="13" name="TextBox 12">
            <a:extLst>
              <a:ext uri="{FF2B5EF4-FFF2-40B4-BE49-F238E27FC236}">
                <a16:creationId xmlns:a16="http://schemas.microsoft.com/office/drawing/2014/main" id="{7B057BDA-9B64-4AEA-8579-FADEEE809CF8}"/>
              </a:ext>
            </a:extLst>
          </p:cNvPr>
          <p:cNvSpPr txBox="1"/>
          <p:nvPr/>
        </p:nvSpPr>
        <p:spPr>
          <a:xfrm>
            <a:off x="5331855" y="5042976"/>
            <a:ext cx="3528810" cy="1477328"/>
          </a:xfrm>
          <a:prstGeom prst="rect">
            <a:avLst/>
          </a:prstGeom>
          <a:noFill/>
        </p:spPr>
        <p:txBody>
          <a:bodyPr wrap="square" rtlCol="0">
            <a:spAutoFit/>
          </a:bodyPr>
          <a:lstStyle/>
          <a:p>
            <a:r>
              <a:rPr lang="en-GB" dirty="0"/>
              <a:t>After more than two years, we were going home! Every man returned safely. We had followed Shackleton to the ends of the earth and he had led us back. </a:t>
            </a:r>
          </a:p>
        </p:txBody>
      </p:sp>
      <p:sp>
        <p:nvSpPr>
          <p:cNvPr id="11" name="TextBox 10">
            <a:extLst>
              <a:ext uri="{FF2B5EF4-FFF2-40B4-BE49-F238E27FC236}">
                <a16:creationId xmlns:a16="http://schemas.microsoft.com/office/drawing/2014/main" id="{EE2EC15F-661A-4C74-952D-152130583524}"/>
              </a:ext>
            </a:extLst>
          </p:cNvPr>
          <p:cNvSpPr txBox="1"/>
          <p:nvPr/>
        </p:nvSpPr>
        <p:spPr>
          <a:xfrm>
            <a:off x="301283" y="6000568"/>
            <a:ext cx="4981589" cy="276999"/>
          </a:xfrm>
          <a:prstGeom prst="rect">
            <a:avLst/>
          </a:prstGeom>
          <a:noFill/>
        </p:spPr>
        <p:txBody>
          <a:bodyPr wrap="square" rtlCol="0">
            <a:spAutoFit/>
          </a:bodyPr>
          <a:lstStyle/>
          <a:p>
            <a:pPr algn="ctr"/>
            <a:r>
              <a:rPr lang="en-GB" sz="1200" dirty="0"/>
              <a:t>About to rescue the crew from Elephant Island</a:t>
            </a:r>
          </a:p>
        </p:txBody>
      </p:sp>
      <p:sp>
        <p:nvSpPr>
          <p:cNvPr id="12" name="TextBox 11">
            <a:extLst>
              <a:ext uri="{FF2B5EF4-FFF2-40B4-BE49-F238E27FC236}">
                <a16:creationId xmlns:a16="http://schemas.microsoft.com/office/drawing/2014/main" id="{D2472AA4-1533-427B-B544-6E26FED03BC5}"/>
              </a:ext>
            </a:extLst>
          </p:cNvPr>
          <p:cNvSpPr txBox="1"/>
          <p:nvPr/>
        </p:nvSpPr>
        <p:spPr>
          <a:xfrm>
            <a:off x="5737434" y="4765977"/>
            <a:ext cx="2683407" cy="276999"/>
          </a:xfrm>
          <a:prstGeom prst="rect">
            <a:avLst/>
          </a:prstGeom>
          <a:noFill/>
        </p:spPr>
        <p:txBody>
          <a:bodyPr wrap="square" rtlCol="0">
            <a:spAutoFit/>
          </a:bodyPr>
          <a:lstStyle/>
          <a:p>
            <a:pPr algn="ctr"/>
            <a:r>
              <a:rPr lang="en-GB" sz="1200" dirty="0"/>
              <a:t>The crew leave Elephant Island</a:t>
            </a:r>
          </a:p>
        </p:txBody>
      </p:sp>
    </p:spTree>
    <p:extLst>
      <p:ext uri="{BB962C8B-B14F-4D97-AF65-F5344CB8AC3E}">
        <p14:creationId xmlns:p14="http://schemas.microsoft.com/office/powerpoint/2010/main" val="418042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9F33D0-AF6E-4100-A8D0-49E23A3C2609}"/>
              </a:ext>
            </a:extLst>
          </p:cNvPr>
          <p:cNvSpPr>
            <a:spLocks noGrp="1"/>
          </p:cNvSpPr>
          <p:nvPr>
            <p:ph type="sldNum" sz="quarter" idx="12"/>
          </p:nvPr>
        </p:nvSpPr>
        <p:spPr/>
        <p:txBody>
          <a:bodyPr/>
          <a:lstStyle/>
          <a:p>
            <a:fld id="{5D54DCBF-2843-4794-B6CD-49F6F55FABB2}" type="slidenum">
              <a:rPr lang="en-GB" smtClean="0"/>
              <a:t>29</a:t>
            </a:fld>
            <a:endParaRPr lang="en-GB"/>
          </a:p>
        </p:txBody>
      </p:sp>
      <p:sp>
        <p:nvSpPr>
          <p:cNvPr id="4" name="TextBox 3">
            <a:extLst>
              <a:ext uri="{FF2B5EF4-FFF2-40B4-BE49-F238E27FC236}">
                <a16:creationId xmlns:a16="http://schemas.microsoft.com/office/drawing/2014/main" id="{2A285F6F-4ED9-464C-9107-E23DB52D72DD}"/>
              </a:ext>
            </a:extLst>
          </p:cNvPr>
          <p:cNvSpPr txBox="1"/>
          <p:nvPr/>
        </p:nvSpPr>
        <p:spPr>
          <a:xfrm>
            <a:off x="511015" y="818536"/>
            <a:ext cx="8004335" cy="1200329"/>
          </a:xfrm>
          <a:prstGeom prst="rect">
            <a:avLst/>
          </a:prstGeom>
          <a:noFill/>
        </p:spPr>
        <p:txBody>
          <a:bodyPr wrap="square">
            <a:spAutoFit/>
          </a:bodyPr>
          <a:lstStyle/>
          <a:p>
            <a:r>
              <a:rPr lang="en-GB" b="0" i="0" dirty="0">
                <a:solidFill>
                  <a:srgbClr val="404040"/>
                </a:solidFill>
                <a:effectLst/>
              </a:rPr>
              <a:t>January 10th 1917</a:t>
            </a:r>
          </a:p>
          <a:p>
            <a:r>
              <a:rPr lang="en-GB" b="0" i="0" dirty="0">
                <a:solidFill>
                  <a:srgbClr val="404040"/>
                </a:solidFill>
                <a:effectLst/>
              </a:rPr>
              <a:t>More than four months after Ernest Shackleton had rescued the </a:t>
            </a:r>
            <a:r>
              <a:rPr lang="en-GB" b="0" i="1" dirty="0">
                <a:solidFill>
                  <a:srgbClr val="404040"/>
                </a:solidFill>
                <a:effectLst/>
              </a:rPr>
              <a:t>Endurance’s</a:t>
            </a:r>
            <a:r>
              <a:rPr lang="en-GB" b="0" i="0" dirty="0">
                <a:solidFill>
                  <a:srgbClr val="404040"/>
                </a:solidFill>
                <a:effectLst/>
              </a:rPr>
              <a:t> crew from Elephant Island, Shackleton arrived at Cape Royds, Antarctica, to save the stranded men of the </a:t>
            </a:r>
            <a:r>
              <a:rPr lang="en-GB" b="0" i="1" dirty="0">
                <a:solidFill>
                  <a:srgbClr val="404040"/>
                </a:solidFill>
                <a:effectLst/>
              </a:rPr>
              <a:t>Aurora</a:t>
            </a:r>
            <a:r>
              <a:rPr lang="en-GB" b="0" i="0" dirty="0">
                <a:solidFill>
                  <a:srgbClr val="404040"/>
                </a:solidFill>
                <a:effectLst/>
              </a:rPr>
              <a:t>.</a:t>
            </a:r>
            <a:endParaRPr lang="en-GB" dirty="0"/>
          </a:p>
        </p:txBody>
      </p:sp>
      <p:sp>
        <p:nvSpPr>
          <p:cNvPr id="3" name="TextBox 2">
            <a:extLst>
              <a:ext uri="{FF2B5EF4-FFF2-40B4-BE49-F238E27FC236}">
                <a16:creationId xmlns:a16="http://schemas.microsoft.com/office/drawing/2014/main" id="{72FCC8B2-7CAC-4F9E-B299-7C2424D45A32}"/>
              </a:ext>
            </a:extLst>
          </p:cNvPr>
          <p:cNvSpPr txBox="1"/>
          <p:nvPr/>
        </p:nvSpPr>
        <p:spPr>
          <a:xfrm>
            <a:off x="570965" y="278347"/>
            <a:ext cx="2509586" cy="461665"/>
          </a:xfrm>
          <a:prstGeom prst="rect">
            <a:avLst/>
          </a:prstGeom>
          <a:noFill/>
        </p:spPr>
        <p:txBody>
          <a:bodyPr wrap="square" rtlCol="0">
            <a:spAutoFit/>
          </a:bodyPr>
          <a:lstStyle/>
          <a:p>
            <a:r>
              <a:rPr lang="en-GB" sz="2400" b="1" dirty="0"/>
              <a:t>After the rescue</a:t>
            </a:r>
          </a:p>
        </p:txBody>
      </p:sp>
      <p:pic>
        <p:nvPicPr>
          <p:cNvPr id="6" name="Picture 5" descr="A picture containing text&#10;&#10;Description automatically generated">
            <a:extLst>
              <a:ext uri="{FF2B5EF4-FFF2-40B4-BE49-F238E27FC236}">
                <a16:creationId xmlns:a16="http://schemas.microsoft.com/office/drawing/2014/main" id="{C6DDBC16-26E1-4570-9A0B-A6947AAC9A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5035003" y="1362686"/>
            <a:ext cx="3032696" cy="4345055"/>
          </a:xfrm>
          <a:prstGeom prst="rect">
            <a:avLst/>
          </a:prstGeom>
        </p:spPr>
      </p:pic>
      <p:sp>
        <p:nvSpPr>
          <p:cNvPr id="7" name="TextBox 6">
            <a:extLst>
              <a:ext uri="{FF2B5EF4-FFF2-40B4-BE49-F238E27FC236}">
                <a16:creationId xmlns:a16="http://schemas.microsoft.com/office/drawing/2014/main" id="{7A3D8C64-B77F-4B8B-A8E1-18BD64BB97F2}"/>
              </a:ext>
            </a:extLst>
          </p:cNvPr>
          <p:cNvSpPr txBox="1"/>
          <p:nvPr/>
        </p:nvSpPr>
        <p:spPr>
          <a:xfrm>
            <a:off x="486541" y="2186306"/>
            <a:ext cx="4046822" cy="2800767"/>
          </a:xfrm>
          <a:prstGeom prst="rect">
            <a:avLst/>
          </a:prstGeom>
          <a:noFill/>
        </p:spPr>
        <p:txBody>
          <a:bodyPr wrap="square" rtlCol="0">
            <a:spAutoFit/>
          </a:bodyPr>
          <a:lstStyle/>
          <a:p>
            <a:r>
              <a:rPr lang="en-GB" dirty="0"/>
              <a:t>September 1921</a:t>
            </a:r>
          </a:p>
          <a:p>
            <a:r>
              <a:rPr lang="en-GB" dirty="0"/>
              <a:t>Shackleton set sail again four years later as Commander of a new Antarctic expedition. But a few months later he had a fatal heart attack at sea and was then buried at Grytviken, South Georgia. </a:t>
            </a:r>
          </a:p>
          <a:p>
            <a:endParaRPr lang="en-GB" sz="1400" dirty="0"/>
          </a:p>
          <a:p>
            <a:r>
              <a:rPr lang="en-GB" dirty="0"/>
              <a:t>Shackleton’s leadership and his feat of getting all his crew home safely, made him a legend.  </a:t>
            </a:r>
          </a:p>
        </p:txBody>
      </p:sp>
      <p:sp>
        <p:nvSpPr>
          <p:cNvPr id="9" name="TextBox 8">
            <a:extLst>
              <a:ext uri="{FF2B5EF4-FFF2-40B4-BE49-F238E27FC236}">
                <a16:creationId xmlns:a16="http://schemas.microsoft.com/office/drawing/2014/main" id="{E72C399B-D645-4B87-A23D-0566822CC3A0}"/>
              </a:ext>
            </a:extLst>
          </p:cNvPr>
          <p:cNvSpPr txBox="1"/>
          <p:nvPr/>
        </p:nvSpPr>
        <p:spPr>
          <a:xfrm>
            <a:off x="452196" y="5051562"/>
            <a:ext cx="8121972" cy="923330"/>
          </a:xfrm>
          <a:prstGeom prst="rect">
            <a:avLst/>
          </a:prstGeom>
          <a:noFill/>
        </p:spPr>
        <p:txBody>
          <a:bodyPr wrap="square">
            <a:spAutoFit/>
          </a:bodyPr>
          <a:lstStyle/>
          <a:p>
            <a:r>
              <a:rPr lang="en-GB" dirty="0"/>
              <a:t>On the 5</a:t>
            </a:r>
            <a:r>
              <a:rPr lang="en-GB" baseline="30000" dirty="0"/>
              <a:t>th</a:t>
            </a:r>
            <a:r>
              <a:rPr lang="en-GB" dirty="0"/>
              <a:t> February 2022, expedition ‘Endurance22’ set out from Cape Town aboard the SA Agulhas II to search for the final resting place of the wreck of Shackleton’s ship ‘Endurance’. </a:t>
            </a:r>
          </a:p>
        </p:txBody>
      </p:sp>
      <p:pic>
        <p:nvPicPr>
          <p:cNvPr id="8" name="Picture 7">
            <a:extLst>
              <a:ext uri="{FF2B5EF4-FFF2-40B4-BE49-F238E27FC236}">
                <a16:creationId xmlns:a16="http://schemas.microsoft.com/office/drawing/2014/main" id="{8EE204A1-393B-480E-8532-40C8CA717827}"/>
              </a:ext>
            </a:extLst>
          </p:cNvPr>
          <p:cNvPicPr>
            <a:picLocks noChangeAspect="1"/>
          </p:cNvPicPr>
          <p:nvPr/>
        </p:nvPicPr>
        <p:blipFill>
          <a:blip r:embed="rId3"/>
          <a:stretch>
            <a:fillRect/>
          </a:stretch>
        </p:blipFill>
        <p:spPr>
          <a:xfrm>
            <a:off x="570965" y="6058493"/>
            <a:ext cx="2779938" cy="786664"/>
          </a:xfrm>
          <a:prstGeom prst="rect">
            <a:avLst/>
          </a:prstGeom>
        </p:spPr>
      </p:pic>
      <p:pic>
        <p:nvPicPr>
          <p:cNvPr id="10" name="Picture 9">
            <a:extLst>
              <a:ext uri="{FF2B5EF4-FFF2-40B4-BE49-F238E27FC236}">
                <a16:creationId xmlns:a16="http://schemas.microsoft.com/office/drawing/2014/main" id="{DFA21CB4-A02D-4B18-B842-10A520A59561}"/>
              </a:ext>
            </a:extLst>
          </p:cNvPr>
          <p:cNvPicPr>
            <a:picLocks noChangeAspect="1"/>
          </p:cNvPicPr>
          <p:nvPr/>
        </p:nvPicPr>
        <p:blipFill>
          <a:blip r:embed="rId4"/>
          <a:stretch>
            <a:fillRect/>
          </a:stretch>
        </p:blipFill>
        <p:spPr>
          <a:xfrm>
            <a:off x="4029739" y="6017510"/>
            <a:ext cx="3891516" cy="786664"/>
          </a:xfrm>
          <a:prstGeom prst="rect">
            <a:avLst/>
          </a:prstGeom>
        </p:spPr>
      </p:pic>
    </p:spTree>
    <p:extLst>
      <p:ext uri="{BB962C8B-B14F-4D97-AF65-F5344CB8AC3E}">
        <p14:creationId xmlns:p14="http://schemas.microsoft.com/office/powerpoint/2010/main" val="3958280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41FC21-7D2B-4CC2-89FF-8329A914A0D5}"/>
              </a:ext>
            </a:extLst>
          </p:cNvPr>
          <p:cNvSpPr>
            <a:spLocks noGrp="1"/>
          </p:cNvSpPr>
          <p:nvPr>
            <p:ph type="sldNum" sz="quarter" idx="12"/>
          </p:nvPr>
        </p:nvSpPr>
        <p:spPr>
          <a:xfrm>
            <a:off x="6457950" y="6360644"/>
            <a:ext cx="2057400" cy="365125"/>
          </a:xfrm>
        </p:spPr>
        <p:txBody>
          <a:bodyPr/>
          <a:lstStyle/>
          <a:p>
            <a:fld id="{5D54DCBF-2843-4794-B6CD-49F6F55FABB2}" type="slidenum">
              <a:rPr lang="en-GB" smtClean="0"/>
              <a:t>3</a:t>
            </a:fld>
            <a:endParaRPr lang="en-GB"/>
          </a:p>
        </p:txBody>
      </p:sp>
      <p:pic>
        <p:nvPicPr>
          <p:cNvPr id="4" name="Picture 5" descr="C:\Users\jant\AppData\Local\Microsoft\Windows\Temporary Internet Files\Content.Outlook\YG8B4YXL\Shackleton Antarctic Map.jpg">
            <a:extLst>
              <a:ext uri="{FF2B5EF4-FFF2-40B4-BE49-F238E27FC236}">
                <a16:creationId xmlns:a16="http://schemas.microsoft.com/office/drawing/2014/main" id="{594792B5-50A8-48C9-8BD8-0062F0E8BC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550" y="2060620"/>
            <a:ext cx="3690629" cy="3926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1C46C6-786D-45C1-AFCF-FDA6C0E75B39}"/>
              </a:ext>
            </a:extLst>
          </p:cNvPr>
          <p:cNvSpPr txBox="1"/>
          <p:nvPr/>
        </p:nvSpPr>
        <p:spPr>
          <a:xfrm>
            <a:off x="180059" y="6091665"/>
            <a:ext cx="3823609" cy="600164"/>
          </a:xfrm>
          <a:prstGeom prst="rect">
            <a:avLst/>
          </a:prstGeom>
          <a:noFill/>
        </p:spPr>
        <p:txBody>
          <a:bodyPr wrap="square" rtlCol="0">
            <a:spAutoFit/>
          </a:bodyPr>
          <a:lstStyle/>
          <a:p>
            <a:pPr lvl="0"/>
            <a:r>
              <a:rPr lang="en-GB" sz="1100" dirty="0">
                <a:solidFill>
                  <a:prstClr val="black"/>
                </a:solidFill>
              </a:rPr>
              <a:t>Map of Antarctic regions as known at Shackleton’s birth, 1874. From: Mill, Hugh Robert. The life of Sir Ernest Shackleton. William Heinemann, 1924, p.11.</a:t>
            </a:r>
          </a:p>
        </p:txBody>
      </p:sp>
      <p:sp>
        <p:nvSpPr>
          <p:cNvPr id="6" name="TextBox 5">
            <a:extLst>
              <a:ext uri="{FF2B5EF4-FFF2-40B4-BE49-F238E27FC236}">
                <a16:creationId xmlns:a16="http://schemas.microsoft.com/office/drawing/2014/main" id="{B31303D1-0DF8-401C-AE01-3D6FBA8ED33C}"/>
              </a:ext>
            </a:extLst>
          </p:cNvPr>
          <p:cNvSpPr txBox="1"/>
          <p:nvPr/>
        </p:nvSpPr>
        <p:spPr>
          <a:xfrm>
            <a:off x="0" y="94315"/>
            <a:ext cx="4050748" cy="461665"/>
          </a:xfrm>
          <a:prstGeom prst="rect">
            <a:avLst/>
          </a:prstGeom>
          <a:noFill/>
        </p:spPr>
        <p:txBody>
          <a:bodyPr wrap="square" rtlCol="0">
            <a:spAutoFit/>
          </a:bodyPr>
          <a:lstStyle/>
          <a:p>
            <a:pPr algn="ctr"/>
            <a:r>
              <a:rPr lang="en-GB" sz="2400" b="1" dirty="0"/>
              <a:t>Unexplored! </a:t>
            </a:r>
            <a:r>
              <a:rPr lang="en-GB" sz="2400" i="1" dirty="0"/>
              <a:t>The Story so far.</a:t>
            </a:r>
          </a:p>
        </p:txBody>
      </p:sp>
      <p:sp>
        <p:nvSpPr>
          <p:cNvPr id="10" name="TextBox 9">
            <a:extLst>
              <a:ext uri="{FF2B5EF4-FFF2-40B4-BE49-F238E27FC236}">
                <a16:creationId xmlns:a16="http://schemas.microsoft.com/office/drawing/2014/main" id="{B399665B-C11E-4ADE-B4DD-5D587A1B5CED}"/>
              </a:ext>
            </a:extLst>
          </p:cNvPr>
          <p:cNvSpPr txBox="1"/>
          <p:nvPr/>
        </p:nvSpPr>
        <p:spPr>
          <a:xfrm>
            <a:off x="4050748" y="94315"/>
            <a:ext cx="4986783" cy="6832640"/>
          </a:xfrm>
          <a:prstGeom prst="rect">
            <a:avLst/>
          </a:prstGeom>
          <a:noFill/>
        </p:spPr>
        <p:txBody>
          <a:bodyPr wrap="square" rtlCol="0">
            <a:spAutoFit/>
          </a:bodyPr>
          <a:lstStyle/>
          <a:p>
            <a:r>
              <a:rPr lang="en-GB" sz="1800" kern="1200" dirty="0">
                <a:solidFill>
                  <a:srgbClr val="000000"/>
                </a:solidFill>
                <a:effectLst/>
                <a:ea typeface="Times New Roman" panose="02020603050405020304" pitchFamily="18" charset="0"/>
                <a:cs typeface="Times New Roman" panose="02020603050405020304" pitchFamily="18" charset="0"/>
              </a:rPr>
              <a:t>Not much was known about Antarctica when </a:t>
            </a:r>
            <a:r>
              <a:rPr lang="en-GB" b="1" dirty="0">
                <a:solidFill>
                  <a:srgbClr val="000000"/>
                </a:solidFill>
                <a:ea typeface="Times New Roman" panose="02020603050405020304" pitchFamily="18" charset="0"/>
                <a:cs typeface="Times New Roman" panose="02020603050405020304" pitchFamily="18" charset="0"/>
              </a:rPr>
              <a:t>Ernest S</a:t>
            </a:r>
            <a:r>
              <a:rPr lang="en-GB" sz="1800" b="1" kern="1200" dirty="0">
                <a:solidFill>
                  <a:srgbClr val="000000"/>
                </a:solidFill>
                <a:effectLst/>
                <a:ea typeface="Times New Roman" panose="02020603050405020304" pitchFamily="18" charset="0"/>
                <a:cs typeface="Times New Roman" panose="02020603050405020304" pitchFamily="18" charset="0"/>
              </a:rPr>
              <a:t>hackleton </a:t>
            </a:r>
            <a:r>
              <a:rPr lang="en-GB" sz="1800" kern="1200" dirty="0">
                <a:solidFill>
                  <a:srgbClr val="000000"/>
                </a:solidFill>
                <a:effectLst/>
                <a:ea typeface="Times New Roman" panose="02020603050405020304" pitchFamily="18" charset="0"/>
                <a:cs typeface="Times New Roman" panose="02020603050405020304" pitchFamily="18" charset="0"/>
              </a:rPr>
              <a:t>was born in 1874, but explorers kept going further south to find out. James Weddell, reached 74 degrees South in 1823, and in 1839, Sir James Clark Ross and his crew mapped and named the </a:t>
            </a:r>
            <a:r>
              <a:rPr lang="en-GB" sz="1800" b="1" kern="1200" dirty="0">
                <a:solidFill>
                  <a:srgbClr val="000000"/>
                </a:solidFill>
                <a:effectLst/>
                <a:ea typeface="Times New Roman" panose="02020603050405020304" pitchFamily="18" charset="0"/>
                <a:cs typeface="Times New Roman" panose="02020603050405020304" pitchFamily="18" charset="0"/>
              </a:rPr>
              <a:t>Ross Sea </a:t>
            </a:r>
            <a:r>
              <a:rPr lang="en-GB" sz="1800" kern="1200" dirty="0">
                <a:solidFill>
                  <a:srgbClr val="000000"/>
                </a:solidFill>
                <a:effectLst/>
                <a:ea typeface="Times New Roman" panose="02020603050405020304" pitchFamily="18" charset="0"/>
                <a:cs typeface="Times New Roman" panose="02020603050405020304" pitchFamily="18" charset="0"/>
              </a:rPr>
              <a:t>and </a:t>
            </a:r>
            <a:r>
              <a:rPr lang="en-GB" sz="1800" b="1" kern="1200" dirty="0">
                <a:solidFill>
                  <a:srgbClr val="000000"/>
                </a:solidFill>
                <a:effectLst/>
                <a:ea typeface="Times New Roman" panose="02020603050405020304" pitchFamily="18" charset="0"/>
                <a:cs typeface="Times New Roman" panose="02020603050405020304" pitchFamily="18" charset="0"/>
              </a:rPr>
              <a:t>Ross Ice Shelf</a:t>
            </a:r>
            <a:r>
              <a:rPr lang="en-GB" sz="1800" kern="1200" dirty="0">
                <a:solidFill>
                  <a:srgbClr val="000000"/>
                </a:solidFill>
                <a:effectLst/>
                <a:ea typeface="Times New Roman" panose="02020603050405020304" pitchFamily="18" charset="0"/>
                <a:cs typeface="Times New Roman" panose="02020603050405020304" pitchFamily="18" charset="0"/>
              </a:rPr>
              <a:t>. By this time, the race to explore Antarctica and reach the </a:t>
            </a:r>
            <a:r>
              <a:rPr lang="en-GB" sz="1800" b="1" kern="1200" dirty="0">
                <a:solidFill>
                  <a:srgbClr val="000000"/>
                </a:solidFill>
                <a:effectLst/>
                <a:ea typeface="Times New Roman" panose="02020603050405020304" pitchFamily="18" charset="0"/>
                <a:cs typeface="Times New Roman" panose="02020603050405020304" pitchFamily="18" charset="0"/>
              </a:rPr>
              <a:t>geographic South Pole </a:t>
            </a:r>
            <a:r>
              <a:rPr lang="en-GB" sz="1800" kern="1200" dirty="0">
                <a:solidFill>
                  <a:srgbClr val="000000"/>
                </a:solidFill>
                <a:effectLst/>
                <a:ea typeface="Times New Roman" panose="02020603050405020304" pitchFamily="18" charset="0"/>
                <a:cs typeface="Times New Roman" panose="02020603050405020304" pitchFamily="18" charset="0"/>
              </a:rPr>
              <a:t>first was well and truly on!</a:t>
            </a:r>
          </a:p>
          <a:p>
            <a:endParaRPr lang="en-GB" sz="1200" dirty="0">
              <a:effectLst/>
              <a:ea typeface="Times New Roman" panose="02020603050405020304" pitchFamily="18" charset="0"/>
            </a:endParaRPr>
          </a:p>
          <a:p>
            <a:r>
              <a:rPr lang="en-GB" sz="1800" kern="1200" dirty="0">
                <a:solidFill>
                  <a:srgbClr val="000000"/>
                </a:solidFill>
                <a:effectLst/>
                <a:ea typeface="Times New Roman" panose="02020603050405020304" pitchFamily="18" charset="0"/>
                <a:cs typeface="Times New Roman" panose="02020603050405020304" pitchFamily="18" charset="0"/>
              </a:rPr>
              <a:t>In 1901 </a:t>
            </a:r>
            <a:r>
              <a:rPr lang="en-GB" sz="1800" b="1" kern="1200" dirty="0">
                <a:solidFill>
                  <a:srgbClr val="000000"/>
                </a:solidFill>
                <a:effectLst/>
                <a:ea typeface="Times New Roman" panose="02020603050405020304" pitchFamily="18" charset="0"/>
                <a:cs typeface="Times New Roman" panose="02020603050405020304" pitchFamily="18" charset="0"/>
              </a:rPr>
              <a:t>Captain Robert Scott </a:t>
            </a:r>
            <a:r>
              <a:rPr lang="en-GB" sz="1800" kern="1200" dirty="0">
                <a:solidFill>
                  <a:srgbClr val="000000"/>
                </a:solidFill>
                <a:effectLst/>
                <a:ea typeface="Times New Roman" panose="02020603050405020304" pitchFamily="18" charset="0"/>
                <a:cs typeface="Times New Roman" panose="02020603050405020304" pitchFamily="18" charset="0"/>
              </a:rPr>
              <a:t>set sail for </a:t>
            </a:r>
            <a:r>
              <a:rPr lang="en-GB" sz="1800" b="1" kern="1200" dirty="0">
                <a:solidFill>
                  <a:srgbClr val="000000"/>
                </a:solidFill>
                <a:effectLst/>
                <a:ea typeface="Times New Roman" panose="02020603050405020304" pitchFamily="18" charset="0"/>
                <a:cs typeface="Times New Roman" panose="02020603050405020304" pitchFamily="18" charset="0"/>
              </a:rPr>
              <a:t>Ross Island</a:t>
            </a:r>
            <a:r>
              <a:rPr lang="en-GB" sz="1800" kern="1200" dirty="0">
                <a:solidFill>
                  <a:srgbClr val="000000"/>
                </a:solidFill>
                <a:effectLst/>
                <a:ea typeface="Times New Roman" panose="02020603050405020304" pitchFamily="18" charset="0"/>
                <a:cs typeface="Times New Roman" panose="02020603050405020304" pitchFamily="18" charset="0"/>
              </a:rPr>
              <a:t>. In his crew, was Ernest Shackleton, a 27- year-old merchant seaman seeking adventure and fame. After this expedition, Shackleton bought his own ship in 1907, the Nimrod, and attempted to reach the South Pole, but it was not to be. He </a:t>
            </a:r>
            <a:r>
              <a:rPr lang="en-GB" dirty="0">
                <a:solidFill>
                  <a:srgbClr val="000000"/>
                </a:solidFill>
                <a:ea typeface="Times New Roman" panose="02020603050405020304" pitchFamily="18" charset="0"/>
                <a:cs typeface="Times New Roman" panose="02020603050405020304" pitchFamily="18" charset="0"/>
              </a:rPr>
              <a:t>got to within 100 miles of the prize before a </a:t>
            </a:r>
            <a:r>
              <a:rPr lang="en-GB" sz="1800" kern="1200" dirty="0">
                <a:solidFill>
                  <a:srgbClr val="000000"/>
                </a:solidFill>
                <a:effectLst/>
                <a:ea typeface="Times New Roman" panose="02020603050405020304" pitchFamily="18" charset="0"/>
                <a:cs typeface="Times New Roman" panose="02020603050405020304" pitchFamily="18" charset="0"/>
              </a:rPr>
              <a:t>lack of supplies forced him to give </a:t>
            </a:r>
            <a:r>
              <a:rPr lang="en-GB" dirty="0">
                <a:solidFill>
                  <a:srgbClr val="000000"/>
                </a:solidFill>
                <a:ea typeface="Times New Roman" panose="02020603050405020304" pitchFamily="18" charset="0"/>
                <a:cs typeface="Times New Roman" panose="02020603050405020304" pitchFamily="18" charset="0"/>
              </a:rPr>
              <a:t>up</a:t>
            </a:r>
            <a:r>
              <a:rPr lang="en-GB" sz="1800" kern="1200" dirty="0">
                <a:solidFill>
                  <a:srgbClr val="000000"/>
                </a:solidFill>
                <a:effectLst/>
                <a:ea typeface="Times New Roman" panose="02020603050405020304" pitchFamily="18" charset="0"/>
                <a:cs typeface="Times New Roman" panose="02020603050405020304" pitchFamily="18" charset="0"/>
              </a:rPr>
              <a:t>. However, Shackleton returned a hero and was Knighted.  </a:t>
            </a:r>
          </a:p>
          <a:p>
            <a:endParaRPr lang="en-GB" sz="1200" dirty="0">
              <a:effectLst/>
              <a:ea typeface="Times New Roman" panose="02020603050405020304" pitchFamily="18" charset="0"/>
            </a:endParaRPr>
          </a:p>
          <a:p>
            <a:r>
              <a:rPr lang="en-GB" sz="1800" kern="1200" dirty="0">
                <a:solidFill>
                  <a:srgbClr val="000000"/>
                </a:solidFill>
                <a:effectLst/>
                <a:ea typeface="Times New Roman" panose="02020603050405020304" pitchFamily="18" charset="0"/>
                <a:cs typeface="Times New Roman" panose="02020603050405020304" pitchFamily="18" charset="0"/>
              </a:rPr>
              <a:t>A Norwegian, </a:t>
            </a:r>
            <a:r>
              <a:rPr lang="en-GB" sz="1800" b="1" kern="1200" dirty="0">
                <a:solidFill>
                  <a:srgbClr val="000000"/>
                </a:solidFill>
                <a:effectLst/>
                <a:ea typeface="Times New Roman" panose="02020603050405020304" pitchFamily="18" charset="0"/>
                <a:cs typeface="Times New Roman" panose="02020603050405020304" pitchFamily="18" charset="0"/>
              </a:rPr>
              <a:t>Roald Amundsen </a:t>
            </a:r>
            <a:r>
              <a:rPr lang="en-GB" sz="1800" kern="1200" dirty="0">
                <a:solidFill>
                  <a:srgbClr val="000000"/>
                </a:solidFill>
                <a:effectLst/>
                <a:ea typeface="Times New Roman" panose="02020603050405020304" pitchFamily="18" charset="0"/>
                <a:cs typeface="Times New Roman" panose="02020603050405020304" pitchFamily="18" charset="0"/>
              </a:rPr>
              <a:t>was the first to reach the Pole in 1911, beating Captain Scott and his men, who died in the attempt. Shackleton decided he would have to do something else that hadn’t been done before. He announced a plan to cross the entire continent of Antarctica.</a:t>
            </a:r>
            <a:endParaRPr lang="en-GB" sz="1800" dirty="0">
              <a:effectLst/>
              <a:ea typeface="Times New Roman" panose="02020603050405020304" pitchFamily="18" charset="0"/>
            </a:endParaRPr>
          </a:p>
        </p:txBody>
      </p:sp>
      <p:sp>
        <p:nvSpPr>
          <p:cNvPr id="12" name="TextBox 11">
            <a:extLst>
              <a:ext uri="{FF2B5EF4-FFF2-40B4-BE49-F238E27FC236}">
                <a16:creationId xmlns:a16="http://schemas.microsoft.com/office/drawing/2014/main" id="{F4BFD55B-8B19-4A45-AF62-BB3C279E0AE2}"/>
              </a:ext>
            </a:extLst>
          </p:cNvPr>
          <p:cNvSpPr txBox="1"/>
          <p:nvPr/>
        </p:nvSpPr>
        <p:spPr>
          <a:xfrm>
            <a:off x="203355" y="756006"/>
            <a:ext cx="3829319" cy="1200329"/>
          </a:xfrm>
          <a:prstGeom prst="rect">
            <a:avLst/>
          </a:prstGeom>
          <a:noFill/>
        </p:spPr>
        <p:txBody>
          <a:bodyPr wrap="square">
            <a:spAutoFit/>
          </a:bodyPr>
          <a:lstStyle/>
          <a:p>
            <a:r>
              <a:rPr lang="en-GB"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Antarctica</a:t>
            </a:r>
            <a:r>
              <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coldest, windiest continent on the planet, surrounded by a raging ocean. What a challenge for explorers! </a:t>
            </a:r>
            <a:endParaRPr lang="en-GB" dirty="0"/>
          </a:p>
        </p:txBody>
      </p:sp>
    </p:spTree>
    <p:extLst>
      <p:ext uri="{BB962C8B-B14F-4D97-AF65-F5344CB8AC3E}">
        <p14:creationId xmlns:p14="http://schemas.microsoft.com/office/powerpoint/2010/main" val="215949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F8C2B3-ED52-4846-9C9B-7B958B82A066}"/>
              </a:ext>
            </a:extLst>
          </p:cNvPr>
          <p:cNvSpPr>
            <a:spLocks noGrp="1"/>
          </p:cNvSpPr>
          <p:nvPr>
            <p:ph type="sldNum" sz="quarter" idx="12"/>
          </p:nvPr>
        </p:nvSpPr>
        <p:spPr/>
        <p:txBody>
          <a:bodyPr/>
          <a:lstStyle/>
          <a:p>
            <a:fld id="{5D54DCBF-2843-4794-B6CD-49F6F55FABB2}" type="slidenum">
              <a:rPr lang="en-GB" smtClean="0"/>
              <a:t>30</a:t>
            </a:fld>
            <a:endParaRPr lang="en-GB"/>
          </a:p>
        </p:txBody>
      </p:sp>
      <p:graphicFrame>
        <p:nvGraphicFramePr>
          <p:cNvPr id="3" name="Table 2">
            <a:extLst>
              <a:ext uri="{FF2B5EF4-FFF2-40B4-BE49-F238E27FC236}">
                <a16:creationId xmlns:a16="http://schemas.microsoft.com/office/drawing/2014/main" id="{0D671311-53C5-42FE-A033-292E198F0720}"/>
              </a:ext>
            </a:extLst>
          </p:cNvPr>
          <p:cNvGraphicFramePr>
            <a:graphicFrameLocks noGrp="1"/>
          </p:cNvGraphicFramePr>
          <p:nvPr>
            <p:extLst>
              <p:ext uri="{D42A27DB-BD31-4B8C-83A1-F6EECF244321}">
                <p14:modId xmlns:p14="http://schemas.microsoft.com/office/powerpoint/2010/main" val="333207976"/>
              </p:ext>
            </p:extLst>
          </p:nvPr>
        </p:nvGraphicFramePr>
        <p:xfrm>
          <a:off x="124239" y="96767"/>
          <a:ext cx="8895522" cy="6426615"/>
        </p:xfrm>
        <a:graphic>
          <a:graphicData uri="http://schemas.openxmlformats.org/drawingml/2006/table">
            <a:tbl>
              <a:tblPr firstRow="1" firstCol="1" bandRow="1">
                <a:tableStyleId>{2D5ABB26-0587-4C30-8999-92F81FD0307C}</a:tableStyleId>
              </a:tblPr>
              <a:tblGrid>
                <a:gridCol w="1108213">
                  <a:extLst>
                    <a:ext uri="{9D8B030D-6E8A-4147-A177-3AD203B41FA5}">
                      <a16:colId xmlns:a16="http://schemas.microsoft.com/office/drawing/2014/main" val="3475373122"/>
                    </a:ext>
                  </a:extLst>
                </a:gridCol>
                <a:gridCol w="7787309">
                  <a:extLst>
                    <a:ext uri="{9D8B030D-6E8A-4147-A177-3AD203B41FA5}">
                      <a16:colId xmlns:a16="http://schemas.microsoft.com/office/drawing/2014/main" val="2149825747"/>
                    </a:ext>
                  </a:extLst>
                </a:gridCol>
              </a:tblGrid>
              <a:tr h="880889">
                <a:tc>
                  <a:txBody>
                    <a:bodyPr/>
                    <a:lstStyle/>
                    <a:p>
                      <a:pPr>
                        <a:lnSpc>
                          <a:spcPct val="107000"/>
                        </a:lnSpc>
                        <a:spcAft>
                          <a:spcPts val="800"/>
                        </a:spcAft>
                      </a:pPr>
                      <a:r>
                        <a:rPr lang="en-GB" sz="1400" dirty="0">
                          <a:solidFill>
                            <a:schemeClr val="tx1"/>
                          </a:solidFill>
                          <a:effectLst/>
                        </a:rPr>
                        <a:t>Antarctic Circle</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The parallel of latitude 66° 33ʹ south of the equator. It marks the southernmost point at which the sun is visible on the southern winter solstice and the northernmost point at which the midnight sun can be seen on the southern summer solstice.</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5111523"/>
                  </a:ext>
                </a:extLst>
              </a:tr>
              <a:tr h="212808">
                <a:tc>
                  <a:txBody>
                    <a:bodyPr/>
                    <a:lstStyle/>
                    <a:p>
                      <a:pPr>
                        <a:lnSpc>
                          <a:spcPct val="107000"/>
                        </a:lnSpc>
                        <a:spcAft>
                          <a:spcPts val="800"/>
                        </a:spcAft>
                      </a:pPr>
                      <a:r>
                        <a:rPr lang="en-GB" sz="1400">
                          <a:solidFill>
                            <a:schemeClr val="tx1"/>
                          </a:solidFill>
                          <a:effectLst/>
                        </a:rPr>
                        <a:t>astern</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towards the rear of a ship.</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499664"/>
                  </a:ext>
                </a:extLst>
              </a:tr>
              <a:tr h="212808">
                <a:tc>
                  <a:txBody>
                    <a:bodyPr/>
                    <a:lstStyle/>
                    <a:p>
                      <a:pPr>
                        <a:lnSpc>
                          <a:spcPct val="107000"/>
                        </a:lnSpc>
                        <a:spcAft>
                          <a:spcPts val="800"/>
                        </a:spcAft>
                      </a:pPr>
                      <a:r>
                        <a:rPr lang="en-GB" sz="1400">
                          <a:solidFill>
                            <a:schemeClr val="tx1"/>
                          </a:solidFill>
                          <a:effectLst/>
                        </a:rPr>
                        <a:t>bow</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the front end of a ship.</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685464"/>
                  </a:ext>
                </a:extLst>
              </a:tr>
              <a:tr h="212808">
                <a:tc>
                  <a:txBody>
                    <a:bodyPr/>
                    <a:lstStyle/>
                    <a:p>
                      <a:pPr>
                        <a:lnSpc>
                          <a:spcPct val="107000"/>
                        </a:lnSpc>
                        <a:spcAft>
                          <a:spcPts val="800"/>
                        </a:spcAft>
                      </a:pPr>
                      <a:r>
                        <a:rPr lang="en-GB" sz="1400">
                          <a:solidFill>
                            <a:schemeClr val="tx1"/>
                          </a:solidFill>
                          <a:effectLst/>
                        </a:rPr>
                        <a:t>continent</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large block of land, sometimes made up of several countries.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9890696"/>
                  </a:ext>
                </a:extLst>
              </a:tr>
              <a:tr h="212808">
                <a:tc>
                  <a:txBody>
                    <a:bodyPr/>
                    <a:lstStyle/>
                    <a:p>
                      <a:pPr>
                        <a:lnSpc>
                          <a:spcPct val="107000"/>
                        </a:lnSpc>
                        <a:spcAft>
                          <a:spcPts val="800"/>
                        </a:spcAft>
                      </a:pPr>
                      <a:r>
                        <a:rPr lang="en-GB" sz="1400">
                          <a:solidFill>
                            <a:schemeClr val="tx1"/>
                          </a:solidFill>
                          <a:effectLst/>
                        </a:rPr>
                        <a:t>crow’s nest</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structure in the upper part of a ship and used as a lookout point.</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3736902"/>
                  </a:ext>
                </a:extLst>
              </a:tr>
              <a:tr h="212808">
                <a:tc>
                  <a:txBody>
                    <a:bodyPr/>
                    <a:lstStyle/>
                    <a:p>
                      <a:pPr>
                        <a:lnSpc>
                          <a:spcPct val="107000"/>
                        </a:lnSpc>
                        <a:spcAft>
                          <a:spcPts val="800"/>
                        </a:spcAft>
                      </a:pPr>
                      <a:r>
                        <a:rPr lang="en-GB" sz="1400">
                          <a:solidFill>
                            <a:schemeClr val="tx1"/>
                          </a:solidFill>
                          <a:effectLst/>
                        </a:rPr>
                        <a:t>endurance </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being able to withstand hardship.</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9607403"/>
                  </a:ext>
                </a:extLst>
              </a:tr>
              <a:tr h="212808">
                <a:tc>
                  <a:txBody>
                    <a:bodyPr/>
                    <a:lstStyle/>
                    <a:p>
                      <a:pPr>
                        <a:lnSpc>
                          <a:spcPct val="107000"/>
                        </a:lnSpc>
                        <a:spcAft>
                          <a:spcPts val="800"/>
                        </a:spcAft>
                      </a:pPr>
                      <a:r>
                        <a:rPr lang="en-GB" sz="1400">
                          <a:solidFill>
                            <a:schemeClr val="tx1"/>
                          </a:solidFill>
                          <a:effectLst/>
                        </a:rPr>
                        <a:t>galley</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the part of a ship where food is prepared and cooked.</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183310"/>
                  </a:ext>
                </a:extLst>
              </a:tr>
              <a:tr h="212808">
                <a:tc>
                  <a:txBody>
                    <a:bodyPr/>
                    <a:lstStyle/>
                    <a:p>
                      <a:pPr>
                        <a:lnSpc>
                          <a:spcPct val="107000"/>
                        </a:lnSpc>
                        <a:spcAft>
                          <a:spcPts val="800"/>
                        </a:spcAft>
                      </a:pPr>
                      <a:r>
                        <a:rPr lang="en-GB" sz="1400">
                          <a:solidFill>
                            <a:schemeClr val="tx1"/>
                          </a:solidFill>
                          <a:effectLst/>
                        </a:rPr>
                        <a:t>glacier</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large amount of ice that moves down a slope under its own weight.</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8020714"/>
                  </a:ext>
                </a:extLst>
              </a:tr>
              <a:tr h="212808">
                <a:tc>
                  <a:txBody>
                    <a:bodyPr/>
                    <a:lstStyle/>
                    <a:p>
                      <a:pPr>
                        <a:lnSpc>
                          <a:spcPct val="107000"/>
                        </a:lnSpc>
                        <a:spcAft>
                          <a:spcPts val="800"/>
                        </a:spcAft>
                      </a:pPr>
                      <a:r>
                        <a:rPr lang="en-GB" sz="1400">
                          <a:solidFill>
                            <a:schemeClr val="tx1"/>
                          </a:solidFill>
                          <a:effectLst/>
                        </a:rPr>
                        <a:t>growler</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mini-iceberg.</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9991464"/>
                  </a:ext>
                </a:extLst>
              </a:tr>
              <a:tr h="212808">
                <a:tc>
                  <a:txBody>
                    <a:bodyPr/>
                    <a:lstStyle/>
                    <a:p>
                      <a:pPr>
                        <a:lnSpc>
                          <a:spcPct val="107000"/>
                        </a:lnSpc>
                        <a:spcAft>
                          <a:spcPts val="800"/>
                        </a:spcAft>
                      </a:pPr>
                      <a:r>
                        <a:rPr lang="en-GB" sz="1400">
                          <a:solidFill>
                            <a:schemeClr val="tx1"/>
                          </a:solidFill>
                          <a:effectLst/>
                        </a:rPr>
                        <a:t>gyre</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system of rotating ocean currents.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5816686"/>
                  </a:ext>
                </a:extLst>
              </a:tr>
              <a:tr h="212808">
                <a:tc>
                  <a:txBody>
                    <a:bodyPr/>
                    <a:lstStyle/>
                    <a:p>
                      <a:pPr>
                        <a:lnSpc>
                          <a:spcPct val="107000"/>
                        </a:lnSpc>
                        <a:spcAft>
                          <a:spcPts val="800"/>
                        </a:spcAft>
                      </a:pPr>
                      <a:r>
                        <a:rPr lang="en-GB" sz="1400">
                          <a:solidFill>
                            <a:schemeClr val="tx1"/>
                          </a:solidFill>
                          <a:effectLst/>
                        </a:rPr>
                        <a:t>helmsman</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the person who steers a boat or ship.</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7801402"/>
                  </a:ext>
                </a:extLst>
              </a:tr>
              <a:tr h="212808">
                <a:tc>
                  <a:txBody>
                    <a:bodyPr/>
                    <a:lstStyle/>
                    <a:p>
                      <a:pPr>
                        <a:lnSpc>
                          <a:spcPct val="107000"/>
                        </a:lnSpc>
                        <a:spcAft>
                          <a:spcPts val="800"/>
                        </a:spcAft>
                      </a:pPr>
                      <a:r>
                        <a:rPr lang="en-GB" sz="1400">
                          <a:solidFill>
                            <a:schemeClr val="tx1"/>
                          </a:solidFill>
                          <a:effectLst/>
                        </a:rPr>
                        <a:t>hull</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the watertight enclosure of a ship.</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544798"/>
                  </a:ext>
                </a:extLst>
              </a:tr>
              <a:tr h="212808">
                <a:tc>
                  <a:txBody>
                    <a:bodyPr/>
                    <a:lstStyle/>
                    <a:p>
                      <a:pPr>
                        <a:lnSpc>
                          <a:spcPct val="107000"/>
                        </a:lnSpc>
                        <a:spcAft>
                          <a:spcPts val="800"/>
                        </a:spcAft>
                      </a:pPr>
                      <a:r>
                        <a:rPr lang="en-GB" sz="1400">
                          <a:solidFill>
                            <a:schemeClr val="tx1"/>
                          </a:solidFill>
                          <a:effectLst/>
                        </a:rPr>
                        <a:t>hummock</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small mound above the ground.</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0088459"/>
                  </a:ext>
                </a:extLst>
              </a:tr>
              <a:tr h="212808">
                <a:tc>
                  <a:txBody>
                    <a:bodyPr/>
                    <a:lstStyle/>
                    <a:p>
                      <a:pPr>
                        <a:lnSpc>
                          <a:spcPct val="107000"/>
                        </a:lnSpc>
                        <a:spcAft>
                          <a:spcPts val="800"/>
                        </a:spcAft>
                      </a:pPr>
                      <a:r>
                        <a:rPr lang="en-GB" sz="1400">
                          <a:solidFill>
                            <a:schemeClr val="tx1"/>
                          </a:solidFill>
                          <a:effectLst/>
                        </a:rPr>
                        <a:t>ice floe</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usually large, flat piece of floating sea-ice.</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788520"/>
                  </a:ext>
                </a:extLst>
              </a:tr>
              <a:tr h="435501">
                <a:tc>
                  <a:txBody>
                    <a:bodyPr/>
                    <a:lstStyle/>
                    <a:p>
                      <a:pPr>
                        <a:lnSpc>
                          <a:spcPct val="107000"/>
                        </a:lnSpc>
                        <a:spcAft>
                          <a:spcPts val="800"/>
                        </a:spcAft>
                      </a:pPr>
                      <a:r>
                        <a:rPr lang="en-GB" sz="1400">
                          <a:solidFill>
                            <a:schemeClr val="tx1"/>
                          </a:solidFill>
                          <a:effectLst/>
                        </a:rPr>
                        <a:t>ice shelf</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large floating platform of ice that forms where a glacier or ice sheet flows down to a coastline and onto the ocean surface.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7138276"/>
                  </a:ext>
                </a:extLst>
              </a:tr>
              <a:tr h="284824">
                <a:tc>
                  <a:txBody>
                    <a:bodyPr/>
                    <a:lstStyle/>
                    <a:p>
                      <a:pPr>
                        <a:lnSpc>
                          <a:spcPct val="107000"/>
                        </a:lnSpc>
                        <a:spcAft>
                          <a:spcPts val="800"/>
                        </a:spcAft>
                      </a:pPr>
                      <a:r>
                        <a:rPr lang="en-GB" sz="1400">
                          <a:solidFill>
                            <a:schemeClr val="tx1"/>
                          </a:solidFill>
                          <a:effectLst/>
                        </a:rPr>
                        <a:t>iceberg</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large piece of freshwater ice that has broken off a glacier or ice-shelf and is floating in open water.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5226408"/>
                  </a:ext>
                </a:extLst>
              </a:tr>
              <a:tr h="212808">
                <a:tc>
                  <a:txBody>
                    <a:bodyPr/>
                    <a:lstStyle/>
                    <a:p>
                      <a:pPr>
                        <a:lnSpc>
                          <a:spcPct val="107000"/>
                        </a:lnSpc>
                        <a:spcAft>
                          <a:spcPts val="800"/>
                        </a:spcAft>
                      </a:pPr>
                      <a:r>
                        <a:rPr lang="en-GB" sz="1400">
                          <a:solidFill>
                            <a:schemeClr val="tx1"/>
                          </a:solidFill>
                          <a:effectLst/>
                        </a:rPr>
                        <a:t>mast</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vertical pole that rises from a ship and supports the sails.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6671323"/>
                  </a:ext>
                </a:extLst>
              </a:tr>
              <a:tr h="212808">
                <a:tc>
                  <a:txBody>
                    <a:bodyPr/>
                    <a:lstStyle/>
                    <a:p>
                      <a:pPr>
                        <a:lnSpc>
                          <a:spcPct val="107000"/>
                        </a:lnSpc>
                        <a:spcAft>
                          <a:spcPts val="800"/>
                        </a:spcAft>
                      </a:pPr>
                      <a:r>
                        <a:rPr lang="en-GB" sz="1400">
                          <a:solidFill>
                            <a:schemeClr val="tx1"/>
                          </a:solidFill>
                          <a:effectLst/>
                        </a:rPr>
                        <a:t>pemmican </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mixture of dried meat and sometimes berries.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0075741"/>
                  </a:ext>
                </a:extLst>
              </a:tr>
              <a:tr h="212808">
                <a:tc>
                  <a:txBody>
                    <a:bodyPr/>
                    <a:lstStyle/>
                    <a:p>
                      <a:pPr>
                        <a:lnSpc>
                          <a:spcPct val="107000"/>
                        </a:lnSpc>
                        <a:spcAft>
                          <a:spcPts val="800"/>
                        </a:spcAft>
                      </a:pPr>
                      <a:r>
                        <a:rPr lang="en-GB" sz="1400">
                          <a:solidFill>
                            <a:schemeClr val="tx1"/>
                          </a:solidFill>
                          <a:effectLst/>
                        </a:rPr>
                        <a:t>port</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left side of the ship when looking forward towards the bow.</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1176064"/>
                  </a:ext>
                </a:extLst>
              </a:tr>
              <a:tr h="212808">
                <a:tc>
                  <a:txBody>
                    <a:bodyPr/>
                    <a:lstStyle/>
                    <a:p>
                      <a:pPr>
                        <a:lnSpc>
                          <a:spcPct val="107000"/>
                        </a:lnSpc>
                        <a:spcAft>
                          <a:spcPts val="800"/>
                        </a:spcAft>
                      </a:pPr>
                      <a:r>
                        <a:rPr lang="en-GB" sz="1400">
                          <a:solidFill>
                            <a:schemeClr val="tx1"/>
                          </a:solidFill>
                          <a:effectLst/>
                        </a:rPr>
                        <a:t>portent </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sign or omen that something is going to happen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1478261"/>
                  </a:ext>
                </a:extLst>
              </a:tr>
              <a:tr h="212808">
                <a:tc>
                  <a:txBody>
                    <a:bodyPr/>
                    <a:lstStyle/>
                    <a:p>
                      <a:pPr>
                        <a:lnSpc>
                          <a:spcPct val="107000"/>
                        </a:lnSpc>
                        <a:spcAft>
                          <a:spcPts val="800"/>
                        </a:spcAft>
                      </a:pPr>
                      <a:r>
                        <a:rPr lang="en-GB" sz="1400">
                          <a:solidFill>
                            <a:schemeClr val="tx1"/>
                          </a:solidFill>
                          <a:effectLst/>
                        </a:rPr>
                        <a:t>semaphore</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way of signalling, sometimes with flags or lights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34372"/>
                  </a:ext>
                </a:extLst>
              </a:tr>
              <a:tr h="212808">
                <a:tc>
                  <a:txBody>
                    <a:bodyPr/>
                    <a:lstStyle/>
                    <a:p>
                      <a:pPr>
                        <a:lnSpc>
                          <a:spcPct val="107000"/>
                        </a:lnSpc>
                        <a:spcAft>
                          <a:spcPts val="800"/>
                        </a:spcAft>
                      </a:pPr>
                      <a:r>
                        <a:rPr lang="en-GB" sz="1400">
                          <a:solidFill>
                            <a:schemeClr val="tx1"/>
                          </a:solidFill>
                          <a:effectLst/>
                        </a:rPr>
                        <a:t>starboard</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right side of a ship when looking forward towards the bow.</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162985"/>
                  </a:ext>
                </a:extLst>
              </a:tr>
              <a:tr h="212808">
                <a:tc>
                  <a:txBody>
                    <a:bodyPr/>
                    <a:lstStyle/>
                    <a:p>
                      <a:pPr>
                        <a:lnSpc>
                          <a:spcPct val="107000"/>
                        </a:lnSpc>
                        <a:spcAft>
                          <a:spcPts val="800"/>
                        </a:spcAft>
                      </a:pPr>
                      <a:r>
                        <a:rPr lang="en-GB" sz="1400">
                          <a:solidFill>
                            <a:schemeClr val="tx1"/>
                          </a:solidFill>
                          <a:effectLst/>
                        </a:rPr>
                        <a:t>stowaway</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someone who hides on a ship in order to travel.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721067"/>
                  </a:ext>
                </a:extLst>
              </a:tr>
              <a:tr h="450713">
                <a:tc>
                  <a:txBody>
                    <a:bodyPr/>
                    <a:lstStyle/>
                    <a:p>
                      <a:pPr>
                        <a:lnSpc>
                          <a:spcPct val="107000"/>
                        </a:lnSpc>
                        <a:spcAft>
                          <a:spcPts val="800"/>
                        </a:spcAft>
                      </a:pPr>
                      <a:r>
                        <a:rPr lang="en-GB" sz="1400" dirty="0">
                          <a:solidFill>
                            <a:schemeClr val="tx1"/>
                          </a:solidFill>
                          <a:effectLst/>
                        </a:rPr>
                        <a:t>whaler</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solidFill>
                            <a:schemeClr val="tx1"/>
                          </a:solidFill>
                          <a:effectLst/>
                        </a:rPr>
                        <a:t>a ship or sailor engaged in whaling, fishing for whales.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72" marR="54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8862712"/>
                  </a:ext>
                </a:extLst>
              </a:tr>
            </a:tbl>
          </a:graphicData>
        </a:graphic>
      </p:graphicFrame>
    </p:spTree>
    <p:extLst>
      <p:ext uri="{BB962C8B-B14F-4D97-AF65-F5344CB8AC3E}">
        <p14:creationId xmlns:p14="http://schemas.microsoft.com/office/powerpoint/2010/main" val="2713022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747480-0835-48A4-9A7D-5506720A5DBA}"/>
              </a:ext>
            </a:extLst>
          </p:cNvPr>
          <p:cNvSpPr>
            <a:spLocks noGrp="1"/>
          </p:cNvSpPr>
          <p:nvPr>
            <p:ph type="sldNum" sz="quarter" idx="12"/>
          </p:nvPr>
        </p:nvSpPr>
        <p:spPr/>
        <p:txBody>
          <a:bodyPr/>
          <a:lstStyle/>
          <a:p>
            <a:fld id="{5D54DCBF-2843-4794-B6CD-49F6F55FABB2}" type="slidenum">
              <a:rPr lang="en-GB" smtClean="0"/>
              <a:t>31</a:t>
            </a:fld>
            <a:endParaRPr lang="en-GB"/>
          </a:p>
        </p:txBody>
      </p:sp>
      <p:sp>
        <p:nvSpPr>
          <p:cNvPr id="4" name="TextBox 3">
            <a:extLst>
              <a:ext uri="{FF2B5EF4-FFF2-40B4-BE49-F238E27FC236}">
                <a16:creationId xmlns:a16="http://schemas.microsoft.com/office/drawing/2014/main" id="{7E0CEF9C-2536-42E3-830A-4697CDF325B5}"/>
              </a:ext>
            </a:extLst>
          </p:cNvPr>
          <p:cNvSpPr txBox="1"/>
          <p:nvPr/>
        </p:nvSpPr>
        <p:spPr>
          <a:xfrm>
            <a:off x="1131152" y="608624"/>
            <a:ext cx="6873025" cy="2739211"/>
          </a:xfrm>
          <a:prstGeom prst="rect">
            <a:avLst/>
          </a:prstGeom>
          <a:noFill/>
        </p:spPr>
        <p:txBody>
          <a:bodyPr wrap="square">
            <a:spAutoFit/>
          </a:bodyPr>
          <a:lstStyle/>
          <a:p>
            <a:pPr algn="ctr"/>
            <a:r>
              <a:rPr lang="en-GB" sz="2800" b="0" i="0" dirty="0">
                <a:solidFill>
                  <a:srgbClr val="444444"/>
                </a:solidFill>
                <a:effectLst/>
              </a:rPr>
              <a:t>“For scientific leadership, give me Scott. For swift and efficient travel, Amundsen. But when you are in a hopeless situation, when there seems no way out, get on your knees and pray for Shackleton.”</a:t>
            </a:r>
          </a:p>
          <a:p>
            <a:endParaRPr lang="en-GB" sz="1400" dirty="0">
              <a:solidFill>
                <a:srgbClr val="444444"/>
              </a:solidFill>
            </a:endParaRPr>
          </a:p>
          <a:p>
            <a:pPr algn="ctr"/>
            <a:r>
              <a:rPr lang="en-GB" dirty="0"/>
              <a:t>Raymond Priestley, Arctic explorer and scientist</a:t>
            </a:r>
          </a:p>
        </p:txBody>
      </p:sp>
      <p:sp>
        <p:nvSpPr>
          <p:cNvPr id="5" name="TextBox 4">
            <a:extLst>
              <a:ext uri="{FF2B5EF4-FFF2-40B4-BE49-F238E27FC236}">
                <a16:creationId xmlns:a16="http://schemas.microsoft.com/office/drawing/2014/main" id="{D32C460E-50FD-4DBE-AE00-F354F988CF4F}"/>
              </a:ext>
            </a:extLst>
          </p:cNvPr>
          <p:cNvSpPr txBox="1"/>
          <p:nvPr/>
        </p:nvSpPr>
        <p:spPr>
          <a:xfrm>
            <a:off x="678287" y="227527"/>
            <a:ext cx="7787426" cy="461665"/>
          </a:xfrm>
          <a:prstGeom prst="rect">
            <a:avLst/>
          </a:prstGeom>
          <a:noFill/>
        </p:spPr>
        <p:txBody>
          <a:bodyPr wrap="square" rtlCol="0">
            <a:spAutoFit/>
          </a:bodyPr>
          <a:lstStyle/>
          <a:p>
            <a:pPr algn="ctr"/>
            <a:r>
              <a:rPr lang="en-GB" sz="2400" b="1" dirty="0"/>
              <a:t>Ernest Shackleton 15.2.1874 – 5.1.1922</a:t>
            </a:r>
          </a:p>
        </p:txBody>
      </p:sp>
      <p:sp>
        <p:nvSpPr>
          <p:cNvPr id="6" name="TextBox 5">
            <a:extLst>
              <a:ext uri="{FF2B5EF4-FFF2-40B4-BE49-F238E27FC236}">
                <a16:creationId xmlns:a16="http://schemas.microsoft.com/office/drawing/2014/main" id="{3BB56402-1C17-4823-B932-8A7B2A708D03}"/>
              </a:ext>
            </a:extLst>
          </p:cNvPr>
          <p:cNvSpPr txBox="1"/>
          <p:nvPr/>
        </p:nvSpPr>
        <p:spPr>
          <a:xfrm>
            <a:off x="244549" y="3494029"/>
            <a:ext cx="8782493" cy="3139321"/>
          </a:xfrm>
          <a:prstGeom prst="rect">
            <a:avLst/>
          </a:prstGeom>
          <a:noFill/>
        </p:spPr>
        <p:txBody>
          <a:bodyPr wrap="square" rtlCol="0">
            <a:spAutoFit/>
          </a:bodyPr>
          <a:lstStyle/>
          <a:p>
            <a:r>
              <a:rPr lang="en-GB" dirty="0"/>
              <a:t>The story is true and is taken from the evidence of diaries and journals as well as the accounts from the crew on their return.</a:t>
            </a:r>
          </a:p>
          <a:p>
            <a:endParaRPr lang="en-GB" dirty="0"/>
          </a:p>
          <a:p>
            <a:r>
              <a:rPr lang="en-GB" dirty="0"/>
              <a:t>Frank Hurley documented the journey with his photographs and films and all the above photographs are his work unless otherwise stated.</a:t>
            </a:r>
          </a:p>
          <a:p>
            <a:endParaRPr lang="en-GB" dirty="0"/>
          </a:p>
          <a:p>
            <a:r>
              <a:rPr lang="en-GB" dirty="0"/>
              <a:t>There was a stowaway discovered during the journey, Perce Blackborow and Shackleton allowed him to stay on board and become a steward during the voyage. </a:t>
            </a:r>
          </a:p>
          <a:p>
            <a:endParaRPr lang="en-GB" dirty="0"/>
          </a:p>
          <a:p>
            <a:r>
              <a:rPr lang="en-GB" dirty="0"/>
              <a:t>The first person narration of the voyage of Endurance has been provided to allow primary pupils to more easily access the expedition’s events. </a:t>
            </a:r>
          </a:p>
        </p:txBody>
      </p:sp>
    </p:spTree>
    <p:extLst>
      <p:ext uri="{BB962C8B-B14F-4D97-AF65-F5344CB8AC3E}">
        <p14:creationId xmlns:p14="http://schemas.microsoft.com/office/powerpoint/2010/main" val="1279166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B764FE-AE26-4A13-AF58-6D834BE5CBD4}"/>
              </a:ext>
            </a:extLst>
          </p:cNvPr>
          <p:cNvGrpSpPr/>
          <p:nvPr/>
        </p:nvGrpSpPr>
        <p:grpSpPr>
          <a:xfrm>
            <a:off x="382075" y="317290"/>
            <a:ext cx="8294986" cy="5803397"/>
            <a:chOff x="334851" y="407440"/>
            <a:chExt cx="8294986" cy="5803397"/>
          </a:xfrm>
        </p:grpSpPr>
        <p:pic>
          <p:nvPicPr>
            <p:cNvPr id="4" name="Picture 3" descr="A picture containing text, picture frame&#10;&#10;Description automatically generated">
              <a:extLst>
                <a:ext uri="{FF2B5EF4-FFF2-40B4-BE49-F238E27FC236}">
                  <a16:creationId xmlns:a16="http://schemas.microsoft.com/office/drawing/2014/main" id="{5700DAA6-948A-4BD0-88C0-4F1C9A21DE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334851" y="407440"/>
              <a:ext cx="8294986" cy="5705731"/>
            </a:xfrm>
            <a:prstGeom prst="rect">
              <a:avLst/>
            </a:prstGeom>
          </p:spPr>
        </p:pic>
        <p:sp>
          <p:nvSpPr>
            <p:cNvPr id="6" name="Rectangle 5">
              <a:extLst>
                <a:ext uri="{FF2B5EF4-FFF2-40B4-BE49-F238E27FC236}">
                  <a16:creationId xmlns:a16="http://schemas.microsoft.com/office/drawing/2014/main" id="{0BB794E5-6C67-4EAF-9EB7-430B13823278}"/>
                </a:ext>
              </a:extLst>
            </p:cNvPr>
            <p:cNvSpPr/>
            <p:nvPr/>
          </p:nvSpPr>
          <p:spPr>
            <a:xfrm>
              <a:off x="463639" y="647163"/>
              <a:ext cx="8125629" cy="5563674"/>
            </a:xfrm>
            <a:prstGeom prst="rect">
              <a:avLst/>
            </a:prstGeom>
            <a:noFill/>
            <a:ln w="508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1">
            <a:extLst>
              <a:ext uri="{FF2B5EF4-FFF2-40B4-BE49-F238E27FC236}">
                <a16:creationId xmlns:a16="http://schemas.microsoft.com/office/drawing/2014/main" id="{1DE129D3-203A-4E31-826D-614D77D8BA65}"/>
              </a:ext>
            </a:extLst>
          </p:cNvPr>
          <p:cNvSpPr>
            <a:spLocks noGrp="1"/>
          </p:cNvSpPr>
          <p:nvPr>
            <p:ph type="sldNum" sz="quarter" idx="12"/>
          </p:nvPr>
        </p:nvSpPr>
        <p:spPr>
          <a:xfrm>
            <a:off x="7555606" y="6361090"/>
            <a:ext cx="1273130" cy="365125"/>
          </a:xfrm>
        </p:spPr>
        <p:txBody>
          <a:bodyPr/>
          <a:lstStyle/>
          <a:p>
            <a:fld id="{5D54DCBF-2843-4794-B6CD-49F6F55FABB2}" type="slidenum">
              <a:rPr lang="en-GB" smtClean="0"/>
              <a:t>32</a:t>
            </a:fld>
            <a:endParaRPr lang="en-GB" dirty="0"/>
          </a:p>
        </p:txBody>
      </p:sp>
    </p:spTree>
    <p:extLst>
      <p:ext uri="{BB962C8B-B14F-4D97-AF65-F5344CB8AC3E}">
        <p14:creationId xmlns:p14="http://schemas.microsoft.com/office/powerpoint/2010/main" val="172021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2F93B8-7481-4E44-A982-56A2FA535A09}"/>
              </a:ext>
            </a:extLst>
          </p:cNvPr>
          <p:cNvSpPr>
            <a:spLocks noGrp="1"/>
          </p:cNvSpPr>
          <p:nvPr>
            <p:ph type="sldNum" sz="quarter" idx="12"/>
          </p:nvPr>
        </p:nvSpPr>
        <p:spPr/>
        <p:txBody>
          <a:bodyPr/>
          <a:lstStyle/>
          <a:p>
            <a:fld id="{5D54DCBF-2843-4794-B6CD-49F6F55FABB2}" type="slidenum">
              <a:rPr lang="en-GB" smtClean="0"/>
              <a:t>4</a:t>
            </a:fld>
            <a:endParaRPr lang="en-GB"/>
          </a:p>
        </p:txBody>
      </p:sp>
      <p:sp>
        <p:nvSpPr>
          <p:cNvPr id="3" name="TextBox 2">
            <a:extLst>
              <a:ext uri="{FF2B5EF4-FFF2-40B4-BE49-F238E27FC236}">
                <a16:creationId xmlns:a16="http://schemas.microsoft.com/office/drawing/2014/main" id="{E46CAFE0-C6EF-4121-91CD-81D87ABF4391}"/>
              </a:ext>
            </a:extLst>
          </p:cNvPr>
          <p:cNvSpPr txBox="1"/>
          <p:nvPr/>
        </p:nvSpPr>
        <p:spPr>
          <a:xfrm>
            <a:off x="652530" y="188890"/>
            <a:ext cx="5271752" cy="461665"/>
          </a:xfrm>
          <a:prstGeom prst="rect">
            <a:avLst/>
          </a:prstGeom>
          <a:noFill/>
        </p:spPr>
        <p:txBody>
          <a:bodyPr wrap="square" rtlCol="0">
            <a:spAutoFit/>
          </a:bodyPr>
          <a:lstStyle/>
          <a:p>
            <a:r>
              <a:rPr lang="en-GB" sz="2400" b="1" dirty="0"/>
              <a:t>The Trans – Antarctica  Expedition</a:t>
            </a:r>
          </a:p>
        </p:txBody>
      </p:sp>
      <p:pic>
        <p:nvPicPr>
          <p:cNvPr id="5" name="Picture 4" descr="Text, letter&#10;&#10;Description automatically generated">
            <a:extLst>
              <a:ext uri="{FF2B5EF4-FFF2-40B4-BE49-F238E27FC236}">
                <a16:creationId xmlns:a16="http://schemas.microsoft.com/office/drawing/2014/main" id="{95026ED2-E3E8-459E-AC74-1D4E17F80A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3062" y="419722"/>
            <a:ext cx="3459386" cy="4376632"/>
          </a:xfrm>
          <a:prstGeom prst="rect">
            <a:avLst/>
          </a:prstGeom>
        </p:spPr>
      </p:pic>
      <p:sp>
        <p:nvSpPr>
          <p:cNvPr id="6" name="TextBox 5">
            <a:extLst>
              <a:ext uri="{FF2B5EF4-FFF2-40B4-BE49-F238E27FC236}">
                <a16:creationId xmlns:a16="http://schemas.microsoft.com/office/drawing/2014/main" id="{99D34742-ADB9-46C7-9045-EF3B78457324}"/>
              </a:ext>
            </a:extLst>
          </p:cNvPr>
          <p:cNvSpPr txBox="1"/>
          <p:nvPr/>
        </p:nvSpPr>
        <p:spPr>
          <a:xfrm>
            <a:off x="231551" y="645962"/>
            <a:ext cx="4907117" cy="1384995"/>
          </a:xfrm>
          <a:prstGeom prst="rect">
            <a:avLst/>
          </a:prstGeom>
          <a:noFill/>
        </p:spPr>
        <p:txBody>
          <a:bodyPr wrap="square" rtlCol="0">
            <a:spAutoFit/>
          </a:bodyPr>
          <a:lstStyle/>
          <a:p>
            <a:r>
              <a:rPr lang="en-GB" dirty="0"/>
              <a:t>An announcement was made in ‘The Times’ newspaper on December 29</a:t>
            </a:r>
            <a:r>
              <a:rPr lang="en-GB" baseline="30000" dirty="0"/>
              <a:t>th</a:t>
            </a:r>
            <a:r>
              <a:rPr lang="en-GB" dirty="0"/>
              <a:t> 1913:</a:t>
            </a:r>
          </a:p>
          <a:p>
            <a:endParaRPr lang="en-GB" sz="1200" dirty="0"/>
          </a:p>
          <a:p>
            <a:r>
              <a:rPr lang="en-GB" dirty="0"/>
              <a:t>“</a:t>
            </a:r>
            <a:r>
              <a:rPr lang="en-GB" i="1" dirty="0"/>
              <a:t>Sir Ernest Shackleton will lead a new expedition to the South Pole next year…”</a:t>
            </a:r>
          </a:p>
        </p:txBody>
      </p:sp>
      <p:sp>
        <p:nvSpPr>
          <p:cNvPr id="7" name="TextBox 6">
            <a:extLst>
              <a:ext uri="{FF2B5EF4-FFF2-40B4-BE49-F238E27FC236}">
                <a16:creationId xmlns:a16="http://schemas.microsoft.com/office/drawing/2014/main" id="{AF6038EB-8784-4E52-ADC7-EC2E952A63E4}"/>
              </a:ext>
            </a:extLst>
          </p:cNvPr>
          <p:cNvSpPr txBox="1"/>
          <p:nvPr/>
        </p:nvSpPr>
        <p:spPr>
          <a:xfrm>
            <a:off x="231551" y="2030957"/>
            <a:ext cx="5221511" cy="3323987"/>
          </a:xfrm>
          <a:prstGeom prst="rect">
            <a:avLst/>
          </a:prstGeom>
          <a:noFill/>
        </p:spPr>
        <p:txBody>
          <a:bodyPr wrap="square" rtlCol="0">
            <a:spAutoFit/>
          </a:bodyPr>
          <a:lstStyle/>
          <a:p>
            <a:r>
              <a:rPr lang="en-GB" dirty="0"/>
              <a:t>Shackleton’s Trans-Antarctic Expedition was a daring plan. His ship the </a:t>
            </a:r>
            <a:r>
              <a:rPr lang="en-GB" i="1" dirty="0"/>
              <a:t>Endurance</a:t>
            </a:r>
            <a:r>
              <a:rPr lang="en-GB" dirty="0"/>
              <a:t>, would set sail from London to arrive in Antarctica late in 1914. Shackleton would then lead a small party of men the 1800 miles across the entire continent to the Ross Sea. </a:t>
            </a:r>
          </a:p>
          <a:p>
            <a:endParaRPr lang="en-GB" sz="1200" dirty="0"/>
          </a:p>
          <a:p>
            <a:r>
              <a:rPr lang="en-GB" dirty="0"/>
              <a:t>Meanwhile, another ship, the Aurora, would land a separate crew on the opposite side of the continent, and that crew would travel to meet Shackleton’s men, after first setting up a series of food and equipment stashes. Both crews would then return to the Ross Sea together.</a:t>
            </a:r>
          </a:p>
        </p:txBody>
      </p:sp>
      <p:sp>
        <p:nvSpPr>
          <p:cNvPr id="9" name="TextBox 8">
            <a:extLst>
              <a:ext uri="{FF2B5EF4-FFF2-40B4-BE49-F238E27FC236}">
                <a16:creationId xmlns:a16="http://schemas.microsoft.com/office/drawing/2014/main" id="{BB7D709D-A703-490F-A5EC-45912EE2ED32}"/>
              </a:ext>
            </a:extLst>
          </p:cNvPr>
          <p:cNvSpPr txBox="1"/>
          <p:nvPr/>
        </p:nvSpPr>
        <p:spPr>
          <a:xfrm>
            <a:off x="196738" y="5354944"/>
            <a:ext cx="8750524" cy="646331"/>
          </a:xfrm>
          <a:prstGeom prst="rect">
            <a:avLst/>
          </a:prstGeom>
          <a:noFill/>
        </p:spPr>
        <p:txBody>
          <a:bodyPr wrap="square">
            <a:spAutoFit/>
          </a:bodyPr>
          <a:lstStyle/>
          <a:p>
            <a:r>
              <a:rPr lang="en-GB" dirty="0"/>
              <a:t>Sir Ernest Shackleton would lead, with six men, about 100 dogs and motorised sledges from Endurance. </a:t>
            </a:r>
          </a:p>
        </p:txBody>
      </p:sp>
    </p:spTree>
    <p:extLst>
      <p:ext uri="{BB962C8B-B14F-4D97-AF65-F5344CB8AC3E}">
        <p14:creationId xmlns:p14="http://schemas.microsoft.com/office/powerpoint/2010/main" val="161894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00B73-532D-4C89-8E85-B8098F7871B9}"/>
              </a:ext>
            </a:extLst>
          </p:cNvPr>
          <p:cNvSpPr>
            <a:spLocks noGrp="1"/>
          </p:cNvSpPr>
          <p:nvPr>
            <p:ph type="sldNum" sz="quarter" idx="12"/>
          </p:nvPr>
        </p:nvSpPr>
        <p:spPr/>
        <p:txBody>
          <a:bodyPr/>
          <a:lstStyle/>
          <a:p>
            <a:fld id="{5D54DCBF-2843-4794-B6CD-49F6F55FABB2}" type="slidenum">
              <a:rPr lang="en-GB" smtClean="0"/>
              <a:t>5</a:t>
            </a:fld>
            <a:endParaRPr lang="en-GB"/>
          </a:p>
        </p:txBody>
      </p:sp>
      <p:pic>
        <p:nvPicPr>
          <p:cNvPr id="8" name="Picture 7" descr="Diagram&#10;&#10;Description automatically generated">
            <a:extLst>
              <a:ext uri="{FF2B5EF4-FFF2-40B4-BE49-F238E27FC236}">
                <a16:creationId xmlns:a16="http://schemas.microsoft.com/office/drawing/2014/main" id="{29922E07-7FFB-4466-A0A6-08761CE4ED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3928" y="647276"/>
            <a:ext cx="3806687" cy="4961833"/>
          </a:xfrm>
          <a:prstGeom prst="rect">
            <a:avLst/>
          </a:prstGeom>
        </p:spPr>
      </p:pic>
      <p:sp>
        <p:nvSpPr>
          <p:cNvPr id="13" name="TextBox 12">
            <a:extLst>
              <a:ext uri="{FF2B5EF4-FFF2-40B4-BE49-F238E27FC236}">
                <a16:creationId xmlns:a16="http://schemas.microsoft.com/office/drawing/2014/main" id="{0EC44B34-FD13-4CA9-9655-DDDD3CD30DDA}"/>
              </a:ext>
            </a:extLst>
          </p:cNvPr>
          <p:cNvSpPr txBox="1"/>
          <p:nvPr/>
        </p:nvSpPr>
        <p:spPr>
          <a:xfrm>
            <a:off x="112730" y="5872779"/>
            <a:ext cx="8918540" cy="923330"/>
          </a:xfrm>
          <a:prstGeom prst="rect">
            <a:avLst/>
          </a:prstGeom>
          <a:noFill/>
        </p:spPr>
        <p:txBody>
          <a:bodyPr wrap="square" rtlCol="0">
            <a:spAutoFit/>
          </a:bodyPr>
          <a:lstStyle/>
          <a:p>
            <a:r>
              <a:rPr lang="en-GB" dirty="0"/>
              <a:t>These maps explain the routes of the Trans -Antarctic Expedition led by Sir Ernest Shackleton. The ship Endurance is to sail from South America to the Weddell Sea and the Aurora from Tasmania to the Ross Sea. </a:t>
            </a:r>
          </a:p>
        </p:txBody>
      </p:sp>
      <p:sp>
        <p:nvSpPr>
          <p:cNvPr id="14" name="TextBox 13">
            <a:extLst>
              <a:ext uri="{FF2B5EF4-FFF2-40B4-BE49-F238E27FC236}">
                <a16:creationId xmlns:a16="http://schemas.microsoft.com/office/drawing/2014/main" id="{B3D3B217-B4CC-42D9-9331-E3D62D5CCF95}"/>
              </a:ext>
            </a:extLst>
          </p:cNvPr>
          <p:cNvSpPr txBox="1"/>
          <p:nvPr/>
        </p:nvSpPr>
        <p:spPr>
          <a:xfrm>
            <a:off x="143540" y="125667"/>
            <a:ext cx="8682408" cy="461665"/>
          </a:xfrm>
          <a:prstGeom prst="rect">
            <a:avLst/>
          </a:prstGeom>
          <a:noFill/>
        </p:spPr>
        <p:txBody>
          <a:bodyPr wrap="square" rtlCol="0">
            <a:spAutoFit/>
          </a:bodyPr>
          <a:lstStyle/>
          <a:p>
            <a:pPr algn="ctr"/>
            <a:r>
              <a:rPr lang="en-GB" sz="2400" b="1" dirty="0"/>
              <a:t>Maps showing Shackleton’s planned route across Antarctica</a:t>
            </a:r>
          </a:p>
        </p:txBody>
      </p:sp>
      <p:sp>
        <p:nvSpPr>
          <p:cNvPr id="15" name="TextBox 14">
            <a:extLst>
              <a:ext uri="{FF2B5EF4-FFF2-40B4-BE49-F238E27FC236}">
                <a16:creationId xmlns:a16="http://schemas.microsoft.com/office/drawing/2014/main" id="{490503AE-B5FD-4D49-8788-24C93E40255E}"/>
              </a:ext>
            </a:extLst>
          </p:cNvPr>
          <p:cNvSpPr txBox="1"/>
          <p:nvPr/>
        </p:nvSpPr>
        <p:spPr>
          <a:xfrm>
            <a:off x="5039559" y="5639623"/>
            <a:ext cx="3786389" cy="261610"/>
          </a:xfrm>
          <a:prstGeom prst="rect">
            <a:avLst/>
          </a:prstGeom>
          <a:noFill/>
        </p:spPr>
        <p:txBody>
          <a:bodyPr wrap="square" rtlCol="0">
            <a:spAutoFit/>
          </a:bodyPr>
          <a:lstStyle/>
          <a:p>
            <a:r>
              <a:rPr lang="en-GB" sz="1100" dirty="0"/>
              <a:t>Map from the book ‘The Imperial Trans-Antarctic Expedition’</a:t>
            </a:r>
          </a:p>
        </p:txBody>
      </p:sp>
      <p:pic>
        <p:nvPicPr>
          <p:cNvPr id="11" name="Picture 10" descr="Diagram&#10;&#10;Description automatically generated">
            <a:extLst>
              <a:ext uri="{FF2B5EF4-FFF2-40B4-BE49-F238E27FC236}">
                <a16:creationId xmlns:a16="http://schemas.microsoft.com/office/drawing/2014/main" id="{E76EAB81-AFAB-4EE7-AFA7-436C80807D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540" y="647276"/>
            <a:ext cx="4597425" cy="4975135"/>
          </a:xfrm>
          <a:prstGeom prst="rect">
            <a:avLst/>
          </a:prstGeom>
        </p:spPr>
      </p:pic>
      <p:pic>
        <p:nvPicPr>
          <p:cNvPr id="16" name="Picture 15" descr="A picture containing text, binding, accessory, case&#10;&#10;Description automatically generated">
            <a:extLst>
              <a:ext uri="{FF2B5EF4-FFF2-40B4-BE49-F238E27FC236}">
                <a16:creationId xmlns:a16="http://schemas.microsoft.com/office/drawing/2014/main" id="{9F496826-7790-485E-9C19-4C944B6DBD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92207" y="628396"/>
            <a:ext cx="1433741" cy="1690960"/>
          </a:xfrm>
          <a:prstGeom prst="rect">
            <a:avLst/>
          </a:prstGeom>
        </p:spPr>
      </p:pic>
      <p:sp>
        <p:nvSpPr>
          <p:cNvPr id="17" name="TextBox 16">
            <a:extLst>
              <a:ext uri="{FF2B5EF4-FFF2-40B4-BE49-F238E27FC236}">
                <a16:creationId xmlns:a16="http://schemas.microsoft.com/office/drawing/2014/main" id="{39B3867D-34B7-4576-B6C1-B295A7AC80DD}"/>
              </a:ext>
            </a:extLst>
          </p:cNvPr>
          <p:cNvSpPr txBox="1"/>
          <p:nvPr/>
        </p:nvSpPr>
        <p:spPr>
          <a:xfrm>
            <a:off x="967621" y="5651549"/>
            <a:ext cx="2949262" cy="261610"/>
          </a:xfrm>
          <a:prstGeom prst="rect">
            <a:avLst/>
          </a:prstGeom>
          <a:noFill/>
        </p:spPr>
        <p:txBody>
          <a:bodyPr wrap="square" rtlCol="0">
            <a:spAutoFit/>
          </a:bodyPr>
          <a:lstStyle/>
          <a:p>
            <a:r>
              <a:rPr lang="en-GB" sz="1100" dirty="0"/>
              <a:t>Map of South Pole Frank Hurley </a:t>
            </a:r>
          </a:p>
        </p:txBody>
      </p:sp>
    </p:spTree>
    <p:extLst>
      <p:ext uri="{BB962C8B-B14F-4D97-AF65-F5344CB8AC3E}">
        <p14:creationId xmlns:p14="http://schemas.microsoft.com/office/powerpoint/2010/main" val="54255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at&#10;&#10;Description automatically generated with medium confidence">
            <a:extLst>
              <a:ext uri="{FF2B5EF4-FFF2-40B4-BE49-F238E27FC236}">
                <a16:creationId xmlns:a16="http://schemas.microsoft.com/office/drawing/2014/main" id="{F1766CB4-AAC9-4488-AFEA-618737F0FE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60693" y="449314"/>
            <a:ext cx="1967810" cy="2551269"/>
          </a:xfrm>
          <a:prstGeom prst="rect">
            <a:avLst/>
          </a:prstGeom>
        </p:spPr>
      </p:pic>
      <p:sp>
        <p:nvSpPr>
          <p:cNvPr id="4" name="TextBox 3">
            <a:extLst>
              <a:ext uri="{FF2B5EF4-FFF2-40B4-BE49-F238E27FC236}">
                <a16:creationId xmlns:a16="http://schemas.microsoft.com/office/drawing/2014/main" id="{76769767-DE2B-46E1-BC62-4B0FAD9106BA}"/>
              </a:ext>
            </a:extLst>
          </p:cNvPr>
          <p:cNvSpPr txBox="1"/>
          <p:nvPr/>
        </p:nvSpPr>
        <p:spPr>
          <a:xfrm>
            <a:off x="3710839" y="2957132"/>
            <a:ext cx="1765323" cy="276999"/>
          </a:xfrm>
          <a:prstGeom prst="rect">
            <a:avLst/>
          </a:prstGeom>
          <a:noFill/>
        </p:spPr>
        <p:txBody>
          <a:bodyPr wrap="square" rtlCol="0">
            <a:spAutoFit/>
          </a:bodyPr>
          <a:lstStyle/>
          <a:p>
            <a:r>
              <a:rPr lang="en-GB" sz="1200" dirty="0"/>
              <a:t>Captain Frank Worsley </a:t>
            </a:r>
          </a:p>
        </p:txBody>
      </p:sp>
      <p:sp>
        <p:nvSpPr>
          <p:cNvPr id="5" name="Slide Number Placeholder 4">
            <a:extLst>
              <a:ext uri="{FF2B5EF4-FFF2-40B4-BE49-F238E27FC236}">
                <a16:creationId xmlns:a16="http://schemas.microsoft.com/office/drawing/2014/main" id="{37A7B429-3D83-449B-A26A-3ED76751C126}"/>
              </a:ext>
            </a:extLst>
          </p:cNvPr>
          <p:cNvSpPr>
            <a:spLocks noGrp="1"/>
          </p:cNvSpPr>
          <p:nvPr>
            <p:ph type="sldNum" sz="quarter" idx="12"/>
          </p:nvPr>
        </p:nvSpPr>
        <p:spPr>
          <a:xfrm>
            <a:off x="7765960" y="6356351"/>
            <a:ext cx="749389" cy="365125"/>
          </a:xfrm>
        </p:spPr>
        <p:txBody>
          <a:bodyPr/>
          <a:lstStyle/>
          <a:p>
            <a:fld id="{5D54DCBF-2843-4794-B6CD-49F6F55FABB2}" type="slidenum">
              <a:rPr lang="en-GB" smtClean="0"/>
              <a:t>6</a:t>
            </a:fld>
            <a:endParaRPr lang="en-GB"/>
          </a:p>
        </p:txBody>
      </p:sp>
      <p:sp>
        <p:nvSpPr>
          <p:cNvPr id="7" name="TextBox 6">
            <a:extLst>
              <a:ext uri="{FF2B5EF4-FFF2-40B4-BE49-F238E27FC236}">
                <a16:creationId xmlns:a16="http://schemas.microsoft.com/office/drawing/2014/main" id="{7B5AD057-2A9B-48AC-92C2-D5056AA1D49D}"/>
              </a:ext>
            </a:extLst>
          </p:cNvPr>
          <p:cNvSpPr txBox="1"/>
          <p:nvPr/>
        </p:nvSpPr>
        <p:spPr>
          <a:xfrm>
            <a:off x="427287" y="69376"/>
            <a:ext cx="3482726" cy="461665"/>
          </a:xfrm>
          <a:prstGeom prst="rect">
            <a:avLst/>
          </a:prstGeom>
          <a:noFill/>
        </p:spPr>
        <p:txBody>
          <a:bodyPr wrap="square" rtlCol="0">
            <a:spAutoFit/>
          </a:bodyPr>
          <a:lstStyle/>
          <a:p>
            <a:r>
              <a:rPr lang="en-GB" sz="2400" b="1" dirty="0"/>
              <a:t>Endurance: who’s who?</a:t>
            </a:r>
          </a:p>
        </p:txBody>
      </p:sp>
      <p:sp>
        <p:nvSpPr>
          <p:cNvPr id="13" name="TextBox 12">
            <a:extLst>
              <a:ext uri="{FF2B5EF4-FFF2-40B4-BE49-F238E27FC236}">
                <a16:creationId xmlns:a16="http://schemas.microsoft.com/office/drawing/2014/main" id="{21B34D9E-8F82-412F-A331-3B29BCA0CCAB}"/>
              </a:ext>
            </a:extLst>
          </p:cNvPr>
          <p:cNvSpPr txBox="1"/>
          <p:nvPr/>
        </p:nvSpPr>
        <p:spPr>
          <a:xfrm>
            <a:off x="6854104" y="2974404"/>
            <a:ext cx="1066820" cy="276999"/>
          </a:xfrm>
          <a:prstGeom prst="rect">
            <a:avLst/>
          </a:prstGeom>
          <a:noFill/>
        </p:spPr>
        <p:txBody>
          <a:bodyPr wrap="square" rtlCol="0">
            <a:spAutoFit/>
          </a:bodyPr>
          <a:lstStyle>
            <a:defPPr>
              <a:defRPr lang="en-US"/>
            </a:defPPr>
            <a:lvl1pPr>
              <a:defRPr sz="1200"/>
            </a:lvl1pPr>
          </a:lstStyle>
          <a:p>
            <a:r>
              <a:rPr lang="en-GB" dirty="0"/>
              <a:t>Frank Wild</a:t>
            </a:r>
          </a:p>
        </p:txBody>
      </p:sp>
      <p:pic>
        <p:nvPicPr>
          <p:cNvPr id="17" name="Picture 16" descr="A picture containing text, old&#10;&#10;Description automatically generated">
            <a:extLst>
              <a:ext uri="{FF2B5EF4-FFF2-40B4-BE49-F238E27FC236}">
                <a16:creationId xmlns:a16="http://schemas.microsoft.com/office/drawing/2014/main" id="{00DCB877-1A66-4F97-9466-7200F0A427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260140" y="2968110"/>
            <a:ext cx="2680737" cy="3344386"/>
          </a:xfrm>
          <a:prstGeom prst="rect">
            <a:avLst/>
          </a:prstGeom>
        </p:spPr>
      </p:pic>
      <p:sp>
        <p:nvSpPr>
          <p:cNvPr id="20" name="TextBox 19">
            <a:extLst>
              <a:ext uri="{FF2B5EF4-FFF2-40B4-BE49-F238E27FC236}">
                <a16:creationId xmlns:a16="http://schemas.microsoft.com/office/drawing/2014/main" id="{3C12A34D-9B00-4227-9339-9AFB211AF5FA}"/>
              </a:ext>
            </a:extLst>
          </p:cNvPr>
          <p:cNvSpPr txBox="1"/>
          <p:nvPr/>
        </p:nvSpPr>
        <p:spPr>
          <a:xfrm>
            <a:off x="5115580" y="6006743"/>
            <a:ext cx="1373747" cy="276999"/>
          </a:xfrm>
          <a:prstGeom prst="rect">
            <a:avLst/>
          </a:prstGeom>
          <a:noFill/>
        </p:spPr>
        <p:txBody>
          <a:bodyPr wrap="square" rtlCol="0">
            <a:spAutoFit/>
          </a:bodyPr>
          <a:lstStyle/>
          <a:p>
            <a:r>
              <a:rPr lang="en-GB" sz="1200" dirty="0"/>
              <a:t>Alfred Cheetham</a:t>
            </a:r>
          </a:p>
        </p:txBody>
      </p:sp>
      <p:sp>
        <p:nvSpPr>
          <p:cNvPr id="21" name="TextBox 20">
            <a:extLst>
              <a:ext uri="{FF2B5EF4-FFF2-40B4-BE49-F238E27FC236}">
                <a16:creationId xmlns:a16="http://schemas.microsoft.com/office/drawing/2014/main" id="{B11958F4-FF9D-4448-A40E-411C9A7A9D8C}"/>
              </a:ext>
            </a:extLst>
          </p:cNvPr>
          <p:cNvSpPr txBox="1"/>
          <p:nvPr/>
        </p:nvSpPr>
        <p:spPr>
          <a:xfrm>
            <a:off x="7105095" y="6003024"/>
            <a:ext cx="1066820" cy="276999"/>
          </a:xfrm>
          <a:prstGeom prst="rect">
            <a:avLst/>
          </a:prstGeom>
          <a:noFill/>
        </p:spPr>
        <p:txBody>
          <a:bodyPr wrap="square" rtlCol="0">
            <a:spAutoFit/>
          </a:bodyPr>
          <a:lstStyle/>
          <a:p>
            <a:r>
              <a:rPr lang="en-GB" sz="1200" dirty="0"/>
              <a:t>Tom Crean</a:t>
            </a:r>
          </a:p>
        </p:txBody>
      </p:sp>
      <p:pic>
        <p:nvPicPr>
          <p:cNvPr id="8" name="Picture 7" descr="A person and a dog&#10;&#10;Description automatically generated with low confidence">
            <a:extLst>
              <a:ext uri="{FF2B5EF4-FFF2-40B4-BE49-F238E27FC236}">
                <a16:creationId xmlns:a16="http://schemas.microsoft.com/office/drawing/2014/main" id="{54C8FBC2-6A4F-4B48-BDC2-FC394F58C6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3281" y="500276"/>
            <a:ext cx="2239475" cy="2474130"/>
          </a:xfrm>
          <a:prstGeom prst="rect">
            <a:avLst/>
          </a:prstGeom>
        </p:spPr>
      </p:pic>
      <p:sp>
        <p:nvSpPr>
          <p:cNvPr id="23" name="TextBox 22">
            <a:extLst>
              <a:ext uri="{FF2B5EF4-FFF2-40B4-BE49-F238E27FC236}">
                <a16:creationId xmlns:a16="http://schemas.microsoft.com/office/drawing/2014/main" id="{77525ADD-921C-46CF-9D4D-1D41482D56B5}"/>
              </a:ext>
            </a:extLst>
          </p:cNvPr>
          <p:cNvSpPr txBox="1"/>
          <p:nvPr/>
        </p:nvSpPr>
        <p:spPr>
          <a:xfrm>
            <a:off x="556675" y="2985810"/>
            <a:ext cx="1680224" cy="276999"/>
          </a:xfrm>
          <a:prstGeom prst="rect">
            <a:avLst/>
          </a:prstGeom>
          <a:noFill/>
        </p:spPr>
        <p:txBody>
          <a:bodyPr wrap="square" rtlCol="0">
            <a:spAutoFit/>
          </a:bodyPr>
          <a:lstStyle>
            <a:defPPr>
              <a:defRPr lang="en-US"/>
            </a:defPPr>
            <a:lvl1pPr>
              <a:defRPr sz="1200"/>
            </a:lvl1pPr>
          </a:lstStyle>
          <a:p>
            <a:r>
              <a:rPr lang="en-GB" dirty="0"/>
              <a:t>Sir Ernest Shackleton </a:t>
            </a:r>
          </a:p>
        </p:txBody>
      </p:sp>
      <p:pic>
        <p:nvPicPr>
          <p:cNvPr id="24" name="Picture 23" descr="A picture containing text, outdoor, clothes&#10;&#10;Description automatically generated">
            <a:extLst>
              <a:ext uri="{FF2B5EF4-FFF2-40B4-BE49-F238E27FC236}">
                <a16:creationId xmlns:a16="http://schemas.microsoft.com/office/drawing/2014/main" id="{A72D1B64-A1F4-40C0-A1C6-C27B4CD286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30411" y="3548550"/>
            <a:ext cx="2721782" cy="2224551"/>
          </a:xfrm>
          <a:prstGeom prst="rect">
            <a:avLst/>
          </a:prstGeom>
        </p:spPr>
      </p:pic>
      <p:sp>
        <p:nvSpPr>
          <p:cNvPr id="25" name="TextBox 24">
            <a:extLst>
              <a:ext uri="{FF2B5EF4-FFF2-40B4-BE49-F238E27FC236}">
                <a16:creationId xmlns:a16="http://schemas.microsoft.com/office/drawing/2014/main" id="{B5EE1135-9E07-4A3D-BA37-FBA4B25B3DF8}"/>
              </a:ext>
            </a:extLst>
          </p:cNvPr>
          <p:cNvSpPr txBox="1"/>
          <p:nvPr/>
        </p:nvSpPr>
        <p:spPr>
          <a:xfrm>
            <a:off x="600278" y="6003025"/>
            <a:ext cx="1142663" cy="276999"/>
          </a:xfrm>
          <a:prstGeom prst="rect">
            <a:avLst/>
          </a:prstGeom>
          <a:noFill/>
        </p:spPr>
        <p:txBody>
          <a:bodyPr wrap="square" rtlCol="0">
            <a:spAutoFit/>
          </a:bodyPr>
          <a:lstStyle/>
          <a:p>
            <a:r>
              <a:rPr lang="en-GB" sz="1200" dirty="0"/>
              <a:t>Frank Hurley</a:t>
            </a:r>
          </a:p>
        </p:txBody>
      </p:sp>
      <p:pic>
        <p:nvPicPr>
          <p:cNvPr id="26" name="Picture 25" descr="A picture containing text&#10;&#10;Description automatically generated">
            <a:extLst>
              <a:ext uri="{FF2B5EF4-FFF2-40B4-BE49-F238E27FC236}">
                <a16:creationId xmlns:a16="http://schemas.microsoft.com/office/drawing/2014/main" id="{AB1BECF6-B650-4DA5-A242-C762394989C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2261944" y="3544404"/>
            <a:ext cx="2713493" cy="2224553"/>
          </a:xfrm>
          <a:prstGeom prst="rect">
            <a:avLst/>
          </a:prstGeom>
        </p:spPr>
      </p:pic>
      <p:sp>
        <p:nvSpPr>
          <p:cNvPr id="27" name="TextBox 26">
            <a:extLst>
              <a:ext uri="{FF2B5EF4-FFF2-40B4-BE49-F238E27FC236}">
                <a16:creationId xmlns:a16="http://schemas.microsoft.com/office/drawing/2014/main" id="{FC7502B7-49E3-40B3-8FDE-C187D7AA5672}"/>
              </a:ext>
            </a:extLst>
          </p:cNvPr>
          <p:cNvSpPr txBox="1"/>
          <p:nvPr/>
        </p:nvSpPr>
        <p:spPr>
          <a:xfrm>
            <a:off x="2931822" y="6003024"/>
            <a:ext cx="1142663" cy="276999"/>
          </a:xfrm>
          <a:prstGeom prst="rect">
            <a:avLst/>
          </a:prstGeom>
          <a:noFill/>
        </p:spPr>
        <p:txBody>
          <a:bodyPr wrap="square">
            <a:spAutoFit/>
          </a:bodyPr>
          <a:lstStyle/>
          <a:p>
            <a:r>
              <a:rPr lang="en-GB" sz="1200" dirty="0"/>
              <a:t>Charles Green </a:t>
            </a:r>
          </a:p>
        </p:txBody>
      </p:sp>
      <p:sp>
        <p:nvSpPr>
          <p:cNvPr id="11" name="TextBox 10">
            <a:extLst>
              <a:ext uri="{FF2B5EF4-FFF2-40B4-BE49-F238E27FC236}">
                <a16:creationId xmlns:a16="http://schemas.microsoft.com/office/drawing/2014/main" id="{472EF71F-22E5-45A4-966B-444DEB1AE59B}"/>
              </a:ext>
            </a:extLst>
          </p:cNvPr>
          <p:cNvSpPr txBox="1"/>
          <p:nvPr/>
        </p:nvSpPr>
        <p:spPr>
          <a:xfrm>
            <a:off x="600278" y="6280023"/>
            <a:ext cx="4443947" cy="369332"/>
          </a:xfrm>
          <a:prstGeom prst="rect">
            <a:avLst/>
          </a:prstGeom>
          <a:noFill/>
        </p:spPr>
        <p:txBody>
          <a:bodyPr wrap="square" rtlCol="0">
            <a:spAutoFit/>
          </a:bodyPr>
          <a:lstStyle/>
          <a:p>
            <a:r>
              <a:rPr lang="en-GB" dirty="0"/>
              <a:t>Some members of the Endurance Crew</a:t>
            </a:r>
          </a:p>
        </p:txBody>
      </p:sp>
      <p:pic>
        <p:nvPicPr>
          <p:cNvPr id="28" name="Picture 27">
            <a:extLst>
              <a:ext uri="{FF2B5EF4-FFF2-40B4-BE49-F238E27FC236}">
                <a16:creationId xmlns:a16="http://schemas.microsoft.com/office/drawing/2014/main" id="{867A1A8A-EF8F-428F-92EE-E4B67776546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6020705" y="802557"/>
            <a:ext cx="2509555" cy="1869567"/>
          </a:xfrm>
          <a:prstGeom prst="rect">
            <a:avLst/>
          </a:prstGeom>
        </p:spPr>
      </p:pic>
    </p:spTree>
    <p:extLst>
      <p:ext uri="{BB962C8B-B14F-4D97-AF65-F5344CB8AC3E}">
        <p14:creationId xmlns:p14="http://schemas.microsoft.com/office/powerpoint/2010/main" val="193341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293BE9-EE92-4060-8A2E-E36E44760BBA}"/>
              </a:ext>
            </a:extLst>
          </p:cNvPr>
          <p:cNvSpPr txBox="1"/>
          <p:nvPr/>
        </p:nvSpPr>
        <p:spPr>
          <a:xfrm>
            <a:off x="180873" y="576152"/>
            <a:ext cx="3957988" cy="6281848"/>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GB" dirty="0"/>
              <a:t>William Bakewell, Able Seaman</a:t>
            </a:r>
          </a:p>
          <a:p>
            <a:pPr marL="285750" indent="-285750">
              <a:lnSpc>
                <a:spcPct val="150000"/>
              </a:lnSpc>
              <a:buFont typeface="Wingdings" panose="05000000000000000000" pitchFamily="2" charset="2"/>
              <a:buChar char="v"/>
            </a:pPr>
            <a:r>
              <a:rPr lang="en-GB" dirty="0"/>
              <a:t>Perce Blackborow, Steward</a:t>
            </a:r>
          </a:p>
          <a:p>
            <a:pPr marL="285750" indent="-285750">
              <a:lnSpc>
                <a:spcPct val="150000"/>
              </a:lnSpc>
              <a:buFont typeface="Wingdings" panose="05000000000000000000" pitchFamily="2" charset="2"/>
              <a:buChar char="v"/>
            </a:pPr>
            <a:r>
              <a:rPr lang="en-GB" dirty="0"/>
              <a:t>Alfred Cheetham, Third Officer</a:t>
            </a:r>
          </a:p>
          <a:p>
            <a:pPr marL="285750" indent="-285750">
              <a:lnSpc>
                <a:spcPct val="150000"/>
              </a:lnSpc>
              <a:buFont typeface="Wingdings" panose="05000000000000000000" pitchFamily="2" charset="2"/>
              <a:buChar char="v"/>
            </a:pPr>
            <a:r>
              <a:rPr lang="en-GB" dirty="0"/>
              <a:t>Robert Clark, Biologist</a:t>
            </a:r>
          </a:p>
          <a:p>
            <a:pPr marL="285750" indent="-285750">
              <a:lnSpc>
                <a:spcPct val="150000"/>
              </a:lnSpc>
              <a:buFont typeface="Wingdings" panose="05000000000000000000" pitchFamily="2" charset="2"/>
              <a:buChar char="v"/>
            </a:pPr>
            <a:r>
              <a:rPr lang="en-GB" dirty="0"/>
              <a:t>Tom Crean, Second Officer</a:t>
            </a:r>
          </a:p>
          <a:p>
            <a:pPr marL="285750" indent="-285750">
              <a:lnSpc>
                <a:spcPct val="150000"/>
              </a:lnSpc>
              <a:buFont typeface="Wingdings" panose="05000000000000000000" pitchFamily="2" charset="2"/>
              <a:buChar char="v"/>
            </a:pPr>
            <a:r>
              <a:rPr lang="en-GB" dirty="0"/>
              <a:t>Ernest Holness, Stoker</a:t>
            </a:r>
          </a:p>
          <a:p>
            <a:pPr marL="285750" indent="-285750">
              <a:lnSpc>
                <a:spcPct val="150000"/>
              </a:lnSpc>
              <a:buFont typeface="Wingdings" panose="05000000000000000000" pitchFamily="2" charset="2"/>
              <a:buChar char="v"/>
            </a:pPr>
            <a:r>
              <a:rPr lang="en-GB" dirty="0"/>
              <a:t>Walter How, Able Seaman</a:t>
            </a:r>
          </a:p>
          <a:p>
            <a:pPr marL="285750" indent="-285750">
              <a:lnSpc>
                <a:spcPct val="150000"/>
              </a:lnSpc>
              <a:buFont typeface="Wingdings" panose="05000000000000000000" pitchFamily="2" charset="2"/>
              <a:buChar char="v"/>
            </a:pPr>
            <a:r>
              <a:rPr lang="en-GB" dirty="0"/>
              <a:t>Charles Green, Cook</a:t>
            </a:r>
          </a:p>
          <a:p>
            <a:pPr marL="285750" indent="-285750">
              <a:lnSpc>
                <a:spcPct val="150000"/>
              </a:lnSpc>
              <a:buFont typeface="Wingdings" panose="05000000000000000000" pitchFamily="2" charset="2"/>
              <a:buChar char="v"/>
            </a:pPr>
            <a:r>
              <a:rPr lang="en-GB" dirty="0"/>
              <a:t>Lionel Greenstreet, First Officer</a:t>
            </a:r>
          </a:p>
          <a:p>
            <a:pPr marL="285750" indent="-285750">
              <a:lnSpc>
                <a:spcPct val="150000"/>
              </a:lnSpc>
              <a:buFont typeface="Wingdings" panose="05000000000000000000" pitchFamily="2" charset="2"/>
              <a:buChar char="v"/>
            </a:pPr>
            <a:r>
              <a:rPr lang="en-GB" dirty="0"/>
              <a:t>Hubert Hudson, Navigator</a:t>
            </a:r>
          </a:p>
          <a:p>
            <a:pPr marL="285750" indent="-285750">
              <a:lnSpc>
                <a:spcPct val="150000"/>
              </a:lnSpc>
              <a:buFont typeface="Wingdings" panose="05000000000000000000" pitchFamily="2" charset="2"/>
              <a:buChar char="v"/>
            </a:pPr>
            <a:r>
              <a:rPr lang="en-GB" dirty="0"/>
              <a:t>Frank Hurley, Photographer</a:t>
            </a:r>
          </a:p>
          <a:p>
            <a:pPr marL="285750" indent="-285750">
              <a:lnSpc>
                <a:spcPct val="150000"/>
              </a:lnSpc>
              <a:buFont typeface="Wingdings" panose="05000000000000000000" pitchFamily="2" charset="2"/>
              <a:buChar char="v"/>
            </a:pPr>
            <a:r>
              <a:rPr lang="en-GB" dirty="0"/>
              <a:t>Leonard Hussey, Meteorologist</a:t>
            </a:r>
          </a:p>
          <a:p>
            <a:pPr marL="285750" indent="-285750">
              <a:lnSpc>
                <a:spcPct val="150000"/>
              </a:lnSpc>
              <a:buFont typeface="Wingdings" panose="05000000000000000000" pitchFamily="2" charset="2"/>
              <a:buChar char="v"/>
            </a:pPr>
            <a:r>
              <a:rPr lang="en-GB" dirty="0"/>
              <a:t>Reginald James, Physicist</a:t>
            </a:r>
          </a:p>
          <a:p>
            <a:pPr marL="285750" indent="-285750">
              <a:lnSpc>
                <a:spcPct val="150000"/>
              </a:lnSpc>
              <a:buFont typeface="Wingdings" panose="05000000000000000000" pitchFamily="2" charset="2"/>
              <a:buChar char="v"/>
            </a:pPr>
            <a:r>
              <a:rPr lang="en-GB" dirty="0"/>
              <a:t>Alexander Kerr, Engineer</a:t>
            </a:r>
          </a:p>
          <a:p>
            <a:pPr marL="285750" indent="-285750">
              <a:lnSpc>
                <a:spcPct val="150000"/>
              </a:lnSpc>
              <a:buFont typeface="Wingdings" panose="05000000000000000000" pitchFamily="2" charset="2"/>
              <a:buChar char="v"/>
            </a:pPr>
            <a:endParaRPr lang="en-GB" dirty="0"/>
          </a:p>
        </p:txBody>
      </p:sp>
      <p:sp>
        <p:nvSpPr>
          <p:cNvPr id="5" name="TextBox 4">
            <a:extLst>
              <a:ext uri="{FF2B5EF4-FFF2-40B4-BE49-F238E27FC236}">
                <a16:creationId xmlns:a16="http://schemas.microsoft.com/office/drawing/2014/main" id="{08CBE18F-7AC8-4379-A783-171FA7B0E2A8}"/>
              </a:ext>
            </a:extLst>
          </p:cNvPr>
          <p:cNvSpPr txBox="1"/>
          <p:nvPr/>
        </p:nvSpPr>
        <p:spPr>
          <a:xfrm>
            <a:off x="303196" y="111038"/>
            <a:ext cx="8292164" cy="707886"/>
          </a:xfrm>
          <a:prstGeom prst="rect">
            <a:avLst/>
          </a:prstGeom>
          <a:noFill/>
        </p:spPr>
        <p:txBody>
          <a:bodyPr wrap="square">
            <a:spAutoFit/>
          </a:bodyPr>
          <a:lstStyle/>
          <a:p>
            <a:r>
              <a:rPr lang="en-GB" sz="2000" b="1" dirty="0"/>
              <a:t>Members of the Imperial Trans-Antarctic Expedition on board the Endurance</a:t>
            </a:r>
          </a:p>
          <a:p>
            <a:endParaRPr lang="en-GB" sz="2000" dirty="0"/>
          </a:p>
        </p:txBody>
      </p:sp>
      <p:sp>
        <p:nvSpPr>
          <p:cNvPr id="6" name="TextBox 5">
            <a:extLst>
              <a:ext uri="{FF2B5EF4-FFF2-40B4-BE49-F238E27FC236}">
                <a16:creationId xmlns:a16="http://schemas.microsoft.com/office/drawing/2014/main" id="{9ACD49F4-2286-418C-9516-1EB4A5792894}"/>
              </a:ext>
            </a:extLst>
          </p:cNvPr>
          <p:cNvSpPr txBox="1"/>
          <p:nvPr/>
        </p:nvSpPr>
        <p:spPr>
          <a:xfrm>
            <a:off x="3886599" y="576152"/>
            <a:ext cx="5257401" cy="5866350"/>
          </a:xfrm>
          <a:prstGeom prst="rect">
            <a:avLst/>
          </a:prstGeom>
          <a:noFill/>
        </p:spPr>
        <p:txBody>
          <a:bodyPr wrap="square" rtlCol="0">
            <a:spAutoFit/>
          </a:bodyPr>
          <a:lstStyle>
            <a:defPPr>
              <a:defRPr lang="en-US"/>
            </a:defPPr>
            <a:lvl1pPr marL="285750" indent="-285750">
              <a:lnSpc>
                <a:spcPct val="150000"/>
              </a:lnSpc>
              <a:buFont typeface="Wingdings" panose="05000000000000000000" pitchFamily="2" charset="2"/>
              <a:buChar char="v"/>
            </a:lvl1pPr>
          </a:lstStyle>
          <a:p>
            <a:r>
              <a:rPr lang="en-GB" dirty="0"/>
              <a:t>Alexander Macklin, Surgeon</a:t>
            </a:r>
          </a:p>
          <a:p>
            <a:r>
              <a:rPr lang="en-GB" dirty="0"/>
              <a:t>George Marston, Artist</a:t>
            </a:r>
          </a:p>
          <a:p>
            <a:r>
              <a:rPr lang="en-GB" dirty="0"/>
              <a:t>Timothy, McCarthy, Able Seaman</a:t>
            </a:r>
          </a:p>
          <a:p>
            <a:r>
              <a:rPr lang="en-GB" dirty="0"/>
              <a:t>James Mcllroy, Surgeon</a:t>
            </a:r>
          </a:p>
          <a:p>
            <a:r>
              <a:rPr lang="en-GB" dirty="0"/>
              <a:t>Thomas McLeod, Able Seaman</a:t>
            </a:r>
          </a:p>
          <a:p>
            <a:r>
              <a:rPr lang="en-GB" dirty="0"/>
              <a:t>Harry ‘Chippy’ McNish, Carpenter</a:t>
            </a:r>
          </a:p>
          <a:p>
            <a:r>
              <a:rPr lang="en-GB" dirty="0"/>
              <a:t>Thomas Orde-Lees, Motor Expert and Storekeeper</a:t>
            </a:r>
          </a:p>
          <a:p>
            <a:r>
              <a:rPr lang="en-GB" dirty="0"/>
              <a:t>Lewis Rickinson, Engineer</a:t>
            </a:r>
          </a:p>
          <a:p>
            <a:r>
              <a:rPr lang="en-GB" dirty="0"/>
              <a:t>Ernest Shackleton, Expedition Leader</a:t>
            </a:r>
          </a:p>
          <a:p>
            <a:r>
              <a:rPr lang="en-GB" dirty="0"/>
              <a:t>William Stephenson, Stoker</a:t>
            </a:r>
          </a:p>
          <a:p>
            <a:r>
              <a:rPr lang="en-GB" dirty="0"/>
              <a:t>John Vincent, Boatswain</a:t>
            </a:r>
          </a:p>
          <a:p>
            <a:r>
              <a:rPr lang="en-GB" dirty="0"/>
              <a:t>Frank Wild, Second-in-Command</a:t>
            </a:r>
          </a:p>
          <a:p>
            <a:r>
              <a:rPr lang="en-GB" dirty="0"/>
              <a:t>James Wordie, Geologist </a:t>
            </a:r>
          </a:p>
          <a:p>
            <a:r>
              <a:rPr lang="en-GB" dirty="0"/>
              <a:t>Frank Worsley, Captain</a:t>
            </a:r>
          </a:p>
        </p:txBody>
      </p:sp>
      <p:sp>
        <p:nvSpPr>
          <p:cNvPr id="3" name="Slide Number Placeholder 2">
            <a:extLst>
              <a:ext uri="{FF2B5EF4-FFF2-40B4-BE49-F238E27FC236}">
                <a16:creationId xmlns:a16="http://schemas.microsoft.com/office/drawing/2014/main" id="{4AB657AE-A8C2-4632-A240-FA45FF22906B}"/>
              </a:ext>
            </a:extLst>
          </p:cNvPr>
          <p:cNvSpPr>
            <a:spLocks noGrp="1"/>
          </p:cNvSpPr>
          <p:nvPr>
            <p:ph type="sldNum" sz="quarter" idx="12"/>
          </p:nvPr>
        </p:nvSpPr>
        <p:spPr/>
        <p:txBody>
          <a:bodyPr/>
          <a:lstStyle/>
          <a:p>
            <a:fld id="{5D54DCBF-2843-4794-B6CD-49F6F55FABB2}" type="slidenum">
              <a:rPr lang="en-GB" smtClean="0"/>
              <a:t>7</a:t>
            </a:fld>
            <a:endParaRPr lang="en-GB"/>
          </a:p>
        </p:txBody>
      </p:sp>
    </p:spTree>
    <p:extLst>
      <p:ext uri="{BB962C8B-B14F-4D97-AF65-F5344CB8AC3E}">
        <p14:creationId xmlns:p14="http://schemas.microsoft.com/office/powerpoint/2010/main" val="199990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EEE26-6DF4-4B05-8B11-04501F182D4C}"/>
              </a:ext>
            </a:extLst>
          </p:cNvPr>
          <p:cNvSpPr>
            <a:spLocks noGrp="1"/>
          </p:cNvSpPr>
          <p:nvPr>
            <p:ph type="sldNum" sz="quarter" idx="12"/>
          </p:nvPr>
        </p:nvSpPr>
        <p:spPr/>
        <p:txBody>
          <a:bodyPr/>
          <a:lstStyle/>
          <a:p>
            <a:fld id="{5D54DCBF-2843-4794-B6CD-49F6F55FABB2}" type="slidenum">
              <a:rPr lang="en-GB" smtClean="0"/>
              <a:t>8</a:t>
            </a:fld>
            <a:endParaRPr lang="en-GB"/>
          </a:p>
        </p:txBody>
      </p:sp>
      <p:pic>
        <p:nvPicPr>
          <p:cNvPr id="6" name="Picture 5" descr="A group of people posing for a photo&#10;&#10;Description automatically generated">
            <a:extLst>
              <a:ext uri="{FF2B5EF4-FFF2-40B4-BE49-F238E27FC236}">
                <a16:creationId xmlns:a16="http://schemas.microsoft.com/office/drawing/2014/main" id="{6649F310-FD32-4349-B13C-EEE3398A33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3889" y="770217"/>
            <a:ext cx="3270727" cy="3053137"/>
          </a:xfrm>
          <a:prstGeom prst="rect">
            <a:avLst/>
          </a:prstGeom>
        </p:spPr>
      </p:pic>
      <p:sp>
        <p:nvSpPr>
          <p:cNvPr id="7" name="TextBox 6">
            <a:extLst>
              <a:ext uri="{FF2B5EF4-FFF2-40B4-BE49-F238E27FC236}">
                <a16:creationId xmlns:a16="http://schemas.microsoft.com/office/drawing/2014/main" id="{80085327-0D35-434C-829D-5A23501A0DB2}"/>
              </a:ext>
            </a:extLst>
          </p:cNvPr>
          <p:cNvSpPr txBox="1"/>
          <p:nvPr/>
        </p:nvSpPr>
        <p:spPr>
          <a:xfrm>
            <a:off x="518038" y="3825026"/>
            <a:ext cx="2907743" cy="276999"/>
          </a:xfrm>
          <a:prstGeom prst="rect">
            <a:avLst/>
          </a:prstGeom>
          <a:noFill/>
        </p:spPr>
        <p:txBody>
          <a:bodyPr wrap="square" rtlCol="0">
            <a:spAutoFit/>
          </a:bodyPr>
          <a:lstStyle>
            <a:defPPr>
              <a:defRPr lang="en-US"/>
            </a:defPPr>
            <a:lvl1pPr>
              <a:defRPr sz="1200"/>
            </a:lvl1pPr>
          </a:lstStyle>
          <a:p>
            <a:r>
              <a:rPr lang="en-GB" dirty="0"/>
              <a:t>Shackleton’s Crew on the bow of Endurance</a:t>
            </a:r>
          </a:p>
        </p:txBody>
      </p:sp>
      <p:pic>
        <p:nvPicPr>
          <p:cNvPr id="12" name="Picture 11" descr="A picture containing text, old&#10;&#10;Description automatically generated">
            <a:extLst>
              <a:ext uri="{FF2B5EF4-FFF2-40B4-BE49-F238E27FC236}">
                <a16:creationId xmlns:a16="http://schemas.microsoft.com/office/drawing/2014/main" id="{FD09E927-549D-4FC2-BABE-D7CB2EF0F8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59961" y="4101446"/>
            <a:ext cx="3358021" cy="2191647"/>
          </a:xfrm>
          <a:prstGeom prst="rect">
            <a:avLst/>
          </a:prstGeom>
        </p:spPr>
      </p:pic>
      <p:sp>
        <p:nvSpPr>
          <p:cNvPr id="13" name="TextBox 12">
            <a:extLst>
              <a:ext uri="{FF2B5EF4-FFF2-40B4-BE49-F238E27FC236}">
                <a16:creationId xmlns:a16="http://schemas.microsoft.com/office/drawing/2014/main" id="{EB41BD28-A443-4367-932E-A7D048304833}"/>
              </a:ext>
            </a:extLst>
          </p:cNvPr>
          <p:cNvSpPr txBox="1"/>
          <p:nvPr/>
        </p:nvSpPr>
        <p:spPr>
          <a:xfrm>
            <a:off x="380315" y="6292514"/>
            <a:ext cx="3317315" cy="276999"/>
          </a:xfrm>
          <a:prstGeom prst="rect">
            <a:avLst/>
          </a:prstGeom>
          <a:noFill/>
        </p:spPr>
        <p:txBody>
          <a:bodyPr wrap="square" rtlCol="0">
            <a:spAutoFit/>
          </a:bodyPr>
          <a:lstStyle>
            <a:defPPr>
              <a:defRPr lang="en-US"/>
            </a:defPPr>
            <a:lvl1pPr>
              <a:defRPr sz="1200"/>
            </a:lvl1pPr>
          </a:lstStyle>
          <a:p>
            <a:r>
              <a:rPr lang="en-GB" dirty="0"/>
              <a:t>The crew of Endurance on ice beside the ship.</a:t>
            </a:r>
          </a:p>
        </p:txBody>
      </p:sp>
      <p:pic>
        <p:nvPicPr>
          <p:cNvPr id="15" name="Picture 14" descr="A picture containing text&#10;&#10;Description automatically generated">
            <a:extLst>
              <a:ext uri="{FF2B5EF4-FFF2-40B4-BE49-F238E27FC236}">
                <a16:creationId xmlns:a16="http://schemas.microsoft.com/office/drawing/2014/main" id="{2E03CC11-1927-4F63-A690-5EA2EE4990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273056" y="989310"/>
            <a:ext cx="1942257" cy="1499124"/>
          </a:xfrm>
          <a:prstGeom prst="rect">
            <a:avLst/>
          </a:prstGeom>
        </p:spPr>
      </p:pic>
      <p:pic>
        <p:nvPicPr>
          <p:cNvPr id="1026" name="Picture 2" descr="Mackintosh, Aeneas Lionel Acton">
            <a:extLst>
              <a:ext uri="{FF2B5EF4-FFF2-40B4-BE49-F238E27FC236}">
                <a16:creationId xmlns:a16="http://schemas.microsoft.com/office/drawing/2014/main" id="{6DA2A472-F85E-4132-A5B8-D6655F3E71E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95002" y="767743"/>
            <a:ext cx="1485826" cy="19422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ext&#10;&#10;Description automatically generated">
            <a:extLst>
              <a:ext uri="{FF2B5EF4-FFF2-40B4-BE49-F238E27FC236}">
                <a16:creationId xmlns:a16="http://schemas.microsoft.com/office/drawing/2014/main" id="{F8BA92CA-3771-4954-AE1B-A98DDCB6C40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4979331" y="2911357"/>
            <a:ext cx="3061882" cy="3876541"/>
          </a:xfrm>
          <a:prstGeom prst="rect">
            <a:avLst/>
          </a:prstGeom>
        </p:spPr>
      </p:pic>
      <p:sp>
        <p:nvSpPr>
          <p:cNvPr id="19" name="TextBox 18">
            <a:extLst>
              <a:ext uri="{FF2B5EF4-FFF2-40B4-BE49-F238E27FC236}">
                <a16:creationId xmlns:a16="http://schemas.microsoft.com/office/drawing/2014/main" id="{1A667F63-9A3C-4D54-A103-FC893496A247}"/>
              </a:ext>
            </a:extLst>
          </p:cNvPr>
          <p:cNvSpPr txBox="1"/>
          <p:nvPr/>
        </p:nvSpPr>
        <p:spPr>
          <a:xfrm>
            <a:off x="5201554" y="6334496"/>
            <a:ext cx="2907743" cy="276999"/>
          </a:xfrm>
          <a:prstGeom prst="rect">
            <a:avLst/>
          </a:prstGeom>
          <a:noFill/>
        </p:spPr>
        <p:txBody>
          <a:bodyPr wrap="square" rtlCol="0">
            <a:spAutoFit/>
          </a:bodyPr>
          <a:lstStyle>
            <a:defPPr>
              <a:defRPr lang="en-US"/>
            </a:defPPr>
            <a:lvl1pPr>
              <a:defRPr sz="1200"/>
            </a:lvl1pPr>
          </a:lstStyle>
          <a:p>
            <a:r>
              <a:rPr lang="en-GB" dirty="0"/>
              <a:t>The Ross Sea Party on the Aurora</a:t>
            </a:r>
          </a:p>
        </p:txBody>
      </p:sp>
      <p:sp>
        <p:nvSpPr>
          <p:cNvPr id="21" name="TextBox 20">
            <a:extLst>
              <a:ext uri="{FF2B5EF4-FFF2-40B4-BE49-F238E27FC236}">
                <a16:creationId xmlns:a16="http://schemas.microsoft.com/office/drawing/2014/main" id="{D21B983B-0145-40B3-B48B-00AB0D2D1DD1}"/>
              </a:ext>
            </a:extLst>
          </p:cNvPr>
          <p:cNvSpPr txBox="1"/>
          <p:nvPr/>
        </p:nvSpPr>
        <p:spPr>
          <a:xfrm>
            <a:off x="4195002" y="2779368"/>
            <a:ext cx="1584089" cy="461665"/>
          </a:xfrm>
          <a:prstGeom prst="rect">
            <a:avLst/>
          </a:prstGeom>
          <a:noFill/>
        </p:spPr>
        <p:txBody>
          <a:bodyPr wrap="square">
            <a:spAutoFit/>
          </a:bodyPr>
          <a:lstStyle/>
          <a:p>
            <a:pPr fontAlgn="base"/>
            <a:r>
              <a:rPr lang="en-GB" sz="1200" dirty="0"/>
              <a:t>Captain </a:t>
            </a:r>
            <a:r>
              <a:rPr lang="en-GB" sz="1200" b="0" i="0" dirty="0">
                <a:effectLst/>
              </a:rPr>
              <a:t>Aeneas </a:t>
            </a:r>
            <a:r>
              <a:rPr lang="en-GB" sz="1200" dirty="0"/>
              <a:t>Lionel Acton Mackintosh</a:t>
            </a:r>
            <a:endParaRPr lang="en-GB" sz="1200" b="0" i="0" dirty="0">
              <a:effectLst/>
            </a:endParaRPr>
          </a:p>
        </p:txBody>
      </p:sp>
      <p:pic>
        <p:nvPicPr>
          <p:cNvPr id="22" name="Picture 21" descr="A picture containing text&#10;&#10;Description automatically generated">
            <a:extLst>
              <a:ext uri="{FF2B5EF4-FFF2-40B4-BE49-F238E27FC236}">
                <a16:creationId xmlns:a16="http://schemas.microsoft.com/office/drawing/2014/main" id="{46665371-3A62-4A86-B1E8-AE4FD889BBE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5630004" y="950733"/>
            <a:ext cx="1932677" cy="1576276"/>
          </a:xfrm>
          <a:prstGeom prst="rect">
            <a:avLst/>
          </a:prstGeom>
        </p:spPr>
      </p:pic>
      <p:sp>
        <p:nvSpPr>
          <p:cNvPr id="24" name="TextBox 23">
            <a:extLst>
              <a:ext uri="{FF2B5EF4-FFF2-40B4-BE49-F238E27FC236}">
                <a16:creationId xmlns:a16="http://schemas.microsoft.com/office/drawing/2014/main" id="{E1034BC9-5AA1-487C-8A15-06D00A6D30BD}"/>
              </a:ext>
            </a:extLst>
          </p:cNvPr>
          <p:cNvSpPr txBox="1"/>
          <p:nvPr/>
        </p:nvSpPr>
        <p:spPr>
          <a:xfrm>
            <a:off x="5804297" y="2708848"/>
            <a:ext cx="1584089" cy="646331"/>
          </a:xfrm>
          <a:prstGeom prst="rect">
            <a:avLst/>
          </a:prstGeom>
          <a:noFill/>
        </p:spPr>
        <p:txBody>
          <a:bodyPr wrap="square">
            <a:spAutoFit/>
          </a:bodyPr>
          <a:lstStyle/>
          <a:p>
            <a:pPr fontAlgn="base"/>
            <a:r>
              <a:rPr lang="en-GB" sz="1200" dirty="0"/>
              <a:t>A.P. Spencer Smith</a:t>
            </a:r>
          </a:p>
          <a:p>
            <a:pPr fontAlgn="base"/>
            <a:r>
              <a:rPr lang="en-GB" sz="1200" b="0" i="0" dirty="0">
                <a:effectLst/>
              </a:rPr>
              <a:t>Shore party, Padre and Photographer</a:t>
            </a:r>
          </a:p>
        </p:txBody>
      </p:sp>
      <p:sp>
        <p:nvSpPr>
          <p:cNvPr id="25" name="TextBox 24">
            <a:extLst>
              <a:ext uri="{FF2B5EF4-FFF2-40B4-BE49-F238E27FC236}">
                <a16:creationId xmlns:a16="http://schemas.microsoft.com/office/drawing/2014/main" id="{A4243029-2908-4121-B113-62F937E8C012}"/>
              </a:ext>
            </a:extLst>
          </p:cNvPr>
          <p:cNvSpPr txBox="1"/>
          <p:nvPr/>
        </p:nvSpPr>
        <p:spPr>
          <a:xfrm>
            <a:off x="7486650" y="2783511"/>
            <a:ext cx="1584089" cy="461665"/>
          </a:xfrm>
          <a:prstGeom prst="rect">
            <a:avLst/>
          </a:prstGeom>
          <a:noFill/>
        </p:spPr>
        <p:txBody>
          <a:bodyPr wrap="square">
            <a:spAutoFit/>
          </a:bodyPr>
          <a:lstStyle/>
          <a:p>
            <a:pPr fontAlgn="base"/>
            <a:r>
              <a:rPr lang="en-GB" sz="1200" dirty="0"/>
              <a:t>A.B. Kavanagh</a:t>
            </a:r>
          </a:p>
          <a:p>
            <a:pPr fontAlgn="base"/>
            <a:r>
              <a:rPr lang="en-GB" sz="1200" b="0" i="0" dirty="0">
                <a:effectLst/>
              </a:rPr>
              <a:t>Able-bodied seaman</a:t>
            </a:r>
          </a:p>
        </p:txBody>
      </p:sp>
      <p:sp>
        <p:nvSpPr>
          <p:cNvPr id="23" name="TextBox 22">
            <a:extLst>
              <a:ext uri="{FF2B5EF4-FFF2-40B4-BE49-F238E27FC236}">
                <a16:creationId xmlns:a16="http://schemas.microsoft.com/office/drawing/2014/main" id="{8D6BE5B2-CF61-47D6-8663-40266CAEFE82}"/>
              </a:ext>
            </a:extLst>
          </p:cNvPr>
          <p:cNvSpPr txBox="1"/>
          <p:nvPr/>
        </p:nvSpPr>
        <p:spPr>
          <a:xfrm>
            <a:off x="150254" y="175327"/>
            <a:ext cx="4188384" cy="461665"/>
          </a:xfrm>
          <a:prstGeom prst="rect">
            <a:avLst/>
          </a:prstGeom>
          <a:noFill/>
        </p:spPr>
        <p:txBody>
          <a:bodyPr wrap="square" rtlCol="0">
            <a:spAutoFit/>
          </a:bodyPr>
          <a:lstStyle/>
          <a:p>
            <a:r>
              <a:rPr lang="en-GB" sz="2400" b="1" dirty="0"/>
              <a:t>Endurance: crew</a:t>
            </a:r>
          </a:p>
        </p:txBody>
      </p:sp>
      <p:sp>
        <p:nvSpPr>
          <p:cNvPr id="26" name="Rectangle 25">
            <a:extLst>
              <a:ext uri="{FF2B5EF4-FFF2-40B4-BE49-F238E27FC236}">
                <a16:creationId xmlns:a16="http://schemas.microsoft.com/office/drawing/2014/main" id="{55E5D842-D663-4242-A7DA-18A7778AA9B2}"/>
              </a:ext>
            </a:extLst>
          </p:cNvPr>
          <p:cNvSpPr/>
          <p:nvPr/>
        </p:nvSpPr>
        <p:spPr>
          <a:xfrm>
            <a:off x="150254" y="678288"/>
            <a:ext cx="3717998" cy="58985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73A85D4-C562-4EEF-BF81-8B5E4CD434B0}"/>
              </a:ext>
            </a:extLst>
          </p:cNvPr>
          <p:cNvSpPr txBox="1"/>
          <p:nvPr/>
        </p:nvSpPr>
        <p:spPr>
          <a:xfrm>
            <a:off x="4526623" y="172013"/>
            <a:ext cx="3861217" cy="461665"/>
          </a:xfrm>
          <a:prstGeom prst="rect">
            <a:avLst/>
          </a:prstGeom>
          <a:noFill/>
        </p:spPr>
        <p:txBody>
          <a:bodyPr wrap="square" rtlCol="0">
            <a:spAutoFit/>
          </a:bodyPr>
          <a:lstStyle/>
          <a:p>
            <a:r>
              <a:rPr lang="en-GB" sz="2400" b="1" dirty="0"/>
              <a:t>Aurora: crew</a:t>
            </a:r>
          </a:p>
        </p:txBody>
      </p:sp>
      <p:sp>
        <p:nvSpPr>
          <p:cNvPr id="29" name="Rectangle 28">
            <a:extLst>
              <a:ext uri="{FF2B5EF4-FFF2-40B4-BE49-F238E27FC236}">
                <a16:creationId xmlns:a16="http://schemas.microsoft.com/office/drawing/2014/main" id="{0B5AE2C6-86D3-4890-940F-B4715178129B}"/>
              </a:ext>
            </a:extLst>
          </p:cNvPr>
          <p:cNvSpPr/>
          <p:nvPr/>
        </p:nvSpPr>
        <p:spPr>
          <a:xfrm>
            <a:off x="4156479" y="678288"/>
            <a:ext cx="4914259" cy="58985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648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76E126-F60F-4F72-92A6-2C61AF2AD688}"/>
              </a:ext>
            </a:extLst>
          </p:cNvPr>
          <p:cNvSpPr>
            <a:spLocks noGrp="1"/>
          </p:cNvSpPr>
          <p:nvPr>
            <p:ph type="sldNum" sz="quarter" idx="12"/>
          </p:nvPr>
        </p:nvSpPr>
        <p:spPr/>
        <p:txBody>
          <a:bodyPr/>
          <a:lstStyle/>
          <a:p>
            <a:fld id="{5D54DCBF-2843-4794-B6CD-49F6F55FABB2}" type="slidenum">
              <a:rPr lang="en-GB" smtClean="0"/>
              <a:t>9</a:t>
            </a:fld>
            <a:endParaRPr lang="en-GB"/>
          </a:p>
        </p:txBody>
      </p:sp>
      <p:pic>
        <p:nvPicPr>
          <p:cNvPr id="4" name="Picture 3" descr="Diagram&#10;&#10;Description automatically generated">
            <a:extLst>
              <a:ext uri="{FF2B5EF4-FFF2-40B4-BE49-F238E27FC236}">
                <a16:creationId xmlns:a16="http://schemas.microsoft.com/office/drawing/2014/main" id="{1DB248A9-7EF9-4A3D-9B50-F6C3F0281C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2396" y="3448374"/>
            <a:ext cx="2536854" cy="2711540"/>
          </a:xfrm>
          <a:prstGeom prst="rect">
            <a:avLst/>
          </a:prstGeom>
        </p:spPr>
      </p:pic>
      <p:sp>
        <p:nvSpPr>
          <p:cNvPr id="6" name="TextBox 5">
            <a:extLst>
              <a:ext uri="{FF2B5EF4-FFF2-40B4-BE49-F238E27FC236}">
                <a16:creationId xmlns:a16="http://schemas.microsoft.com/office/drawing/2014/main" id="{86C927D3-AB41-45EE-A635-7182DBA9F48E}"/>
              </a:ext>
            </a:extLst>
          </p:cNvPr>
          <p:cNvSpPr txBox="1"/>
          <p:nvPr/>
        </p:nvSpPr>
        <p:spPr>
          <a:xfrm>
            <a:off x="172718" y="636825"/>
            <a:ext cx="5615085" cy="2523768"/>
          </a:xfrm>
          <a:prstGeom prst="rect">
            <a:avLst/>
          </a:prstGeom>
          <a:noFill/>
        </p:spPr>
        <p:txBody>
          <a:bodyPr wrap="square">
            <a:spAutoFit/>
          </a:bodyPr>
          <a:lstStyle/>
          <a:p>
            <a:pPr algn="just"/>
            <a:r>
              <a:rPr lang="en-GB" i="1" dirty="0">
                <a:latin typeface="Calibri" panose="020F0502020204030204" pitchFamily="34" charset="0"/>
                <a:ea typeface="Calibri" panose="020F0502020204030204" pitchFamily="34" charset="0"/>
                <a:cs typeface="Times New Roman" panose="02020603050405020304" pitchFamily="18" charset="0"/>
              </a:rPr>
              <a:t>I was proud to sail in Endurance</a:t>
            </a:r>
            <a:r>
              <a:rPr lang="en-GB" dirty="0">
                <a:latin typeface="Calibri" panose="020F0502020204030204" pitchFamily="34" charset="0"/>
                <a:ea typeface="Calibri" panose="020F0502020204030204" pitchFamily="34" charset="0"/>
                <a:cs typeface="Times New Roman" panose="02020603050405020304" pitchFamily="18" charset="0"/>
              </a:rPr>
              <a:t>. They told me that  </a:t>
            </a:r>
            <a:r>
              <a:rPr lang="en-GB" sz="1800" dirty="0">
                <a:effectLst/>
                <a:latin typeface="Calibri" panose="020F0502020204030204" pitchFamily="34" charset="0"/>
                <a:ea typeface="Calibri" panose="020F0502020204030204" pitchFamily="34" charset="0"/>
                <a:cs typeface="Times New Roman" panose="02020603050405020304" pitchFamily="18" charset="0"/>
              </a:rPr>
              <a:t>Shackleton had bought the ship for £11,600 – a fortune! At that time she was called </a:t>
            </a:r>
            <a:r>
              <a:rPr lang="en-GB" dirty="0">
                <a:latin typeface="Calibri" panose="020F0502020204030204" pitchFamily="34" charset="0"/>
                <a:ea typeface="Calibri" panose="020F0502020204030204" pitchFamily="34" charset="0"/>
                <a:cs typeface="Times New Roman" panose="02020603050405020304" pitchFamily="18" charset="0"/>
              </a:rPr>
              <a:t>‘Polaris’ but Shackleton  rechristened her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Endurance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dirty="0">
                <a:latin typeface="Calibri" panose="020F0502020204030204" pitchFamily="34" charset="0"/>
                <a:ea typeface="Calibri" panose="020F0502020204030204" pitchFamily="34" charset="0"/>
                <a:cs typeface="Times New Roman" panose="02020603050405020304" pitchFamily="18" charset="0"/>
              </a:rPr>
              <a:t> after </a:t>
            </a:r>
            <a:r>
              <a:rPr lang="en-GB" sz="1800" dirty="0">
                <a:effectLst/>
                <a:latin typeface="Calibri" panose="020F0502020204030204" pitchFamily="34" charset="0"/>
                <a:ea typeface="Calibri" panose="020F0502020204030204" pitchFamily="34" charset="0"/>
                <a:cs typeface="Times New Roman" panose="02020603050405020304" pitchFamily="18" charset="0"/>
              </a:rPr>
              <a:t>his family motto, "By endurance we conquer“. </a:t>
            </a:r>
          </a:p>
          <a:p>
            <a:pPr algn="just"/>
            <a:endParaRPr lang="en-GB" sz="1400" dirty="0">
              <a:latin typeface="Calibri" panose="020F0502020204030204" pitchFamily="34" charset="0"/>
              <a:cs typeface="Times New Roman" panose="02020603050405020304" pitchFamily="18" charset="0"/>
            </a:endParaRPr>
          </a:p>
          <a:p>
            <a:pPr algn="just"/>
            <a:r>
              <a:rPr lang="en-GB" dirty="0">
                <a:latin typeface="Calibri" panose="020F0502020204030204" pitchFamily="34" charset="0"/>
                <a:cs typeface="Times New Roman" panose="02020603050405020304" pitchFamily="18" charset="0"/>
              </a:rPr>
              <a:t>The Endurance was built in Norway out of the best and sturdiest oak, pine, and greenheart. She had three masts and a coal-fired steam engine. </a:t>
            </a:r>
            <a:endParaRPr lang="en-GB" dirty="0"/>
          </a:p>
        </p:txBody>
      </p:sp>
      <p:sp>
        <p:nvSpPr>
          <p:cNvPr id="7" name="TextBox 6">
            <a:extLst>
              <a:ext uri="{FF2B5EF4-FFF2-40B4-BE49-F238E27FC236}">
                <a16:creationId xmlns:a16="http://schemas.microsoft.com/office/drawing/2014/main" id="{332E5817-0214-4A42-B56A-CC7F6FBB7D64}"/>
              </a:ext>
            </a:extLst>
          </p:cNvPr>
          <p:cNvSpPr txBox="1"/>
          <p:nvPr/>
        </p:nvSpPr>
        <p:spPr>
          <a:xfrm>
            <a:off x="536620" y="175160"/>
            <a:ext cx="3262648" cy="461665"/>
          </a:xfrm>
          <a:prstGeom prst="rect">
            <a:avLst/>
          </a:prstGeom>
          <a:noFill/>
        </p:spPr>
        <p:txBody>
          <a:bodyPr wrap="square" rtlCol="0">
            <a:spAutoFit/>
          </a:bodyPr>
          <a:lstStyle/>
          <a:p>
            <a:r>
              <a:rPr lang="en-GB" sz="2400" b="1" dirty="0"/>
              <a:t>The Endurance</a:t>
            </a:r>
          </a:p>
        </p:txBody>
      </p:sp>
      <p:sp>
        <p:nvSpPr>
          <p:cNvPr id="14" name="TextBox 13">
            <a:extLst>
              <a:ext uri="{FF2B5EF4-FFF2-40B4-BE49-F238E27FC236}">
                <a16:creationId xmlns:a16="http://schemas.microsoft.com/office/drawing/2014/main" id="{CB0CEC30-7389-42E5-8C9C-245C4036CAD6}"/>
              </a:ext>
            </a:extLst>
          </p:cNvPr>
          <p:cNvSpPr txBox="1"/>
          <p:nvPr/>
        </p:nvSpPr>
        <p:spPr>
          <a:xfrm>
            <a:off x="6608790" y="6223286"/>
            <a:ext cx="1755719" cy="276999"/>
          </a:xfrm>
          <a:prstGeom prst="rect">
            <a:avLst/>
          </a:prstGeom>
          <a:noFill/>
        </p:spPr>
        <p:txBody>
          <a:bodyPr wrap="square" rtlCol="0">
            <a:spAutoFit/>
          </a:bodyPr>
          <a:lstStyle>
            <a:defPPr>
              <a:defRPr lang="en-US"/>
            </a:defPPr>
            <a:lvl1pPr>
              <a:defRPr sz="1200"/>
            </a:lvl1pPr>
          </a:lstStyle>
          <a:p>
            <a:r>
              <a:rPr lang="en-GB" dirty="0"/>
              <a:t>Shackleton’s cabin</a:t>
            </a:r>
          </a:p>
        </p:txBody>
      </p:sp>
      <p:sp>
        <p:nvSpPr>
          <p:cNvPr id="15" name="TextBox 14">
            <a:extLst>
              <a:ext uri="{FF2B5EF4-FFF2-40B4-BE49-F238E27FC236}">
                <a16:creationId xmlns:a16="http://schemas.microsoft.com/office/drawing/2014/main" id="{D38EF70F-0690-4097-BB6F-88261486D895}"/>
              </a:ext>
            </a:extLst>
          </p:cNvPr>
          <p:cNvSpPr txBox="1"/>
          <p:nvPr/>
        </p:nvSpPr>
        <p:spPr>
          <a:xfrm>
            <a:off x="583447" y="5521147"/>
            <a:ext cx="997376" cy="276999"/>
          </a:xfrm>
          <a:prstGeom prst="rect">
            <a:avLst/>
          </a:prstGeom>
          <a:noFill/>
        </p:spPr>
        <p:txBody>
          <a:bodyPr wrap="square" rtlCol="0">
            <a:spAutoFit/>
          </a:bodyPr>
          <a:lstStyle>
            <a:defPPr>
              <a:defRPr lang="en-US"/>
            </a:defPPr>
            <a:lvl1pPr>
              <a:defRPr sz="1200"/>
            </a:lvl1pPr>
          </a:lstStyle>
          <a:p>
            <a:r>
              <a:rPr lang="en-GB" dirty="0"/>
              <a:t>Endurance</a:t>
            </a:r>
          </a:p>
        </p:txBody>
      </p:sp>
      <p:pic>
        <p:nvPicPr>
          <p:cNvPr id="17" name="Picture 16" descr="A picture containing text, indoor, person&#10;&#10;Description automatically generated">
            <a:extLst>
              <a:ext uri="{FF2B5EF4-FFF2-40B4-BE49-F238E27FC236}">
                <a16:creationId xmlns:a16="http://schemas.microsoft.com/office/drawing/2014/main" id="{B59CD736-6FFB-4DD7-98D2-6F3EB6AB4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5787804" y="603424"/>
            <a:ext cx="3165008" cy="2338246"/>
          </a:xfrm>
          <a:prstGeom prst="rect">
            <a:avLst/>
          </a:prstGeom>
        </p:spPr>
      </p:pic>
      <p:pic>
        <p:nvPicPr>
          <p:cNvPr id="18" name="Picture 17" descr="A picture containing text, indoor, step, cooking&#10;&#10;Description automatically generated">
            <a:extLst>
              <a:ext uri="{FF2B5EF4-FFF2-40B4-BE49-F238E27FC236}">
                <a16:creationId xmlns:a16="http://schemas.microsoft.com/office/drawing/2014/main" id="{E70338E3-E548-4568-BA88-E32AE5DDD0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6000832" y="3194312"/>
            <a:ext cx="2738952" cy="3192252"/>
          </a:xfrm>
          <a:prstGeom prst="rect">
            <a:avLst/>
          </a:prstGeom>
        </p:spPr>
      </p:pic>
      <p:sp>
        <p:nvSpPr>
          <p:cNvPr id="21" name="TextBox 20">
            <a:extLst>
              <a:ext uri="{FF2B5EF4-FFF2-40B4-BE49-F238E27FC236}">
                <a16:creationId xmlns:a16="http://schemas.microsoft.com/office/drawing/2014/main" id="{AF48167F-5472-45B8-AD2B-67040788CA4F}"/>
              </a:ext>
            </a:extLst>
          </p:cNvPr>
          <p:cNvSpPr txBox="1"/>
          <p:nvPr/>
        </p:nvSpPr>
        <p:spPr>
          <a:xfrm>
            <a:off x="2980260" y="5752083"/>
            <a:ext cx="2693115" cy="646331"/>
          </a:xfrm>
          <a:prstGeom prst="rect">
            <a:avLst/>
          </a:prstGeom>
          <a:noFill/>
        </p:spPr>
        <p:txBody>
          <a:bodyPr wrap="square">
            <a:spAutoFit/>
          </a:bodyPr>
          <a:lstStyle/>
          <a:p>
            <a:pPr algn="just"/>
            <a:r>
              <a:rPr lang="en-GB" dirty="0">
                <a:latin typeface="Calibri" panose="020F0502020204030204" pitchFamily="34" charset="0"/>
                <a:cs typeface="Times New Roman" panose="02020603050405020304" pitchFamily="18" charset="0"/>
              </a:rPr>
              <a:t>Shackleton’s cabin was neat and cosy!</a:t>
            </a:r>
            <a:endParaRPr lang="en-GB" dirty="0"/>
          </a:p>
        </p:txBody>
      </p:sp>
      <p:sp>
        <p:nvSpPr>
          <p:cNvPr id="22" name="TextBox 21">
            <a:extLst>
              <a:ext uri="{FF2B5EF4-FFF2-40B4-BE49-F238E27FC236}">
                <a16:creationId xmlns:a16="http://schemas.microsoft.com/office/drawing/2014/main" id="{2D7C57A0-D69F-4B4A-B619-D86A85A2260F}"/>
              </a:ext>
            </a:extLst>
          </p:cNvPr>
          <p:cNvSpPr txBox="1"/>
          <p:nvPr/>
        </p:nvSpPr>
        <p:spPr>
          <a:xfrm>
            <a:off x="5787804" y="3013573"/>
            <a:ext cx="3165007" cy="430887"/>
          </a:xfrm>
          <a:prstGeom prst="rect">
            <a:avLst/>
          </a:prstGeom>
          <a:noFill/>
        </p:spPr>
        <p:txBody>
          <a:bodyPr wrap="square" rtlCol="0">
            <a:spAutoFit/>
          </a:bodyPr>
          <a:lstStyle/>
          <a:p>
            <a:r>
              <a:rPr lang="en-GB" sz="1100" dirty="0"/>
              <a:t>Clark in the biological laboratory on the Endurance March 1915</a:t>
            </a:r>
          </a:p>
        </p:txBody>
      </p:sp>
      <p:pic>
        <p:nvPicPr>
          <p:cNvPr id="23" name="Picture 22" descr="A few men working in a factory&#10;&#10;Description automatically generated with low confidence">
            <a:extLst>
              <a:ext uri="{FF2B5EF4-FFF2-40B4-BE49-F238E27FC236}">
                <a16:creationId xmlns:a16="http://schemas.microsoft.com/office/drawing/2014/main" id="{9E99E63C-5D08-4D5B-AE92-22DC9DFBF1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2980260" y="3444460"/>
            <a:ext cx="2720382" cy="2001400"/>
          </a:xfrm>
          <a:prstGeom prst="rect">
            <a:avLst/>
          </a:prstGeom>
        </p:spPr>
      </p:pic>
      <p:sp>
        <p:nvSpPr>
          <p:cNvPr id="24" name="TextBox 23">
            <a:extLst>
              <a:ext uri="{FF2B5EF4-FFF2-40B4-BE49-F238E27FC236}">
                <a16:creationId xmlns:a16="http://schemas.microsoft.com/office/drawing/2014/main" id="{7B93C424-8C60-4F6C-9C61-B4E1CC22BAF1}"/>
              </a:ext>
            </a:extLst>
          </p:cNvPr>
          <p:cNvSpPr txBox="1"/>
          <p:nvPr/>
        </p:nvSpPr>
        <p:spPr>
          <a:xfrm>
            <a:off x="3104818" y="5367259"/>
            <a:ext cx="2648398" cy="430887"/>
          </a:xfrm>
          <a:prstGeom prst="rect">
            <a:avLst/>
          </a:prstGeom>
          <a:noFill/>
        </p:spPr>
        <p:txBody>
          <a:bodyPr wrap="square" rtlCol="0">
            <a:spAutoFit/>
          </a:bodyPr>
          <a:lstStyle/>
          <a:p>
            <a:r>
              <a:rPr lang="en-GB" sz="1100" dirty="0"/>
              <a:t>Hussey and James taking observations in ‘The Rookery’ March 1915</a:t>
            </a:r>
          </a:p>
        </p:txBody>
      </p:sp>
    </p:spTree>
    <p:extLst>
      <p:ext uri="{BB962C8B-B14F-4D97-AF65-F5344CB8AC3E}">
        <p14:creationId xmlns:p14="http://schemas.microsoft.com/office/powerpoint/2010/main" val="30371394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3886</TotalTime>
  <Words>4222</Words>
  <Application>Microsoft Office PowerPoint</Application>
  <PresentationFormat>On-screen Show (4:3)</PresentationFormat>
  <Paragraphs>385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Amazon Ember</vt:lpstr>
      <vt:lpstr>Arial</vt:lpstr>
      <vt:lpstr>Calibri</vt:lpstr>
      <vt:lpstr>Calibri Light</vt:lpstr>
      <vt:lpstr>Wingdings</vt:lpstr>
      <vt:lpstr>Office Theme</vt:lpstr>
      <vt:lpstr>Shackleton’s Endurance</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Owens</dc:creator>
  <cp:lastModifiedBy>Paula Owens</cp:lastModifiedBy>
  <cp:revision>4</cp:revision>
  <cp:lastPrinted>2022-02-10T14:24:07Z</cp:lastPrinted>
  <dcterms:created xsi:type="dcterms:W3CDTF">2022-02-03T12:22:39Z</dcterms:created>
  <dcterms:modified xsi:type="dcterms:W3CDTF">2022-02-15T13:51:23Z</dcterms:modified>
</cp:coreProperties>
</file>