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12"/>
  </p:notesMasterIdLst>
  <p:sldIdLst>
    <p:sldId id="328" r:id="rId2"/>
    <p:sldId id="329" r:id="rId3"/>
    <p:sldId id="330" r:id="rId4"/>
    <p:sldId id="340" r:id="rId5"/>
    <p:sldId id="341" r:id="rId6"/>
    <p:sldId id="339" r:id="rId7"/>
    <p:sldId id="337" r:id="rId8"/>
    <p:sldId id="338" r:id="rId9"/>
    <p:sldId id="336" r:id="rId10"/>
    <p:sldId id="34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11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E7EDD-96F0-417D-88E3-14BE38875B75}" type="datetimeFigureOut">
              <a:rPr lang="en-GB" smtClean="0"/>
              <a:t>10/05/2021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FF4D9-6EF6-4D5D-9951-1F7C3ADBC2F6}" type="slidenum">
              <a:rPr lang="en-GB" smtClean="0"/>
              <a:t>‹#›</a:t>
            </a:fld>
            <a:endParaRPr lang="en-GB"/>
          </a:p>
        </p:txBody>
      </p:sp>
    </p:spTree>
    <p:extLst>
      <p:ext uri="{BB962C8B-B14F-4D97-AF65-F5344CB8AC3E}">
        <p14:creationId xmlns:p14="http://schemas.microsoft.com/office/powerpoint/2010/main" val="321543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0164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5343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071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31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787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5/10/2021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8891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2142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1008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3559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5/10/2021</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3898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5/10/2021</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3275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5/10/2021</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875843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mu.ac.uk/media/mmuacuk/content/documents/esri/projects/teacher-resource-project/Ethical-Global-Issues-English.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mu.ac.uk/media/mmuacuk/content/documents/esri/projects/teacher-resource-project/Ethical-Global-Issues-English.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mmu.ac.uk/media/mmuacuk/content/documents/esri/projects/teacher-resource-project/Ethical-Global-Issues-English.pd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mmu.ac.uk/media/mmuacuk/content/documents/esri/projects/teacher-resource-project/Ethical-Global-Issues-English.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mu.ac.uk/media/mmuacuk/content/documents/esri/projects/teacher-resource-project/Ethical-Global-Issues-English.pdf"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mmu.ac.uk/media/mmuacuk/content/documents/esri/projects/teacher-resource-project/Ethical-Global-Issues-English.pdf"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mmu.ac.uk/media/mmuacuk/content/documents/esri/projects/teacher-resource-project/Ethical-Global-Issues-English.pdf"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mmu.ac.uk/media/mmuacuk/content/documents/esri/projects/teacher-resource-project/Ethical-Global-Issues-English.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mu.ac.uk/media/mmuacuk/content/documents/esri/projects/teacher-resource-project/Ethical-Global-Issues-English.pdf"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hyperlink" Target="https://www.mmu.ac.uk/media/mmuacuk/content/documents/esri/projects/teacher-resource-project/Ethical-Global-Issues-English.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4C6740C-CADE-40C4-9B8A-E15D9E7A7CA7}"/>
              </a:ext>
            </a:extLst>
          </p:cNvPr>
          <p:cNvSpPr txBox="1">
            <a:spLocks/>
          </p:cNvSpPr>
          <p:nvPr/>
        </p:nvSpPr>
        <p:spPr>
          <a:xfrm>
            <a:off x="401051" y="5875896"/>
            <a:ext cx="8341895" cy="456418"/>
          </a:xfrm>
          <a:prstGeom prst="rect">
            <a:avLst/>
          </a:prstGeom>
          <a:solidFill>
            <a:srgbClr val="99CCFF"/>
          </a:solidFill>
        </p:spPr>
        <p:txBody>
          <a:bodyPr vert="horz" lIns="91440" tIns="45720" rIns="91440" bIns="45720" rtlCol="0">
            <a:normAutofit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400" dirty="0">
                <a:solidFill>
                  <a:schemeClr val="tx1"/>
                </a:solidFill>
                <a:latin typeface="Arial Rounded MT Bold" panose="020F0704030504030204" pitchFamily="34" charset="0"/>
              </a:rPr>
              <a:t>Matthew Williams – Old </a:t>
            </a:r>
            <a:r>
              <a:rPr lang="en-GB" sz="2400" dirty="0" err="1">
                <a:solidFill>
                  <a:schemeClr val="tx1"/>
                </a:solidFill>
                <a:latin typeface="Arial Rounded MT Bold" panose="020F0704030504030204" pitchFamily="34" charset="0"/>
              </a:rPr>
              <a:t>Swinford</a:t>
            </a:r>
            <a:r>
              <a:rPr lang="en-GB" sz="2400" dirty="0">
                <a:solidFill>
                  <a:schemeClr val="tx1"/>
                </a:solidFill>
                <a:latin typeface="Arial Rounded MT Bold" panose="020F0704030504030204" pitchFamily="34" charset="0"/>
              </a:rPr>
              <a:t> Hospital School.</a:t>
            </a:r>
            <a:endParaRPr lang="en-GB" sz="1400" dirty="0">
              <a:solidFill>
                <a:schemeClr val="tx1"/>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90DE55AA-E28B-472B-A6DF-9111CFCE6534}"/>
              </a:ext>
            </a:extLst>
          </p:cNvPr>
          <p:cNvPicPr>
            <a:picLocks noChangeAspect="1"/>
          </p:cNvPicPr>
          <p:nvPr/>
        </p:nvPicPr>
        <p:blipFill rotWithShape="1">
          <a:blip r:embed="rId2"/>
          <a:srcRect l="22901" t="20901" r="19585" b="21081"/>
          <a:stretch/>
        </p:blipFill>
        <p:spPr>
          <a:xfrm>
            <a:off x="1102963" y="136037"/>
            <a:ext cx="6938073" cy="5599146"/>
          </a:xfrm>
          <a:prstGeom prst="rect">
            <a:avLst/>
          </a:prstGeom>
        </p:spPr>
      </p:pic>
      <p:sp>
        <p:nvSpPr>
          <p:cNvPr id="6" name="TextBox 5">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3"/>
              </a:rPr>
              <a:t>Ethical-Global-Issues-English.pdf (mmu.ac.uk)</a:t>
            </a:r>
            <a:endParaRPr lang="en-GB" dirty="0"/>
          </a:p>
        </p:txBody>
      </p:sp>
    </p:spTree>
    <p:extLst>
      <p:ext uri="{BB962C8B-B14F-4D97-AF65-F5344CB8AC3E}">
        <p14:creationId xmlns:p14="http://schemas.microsoft.com/office/powerpoint/2010/main" val="274690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Ongoing Work</a:t>
            </a:r>
            <a:endParaRPr lang="en-GB" sz="5400" u="sng" dirty="0">
              <a:solidFill>
                <a:schemeClr val="tx1"/>
              </a:solidFill>
              <a:latin typeface="Arial Rounded MT Bold" panose="020F0704030504030204" pitchFamily="34" charset="0"/>
            </a:endParaRPr>
          </a:p>
        </p:txBody>
      </p:sp>
      <p:sp>
        <p:nvSpPr>
          <p:cNvPr id="7" name="Subtitle 2">
            <a:extLst>
              <a:ext uri="{FF2B5EF4-FFF2-40B4-BE49-F238E27FC236}">
                <a16:creationId xmlns:a16="http://schemas.microsoft.com/office/drawing/2014/main" id="{4C69CC4F-AFC9-4E54-B367-B8C160C3658E}"/>
              </a:ext>
            </a:extLst>
          </p:cNvPr>
          <p:cNvSpPr txBox="1">
            <a:spLocks/>
          </p:cNvSpPr>
          <p:nvPr/>
        </p:nvSpPr>
        <p:spPr>
          <a:xfrm>
            <a:off x="401050" y="1121016"/>
            <a:ext cx="8341895" cy="2967658"/>
          </a:xfrm>
          <a:prstGeom prst="rect">
            <a:avLst/>
          </a:prstGeom>
          <a:solidFill>
            <a:srgbClr val="99CCFF"/>
          </a:solid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342900" indent="-342900" algn="l">
              <a:buFont typeface="Arial" panose="020B0604020202020204" pitchFamily="34" charset="0"/>
              <a:buChar char="•"/>
            </a:pPr>
            <a:r>
              <a:rPr lang="en-GB" sz="2400" dirty="0">
                <a:solidFill>
                  <a:schemeClr val="tx1"/>
                </a:solidFill>
                <a:latin typeface="Arial Rounded MT Bold" panose="020F0704030504030204" pitchFamily="34" charset="0"/>
              </a:rPr>
              <a:t>International trials are being run in Canada, Finland, Sweden and England.</a:t>
            </a:r>
          </a:p>
          <a:p>
            <a:pPr marL="342900" indent="-342900" algn="l">
              <a:buFont typeface="Arial" panose="020B0604020202020204" pitchFamily="34" charset="0"/>
              <a:buChar char="•"/>
            </a:pPr>
            <a:r>
              <a:rPr lang="en-GB" sz="2400" dirty="0">
                <a:solidFill>
                  <a:schemeClr val="tx1"/>
                </a:solidFill>
                <a:latin typeface="Arial Rounded MT Bold" panose="020F0704030504030204" pitchFamily="34" charset="0"/>
              </a:rPr>
              <a:t>The project is being refined and developed based on ongoing feedback, as well as application of examples.</a:t>
            </a:r>
          </a:p>
          <a:p>
            <a:pPr marL="342900" indent="-342900" algn="l">
              <a:buFont typeface="Arial" panose="020B0604020202020204" pitchFamily="34" charset="0"/>
              <a:buChar char="•"/>
            </a:pPr>
            <a:r>
              <a:rPr lang="en-GB" sz="2400" dirty="0">
                <a:solidFill>
                  <a:schemeClr val="tx1"/>
                </a:solidFill>
                <a:latin typeface="Arial Rounded MT Bold" panose="020F0704030504030204" pitchFamily="34" charset="0"/>
              </a:rPr>
              <a:t>Get in contact with Dr Karen </a:t>
            </a:r>
            <a:r>
              <a:rPr lang="en-GB" sz="2400" dirty="0" err="1">
                <a:solidFill>
                  <a:schemeClr val="tx1"/>
                </a:solidFill>
                <a:latin typeface="Arial Rounded MT Bold" panose="020F0704030504030204" pitchFamily="34" charset="0"/>
              </a:rPr>
              <a:t>Pashby</a:t>
            </a:r>
            <a:r>
              <a:rPr lang="en-GB" sz="2400" dirty="0">
                <a:solidFill>
                  <a:schemeClr val="tx1"/>
                </a:solidFill>
                <a:latin typeface="Arial Rounded MT Bold" panose="020F0704030504030204" pitchFamily="34" charset="0"/>
              </a:rPr>
              <a:t> if you would like further information (K.Pashby@mmu.ac.uk)</a:t>
            </a:r>
          </a:p>
          <a:p>
            <a:pPr algn="l"/>
            <a:endParaRPr lang="en-GB" sz="2400" dirty="0">
              <a:solidFill>
                <a:schemeClr val="tx1"/>
              </a:solidFill>
              <a:latin typeface="Arial Rounded MT Bold" panose="020F0704030504030204" pitchFamily="34" charset="0"/>
            </a:endParaRPr>
          </a:p>
          <a:p>
            <a:pPr algn="l"/>
            <a:endParaRPr lang="en-GB" sz="2400" dirty="0">
              <a:solidFill>
                <a:schemeClr val="tx1"/>
              </a:solidFill>
              <a:latin typeface="Arial Rounded MT Bold" panose="020F0704030504030204" pitchFamily="34" charset="0"/>
            </a:endParaRPr>
          </a:p>
          <a:p>
            <a:pPr algn="l"/>
            <a:endParaRPr lang="en-GB" sz="2400" dirty="0">
              <a:solidFill>
                <a:schemeClr val="tx1"/>
              </a:solidFill>
              <a:latin typeface="Arial Rounded MT Bold" panose="020F0704030504030204" pitchFamily="34" charset="0"/>
            </a:endParaRPr>
          </a:p>
          <a:p>
            <a:pPr algn="l"/>
            <a:endParaRPr lang="en-GB" sz="1400" dirty="0">
              <a:solidFill>
                <a:schemeClr val="tx1"/>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2"/>
              </a:rPr>
              <a:t>Ethical-Global-Issues-English.pdf (mmu.ac.uk)</a:t>
            </a:r>
            <a:endParaRPr lang="en-GB" dirty="0"/>
          </a:p>
        </p:txBody>
      </p:sp>
    </p:spTree>
    <p:extLst>
      <p:ext uri="{BB962C8B-B14F-4D97-AF65-F5344CB8AC3E}">
        <p14:creationId xmlns:p14="http://schemas.microsoft.com/office/powerpoint/2010/main" val="426416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Context</a:t>
            </a:r>
            <a:endParaRPr lang="en-GB" sz="5400" u="sng" dirty="0">
              <a:solidFill>
                <a:schemeClr val="tx1"/>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E4AF364D-3A51-4FFB-B2F5-A5555DBFC8A1}"/>
              </a:ext>
            </a:extLst>
          </p:cNvPr>
          <p:cNvSpPr txBox="1"/>
          <p:nvPr/>
        </p:nvSpPr>
        <p:spPr>
          <a:xfrm>
            <a:off x="5962650" y="2500864"/>
            <a:ext cx="2860507" cy="3693319"/>
          </a:xfrm>
          <a:prstGeom prst="rect">
            <a:avLst/>
          </a:prstGeom>
          <a:solidFill>
            <a:schemeClr val="bg1"/>
          </a:solidFill>
          <a:ln w="38100">
            <a:solidFill>
              <a:schemeClr val="accent6">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HEADSUP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aims to “support people with the on-going wrestling with concepts and contexts, choices and implications, that we face every day as teachers and learners working towards deeper and more ethical ways of relating to others and to the world”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(Andreotti, 2012, p. 3). </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C8C0C57-DC75-47CC-AB39-2DE967E7C325}"/>
              </a:ext>
            </a:extLst>
          </p:cNvPr>
          <p:cNvPicPr>
            <a:picLocks noChangeAspect="1"/>
          </p:cNvPicPr>
          <p:nvPr/>
        </p:nvPicPr>
        <p:blipFill rotWithShape="1">
          <a:blip r:embed="rId2"/>
          <a:srcRect l="22111" t="34027" r="26667" b="14861"/>
          <a:stretch/>
        </p:blipFill>
        <p:spPr>
          <a:xfrm>
            <a:off x="320839" y="2205589"/>
            <a:ext cx="5394161" cy="4317131"/>
          </a:xfrm>
          <a:prstGeom prst="rect">
            <a:avLst/>
          </a:prstGeom>
        </p:spPr>
      </p:pic>
      <p:pic>
        <p:nvPicPr>
          <p:cNvPr id="10" name="Picture 9">
            <a:extLst>
              <a:ext uri="{FF2B5EF4-FFF2-40B4-BE49-F238E27FC236}">
                <a16:creationId xmlns:a16="http://schemas.microsoft.com/office/drawing/2014/main" id="{ECB2C54A-ECE4-4DF6-B5A2-5531BD92B978}"/>
              </a:ext>
            </a:extLst>
          </p:cNvPr>
          <p:cNvPicPr>
            <a:picLocks noChangeAspect="1"/>
          </p:cNvPicPr>
          <p:nvPr/>
        </p:nvPicPr>
        <p:blipFill rotWithShape="1">
          <a:blip r:embed="rId3"/>
          <a:srcRect t="7686" r="80991" b="82883"/>
          <a:stretch/>
        </p:blipFill>
        <p:spPr>
          <a:xfrm>
            <a:off x="2942451" y="1163122"/>
            <a:ext cx="1629547" cy="646780"/>
          </a:xfrm>
          <a:prstGeom prst="rect">
            <a:avLst/>
          </a:prstGeom>
        </p:spPr>
      </p:pic>
      <p:pic>
        <p:nvPicPr>
          <p:cNvPr id="12" name="Picture 11">
            <a:extLst>
              <a:ext uri="{FF2B5EF4-FFF2-40B4-BE49-F238E27FC236}">
                <a16:creationId xmlns:a16="http://schemas.microsoft.com/office/drawing/2014/main" id="{C7221542-5FA7-4CCF-881E-CB284BA15FE6}"/>
              </a:ext>
            </a:extLst>
          </p:cNvPr>
          <p:cNvPicPr>
            <a:picLocks noChangeAspect="1"/>
          </p:cNvPicPr>
          <p:nvPr/>
        </p:nvPicPr>
        <p:blipFill rotWithShape="1">
          <a:blip r:embed="rId4"/>
          <a:srcRect l="20018" t="39820" r="57495" b="45045"/>
          <a:stretch/>
        </p:blipFill>
        <p:spPr>
          <a:xfrm>
            <a:off x="4856204" y="959092"/>
            <a:ext cx="1927655" cy="1037969"/>
          </a:xfrm>
          <a:prstGeom prst="rect">
            <a:avLst/>
          </a:prstGeom>
        </p:spPr>
      </p:pic>
      <p:sp>
        <p:nvSpPr>
          <p:cNvPr id="9" name="TextBox 8">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5"/>
              </a:rPr>
              <a:t>Ethical-Global-Issues-English.pdf (mmu.ac.uk)</a:t>
            </a:r>
            <a:endParaRPr lang="en-GB" dirty="0"/>
          </a:p>
        </p:txBody>
      </p:sp>
    </p:spTree>
    <p:extLst>
      <p:ext uri="{BB962C8B-B14F-4D97-AF65-F5344CB8AC3E}">
        <p14:creationId xmlns:p14="http://schemas.microsoft.com/office/powerpoint/2010/main" val="20870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Development</a:t>
            </a:r>
            <a:endParaRPr lang="en-GB" sz="5400" u="sng" dirty="0">
              <a:solidFill>
                <a:schemeClr val="tx1"/>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21AE0F02-FED2-4756-8EC9-F62CED4A5C2C}"/>
              </a:ext>
            </a:extLst>
          </p:cNvPr>
          <p:cNvPicPr>
            <a:picLocks noChangeAspect="1"/>
          </p:cNvPicPr>
          <p:nvPr/>
        </p:nvPicPr>
        <p:blipFill rotWithShape="1">
          <a:blip r:embed="rId2"/>
          <a:srcRect l="22111" t="34027" r="26667" b="14861"/>
          <a:stretch/>
        </p:blipFill>
        <p:spPr>
          <a:xfrm>
            <a:off x="216064" y="1472164"/>
            <a:ext cx="5394161" cy="4471435"/>
          </a:xfrm>
          <a:prstGeom prst="rect">
            <a:avLst/>
          </a:prstGeom>
        </p:spPr>
      </p:pic>
      <p:pic>
        <p:nvPicPr>
          <p:cNvPr id="7" name="Picture 6">
            <a:extLst>
              <a:ext uri="{FF2B5EF4-FFF2-40B4-BE49-F238E27FC236}">
                <a16:creationId xmlns:a16="http://schemas.microsoft.com/office/drawing/2014/main" id="{339C6EE7-5D82-46FC-B331-CFC7EF1302D5}"/>
              </a:ext>
            </a:extLst>
          </p:cNvPr>
          <p:cNvPicPr>
            <a:picLocks noChangeAspect="1"/>
          </p:cNvPicPr>
          <p:nvPr/>
        </p:nvPicPr>
        <p:blipFill rotWithShape="1">
          <a:blip r:embed="rId3"/>
          <a:srcRect l="34480" t="37360" r="53409" b="23612"/>
          <a:stretch/>
        </p:blipFill>
        <p:spPr>
          <a:xfrm>
            <a:off x="6391275" y="1472164"/>
            <a:ext cx="1804671" cy="4652411"/>
          </a:xfrm>
          <a:prstGeom prst="rect">
            <a:avLst/>
          </a:prstGeom>
        </p:spPr>
      </p:pic>
      <p:sp>
        <p:nvSpPr>
          <p:cNvPr id="5" name="TextBox 4">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4"/>
              </a:rPr>
              <a:t>Ethical-Global-Issues-English.pdf (mmu.ac.uk)</a:t>
            </a:r>
            <a:endParaRPr lang="en-GB" dirty="0"/>
          </a:p>
        </p:txBody>
      </p:sp>
    </p:spTree>
    <p:extLst>
      <p:ext uri="{BB962C8B-B14F-4D97-AF65-F5344CB8AC3E}">
        <p14:creationId xmlns:p14="http://schemas.microsoft.com/office/powerpoint/2010/main" val="10615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Development</a:t>
            </a:r>
            <a:endParaRPr lang="en-GB" sz="5400" u="sng" dirty="0">
              <a:solidFill>
                <a:schemeClr val="tx1"/>
              </a:solidFill>
              <a:latin typeface="Arial Rounded MT Bold" panose="020F0704030504030204" pitchFamily="34" charset="0"/>
            </a:endParaRPr>
          </a:p>
        </p:txBody>
      </p:sp>
      <p:pic>
        <p:nvPicPr>
          <p:cNvPr id="7" name="Picture 6"/>
          <p:cNvPicPr>
            <a:picLocks noChangeAspect="1"/>
          </p:cNvPicPr>
          <p:nvPr/>
        </p:nvPicPr>
        <p:blipFill>
          <a:blip r:embed="rId2"/>
          <a:stretch>
            <a:fillRect/>
          </a:stretch>
        </p:blipFill>
        <p:spPr>
          <a:xfrm>
            <a:off x="922020" y="1026900"/>
            <a:ext cx="7132320" cy="5446127"/>
          </a:xfrm>
          <a:prstGeom prst="rect">
            <a:avLst/>
          </a:prstGeom>
        </p:spPr>
      </p:pic>
      <p:sp>
        <p:nvSpPr>
          <p:cNvPr id="9" name="TextBox 8">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3"/>
              </a:rPr>
              <a:t>Ethical-Global-Issues-English.pdf (mmu.ac.uk)</a:t>
            </a:r>
            <a:endParaRPr lang="en-GB" dirty="0"/>
          </a:p>
        </p:txBody>
      </p:sp>
    </p:spTree>
    <p:extLst>
      <p:ext uri="{BB962C8B-B14F-4D97-AF65-F5344CB8AC3E}">
        <p14:creationId xmlns:p14="http://schemas.microsoft.com/office/powerpoint/2010/main" val="103970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Development</a:t>
            </a:r>
            <a:endParaRPr lang="en-GB" sz="5400" u="sng" dirty="0">
              <a:solidFill>
                <a:schemeClr val="tx1"/>
              </a:solidFill>
              <a:latin typeface="Arial Rounded MT Bold" panose="020F0704030504030204" pitchFamily="34" charset="0"/>
            </a:endParaRPr>
          </a:p>
        </p:txBody>
      </p:sp>
      <p:pic>
        <p:nvPicPr>
          <p:cNvPr id="6" name="Picture 5"/>
          <p:cNvPicPr>
            <a:picLocks noChangeAspect="1"/>
          </p:cNvPicPr>
          <p:nvPr/>
        </p:nvPicPr>
        <p:blipFill>
          <a:blip r:embed="rId2"/>
          <a:stretch>
            <a:fillRect/>
          </a:stretch>
        </p:blipFill>
        <p:spPr>
          <a:xfrm>
            <a:off x="1703227" y="1051560"/>
            <a:ext cx="5786746" cy="5433060"/>
          </a:xfrm>
          <a:prstGeom prst="rect">
            <a:avLst/>
          </a:prstGeom>
        </p:spPr>
      </p:pic>
      <p:sp>
        <p:nvSpPr>
          <p:cNvPr id="4" name="TextBox 3">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3"/>
              </a:rPr>
              <a:t>Ethical-Global-Issues-English.pdf (mmu.ac.uk)</a:t>
            </a:r>
            <a:endParaRPr lang="en-GB" dirty="0"/>
          </a:p>
        </p:txBody>
      </p:sp>
    </p:spTree>
    <p:extLst>
      <p:ext uri="{BB962C8B-B14F-4D97-AF65-F5344CB8AC3E}">
        <p14:creationId xmlns:p14="http://schemas.microsoft.com/office/powerpoint/2010/main" val="214553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Development</a:t>
            </a:r>
            <a:endParaRPr lang="en-GB" sz="5400" u="sng" dirty="0">
              <a:solidFill>
                <a:schemeClr val="tx1"/>
              </a:solidFill>
              <a:latin typeface="Arial Rounded MT Bold" panose="020F070403050403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51" r="7582"/>
          <a:stretch/>
        </p:blipFill>
        <p:spPr>
          <a:xfrm>
            <a:off x="190499" y="1078230"/>
            <a:ext cx="8715079" cy="5375910"/>
          </a:xfrm>
          <a:prstGeom prst="rect">
            <a:avLst/>
          </a:prstGeom>
        </p:spPr>
      </p:pic>
      <p:sp>
        <p:nvSpPr>
          <p:cNvPr id="9" name="TextBox 8">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3"/>
              </a:rPr>
              <a:t>Ethical-Global-Issues-English.pdf (mmu.ac.uk)</a:t>
            </a:r>
            <a:endParaRPr lang="en-GB" dirty="0"/>
          </a:p>
        </p:txBody>
      </p:sp>
    </p:spTree>
    <p:extLst>
      <p:ext uri="{BB962C8B-B14F-4D97-AF65-F5344CB8AC3E}">
        <p14:creationId xmlns:p14="http://schemas.microsoft.com/office/powerpoint/2010/main" val="191625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Access and Use</a:t>
            </a:r>
            <a:endParaRPr lang="en-GB" sz="5400" u="sng"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FF72129-022E-4B88-A729-10DF7167933A}"/>
              </a:ext>
            </a:extLst>
          </p:cNvPr>
          <p:cNvPicPr>
            <a:picLocks noChangeAspect="1"/>
          </p:cNvPicPr>
          <p:nvPr/>
        </p:nvPicPr>
        <p:blipFill rotWithShape="1">
          <a:blip r:embed="rId2"/>
          <a:srcRect l="38901" t="17117" r="19730" b="6487"/>
          <a:stretch/>
        </p:blipFill>
        <p:spPr>
          <a:xfrm>
            <a:off x="427520" y="1165258"/>
            <a:ext cx="3643622" cy="4992385"/>
          </a:xfrm>
          <a:prstGeom prst="rect">
            <a:avLst/>
          </a:prstGeom>
        </p:spPr>
      </p:pic>
      <p:pic>
        <p:nvPicPr>
          <p:cNvPr id="9" name="Picture 8">
            <a:extLst>
              <a:ext uri="{FF2B5EF4-FFF2-40B4-BE49-F238E27FC236}">
                <a16:creationId xmlns:a16="http://schemas.microsoft.com/office/drawing/2014/main" id="{1F1AECCD-08A5-42BC-A314-913DDCE37F80}"/>
              </a:ext>
            </a:extLst>
          </p:cNvPr>
          <p:cNvPicPr>
            <a:picLocks noChangeAspect="1"/>
          </p:cNvPicPr>
          <p:nvPr/>
        </p:nvPicPr>
        <p:blipFill rotWithShape="1">
          <a:blip r:embed="rId3"/>
          <a:srcRect l="41784" t="21010" r="17423" b="6193"/>
          <a:stretch/>
        </p:blipFill>
        <p:spPr>
          <a:xfrm>
            <a:off x="4878549" y="1180497"/>
            <a:ext cx="3735861" cy="4992385"/>
          </a:xfrm>
          <a:prstGeom prst="rect">
            <a:avLst/>
          </a:prstGeom>
        </p:spPr>
      </p:pic>
      <p:sp>
        <p:nvSpPr>
          <p:cNvPr id="6" name="TextBox 5">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4"/>
              </a:rPr>
              <a:t>Ethical-Global-Issues-English.pdf (mmu.ac.uk)</a:t>
            </a:r>
            <a:endParaRPr lang="en-GB" dirty="0"/>
          </a:p>
        </p:txBody>
      </p:sp>
    </p:spTree>
    <p:extLst>
      <p:ext uri="{BB962C8B-B14F-4D97-AF65-F5344CB8AC3E}">
        <p14:creationId xmlns:p14="http://schemas.microsoft.com/office/powerpoint/2010/main" val="412010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Access and Use</a:t>
            </a:r>
            <a:endParaRPr lang="en-GB" sz="5400" u="sng" dirty="0">
              <a:solidFill>
                <a:schemeClr val="tx1"/>
              </a:solidFill>
              <a:latin typeface="Arial Rounded MT Bold" panose="020F0704030504030204" pitchFamily="34" charset="0"/>
            </a:endParaRPr>
          </a:p>
        </p:txBody>
      </p:sp>
      <p:pic>
        <p:nvPicPr>
          <p:cNvPr id="6" name="Picture 5">
            <a:extLst>
              <a:ext uri="{FF2B5EF4-FFF2-40B4-BE49-F238E27FC236}">
                <a16:creationId xmlns:a16="http://schemas.microsoft.com/office/drawing/2014/main" id="{0002FCE5-2D24-4EC0-9019-CF51C2338096}"/>
              </a:ext>
            </a:extLst>
          </p:cNvPr>
          <p:cNvPicPr>
            <a:picLocks noChangeAspect="1"/>
          </p:cNvPicPr>
          <p:nvPr/>
        </p:nvPicPr>
        <p:blipFill rotWithShape="1">
          <a:blip r:embed="rId2"/>
          <a:srcRect l="26072" t="19279" r="25929" b="9189"/>
          <a:stretch/>
        </p:blipFill>
        <p:spPr>
          <a:xfrm>
            <a:off x="103623" y="987510"/>
            <a:ext cx="4468378" cy="5380322"/>
          </a:xfrm>
          <a:prstGeom prst="rect">
            <a:avLst/>
          </a:prstGeom>
        </p:spPr>
      </p:pic>
      <p:sp>
        <p:nvSpPr>
          <p:cNvPr id="7" name="TextBox 6">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3"/>
              </a:rPr>
              <a:t>Ethical-Global-Issues-English.pdf (mmu.ac.uk)</a:t>
            </a:r>
            <a:endParaRPr lang="en-GB" dirty="0"/>
          </a:p>
        </p:txBody>
      </p:sp>
      <p:pic>
        <p:nvPicPr>
          <p:cNvPr id="5" name="Picture 4">
            <a:extLst>
              <a:ext uri="{FF2B5EF4-FFF2-40B4-BE49-F238E27FC236}">
                <a16:creationId xmlns:a16="http://schemas.microsoft.com/office/drawing/2014/main" id="{A3D3F033-BD1E-456E-ADB6-7F0108C01029}"/>
              </a:ext>
            </a:extLst>
          </p:cNvPr>
          <p:cNvPicPr>
            <a:picLocks noChangeAspect="1"/>
          </p:cNvPicPr>
          <p:nvPr/>
        </p:nvPicPr>
        <p:blipFill rotWithShape="1">
          <a:blip r:embed="rId4"/>
          <a:srcRect l="39778" t="15694" r="14777" b="6528"/>
          <a:stretch/>
        </p:blipFill>
        <p:spPr>
          <a:xfrm>
            <a:off x="4762036" y="1009486"/>
            <a:ext cx="4278341" cy="5463541"/>
          </a:xfrm>
          <a:prstGeom prst="rect">
            <a:avLst/>
          </a:prstGeom>
        </p:spPr>
      </p:pic>
    </p:spTree>
    <p:extLst>
      <p:ext uri="{BB962C8B-B14F-4D97-AF65-F5344CB8AC3E}">
        <p14:creationId xmlns:p14="http://schemas.microsoft.com/office/powerpoint/2010/main" val="171750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B64676C-7F2A-41BC-955F-378F2844C2DE}"/>
              </a:ext>
            </a:extLst>
          </p:cNvPr>
          <p:cNvSpPr>
            <a:spLocks noGrp="1"/>
          </p:cNvSpPr>
          <p:nvPr>
            <p:ph type="subTitle" idx="1"/>
          </p:nvPr>
        </p:nvSpPr>
        <p:spPr>
          <a:xfrm>
            <a:off x="320840" y="235537"/>
            <a:ext cx="8502317" cy="646779"/>
          </a:xfrm>
          <a:solidFill>
            <a:srgbClr val="99CCFF"/>
          </a:solidFill>
        </p:spPr>
        <p:txBody>
          <a:bodyPr>
            <a:normAutofit fontScale="40000" lnSpcReduction="20000"/>
          </a:bodyPr>
          <a:lstStyle/>
          <a:p>
            <a:r>
              <a:rPr lang="en-GB" sz="9600" u="sng" dirty="0">
                <a:solidFill>
                  <a:schemeClr val="tx1"/>
                </a:solidFill>
                <a:latin typeface="Arial Rounded MT Bold" panose="020F0704030504030204" pitchFamily="34" charset="0"/>
              </a:rPr>
              <a:t>Resource Application Examples</a:t>
            </a:r>
            <a:endParaRPr lang="en-GB" sz="5400" u="sng" dirty="0">
              <a:solidFill>
                <a:schemeClr val="tx1"/>
              </a:solidFill>
              <a:latin typeface="Arial Rounded MT Bold" panose="020F0704030504030204" pitchFamily="34" charset="0"/>
            </a:endParaRPr>
          </a:p>
        </p:txBody>
      </p:sp>
      <p:sp>
        <p:nvSpPr>
          <p:cNvPr id="7" name="Subtitle 2">
            <a:extLst>
              <a:ext uri="{FF2B5EF4-FFF2-40B4-BE49-F238E27FC236}">
                <a16:creationId xmlns:a16="http://schemas.microsoft.com/office/drawing/2014/main" id="{4C69CC4F-AFC9-4E54-B367-B8C160C3658E}"/>
              </a:ext>
            </a:extLst>
          </p:cNvPr>
          <p:cNvSpPr txBox="1">
            <a:spLocks/>
          </p:cNvSpPr>
          <p:nvPr/>
        </p:nvSpPr>
        <p:spPr>
          <a:xfrm>
            <a:off x="401050" y="1121016"/>
            <a:ext cx="8341895" cy="5066424"/>
          </a:xfrm>
          <a:prstGeom prst="rect">
            <a:avLst/>
          </a:prstGeom>
          <a:solidFill>
            <a:srgbClr val="99CCFF"/>
          </a:solidFill>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GB" sz="2400" b="1" u="sng" dirty="0">
                <a:solidFill>
                  <a:schemeClr val="tx1"/>
                </a:solidFill>
                <a:latin typeface="Arial Rounded MT Bold" panose="020F0704030504030204" pitchFamily="34" charset="0"/>
              </a:rPr>
              <a:t>Applied examples</a:t>
            </a:r>
          </a:p>
          <a:p>
            <a:pPr algn="l"/>
            <a:r>
              <a:rPr lang="en-GB" sz="2400" dirty="0">
                <a:solidFill>
                  <a:schemeClr val="tx1"/>
                </a:solidFill>
                <a:latin typeface="Arial Rounded MT Bold" panose="020F0704030504030204" pitchFamily="34" charset="0"/>
              </a:rPr>
              <a:t>Squatter settlements (KS3)</a:t>
            </a:r>
          </a:p>
          <a:p>
            <a:pPr algn="l"/>
            <a:r>
              <a:rPr lang="en-GB" sz="2400" dirty="0">
                <a:solidFill>
                  <a:schemeClr val="tx1"/>
                </a:solidFill>
                <a:latin typeface="Arial Rounded MT Bold" panose="020F0704030504030204" pitchFamily="34" charset="0"/>
              </a:rPr>
              <a:t>Migration in the Mediterranean (A level) </a:t>
            </a:r>
          </a:p>
          <a:p>
            <a:pPr algn="l"/>
            <a:r>
              <a:rPr lang="en-GB" sz="2400" dirty="0">
                <a:solidFill>
                  <a:schemeClr val="tx1"/>
                </a:solidFill>
                <a:latin typeface="Arial Rounded MT Bold" panose="020F0704030504030204" pitchFamily="34" charset="0"/>
              </a:rPr>
              <a:t>LIC debt and aid (GCSE)</a:t>
            </a:r>
          </a:p>
          <a:p>
            <a:pPr algn="l"/>
            <a:r>
              <a:rPr lang="en-GB" sz="2400" dirty="0">
                <a:solidFill>
                  <a:schemeClr val="tx1"/>
                </a:solidFill>
                <a:latin typeface="Arial Rounded MT Bold" panose="020F0704030504030204" pitchFamily="34" charset="0"/>
              </a:rPr>
              <a:t>Sweatshops (KS3)</a:t>
            </a:r>
          </a:p>
          <a:p>
            <a:pPr algn="l"/>
            <a:r>
              <a:rPr lang="en-GB" sz="2400" dirty="0">
                <a:solidFill>
                  <a:schemeClr val="tx1"/>
                </a:solidFill>
                <a:latin typeface="Arial Rounded MT Bold" panose="020F0704030504030204" pitchFamily="34" charset="0"/>
              </a:rPr>
              <a:t>Rio urban issues (GCSE)</a:t>
            </a:r>
          </a:p>
          <a:p>
            <a:pPr algn="l"/>
            <a:endParaRPr lang="en-GB" sz="2400" dirty="0">
              <a:solidFill>
                <a:schemeClr val="tx1"/>
              </a:solidFill>
              <a:latin typeface="Arial Rounded MT Bold" panose="020F0704030504030204" pitchFamily="34" charset="0"/>
            </a:endParaRPr>
          </a:p>
          <a:p>
            <a:pPr algn="l"/>
            <a:r>
              <a:rPr lang="en-GB" sz="2400" b="1" u="sng" dirty="0">
                <a:solidFill>
                  <a:schemeClr val="tx1"/>
                </a:solidFill>
                <a:latin typeface="Arial Rounded MT Bold" panose="020F0704030504030204" pitchFamily="34" charset="0"/>
              </a:rPr>
              <a:t>Skills developed</a:t>
            </a:r>
          </a:p>
          <a:p>
            <a:pPr algn="l"/>
            <a:r>
              <a:rPr lang="en-GB" sz="2400" dirty="0">
                <a:solidFill>
                  <a:schemeClr val="tx1"/>
                </a:solidFill>
                <a:latin typeface="Arial Rounded MT Bold" panose="020F0704030504030204" pitchFamily="34" charset="0"/>
              </a:rPr>
              <a:t>Critical thinking and problem solving.</a:t>
            </a:r>
          </a:p>
          <a:p>
            <a:pPr algn="l"/>
            <a:r>
              <a:rPr lang="en-GB" sz="2400" dirty="0">
                <a:solidFill>
                  <a:schemeClr val="tx1"/>
                </a:solidFill>
                <a:latin typeface="Arial Rounded MT Bold" panose="020F0704030504030204" pitchFamily="34" charset="0"/>
              </a:rPr>
              <a:t>Empathy.</a:t>
            </a:r>
          </a:p>
          <a:p>
            <a:pPr algn="l"/>
            <a:r>
              <a:rPr lang="en-GB" sz="2400" dirty="0">
                <a:solidFill>
                  <a:schemeClr val="tx1"/>
                </a:solidFill>
                <a:latin typeface="Arial Rounded MT Bold" panose="020F0704030504030204" pitchFamily="34" charset="0"/>
              </a:rPr>
              <a:t>Speaking and Listening.</a:t>
            </a:r>
          </a:p>
          <a:p>
            <a:pPr algn="l"/>
            <a:r>
              <a:rPr lang="en-GB" sz="2400" dirty="0">
                <a:solidFill>
                  <a:schemeClr val="tx1"/>
                </a:solidFill>
                <a:latin typeface="Arial Rounded MT Bold" panose="020F0704030504030204" pitchFamily="34" charset="0"/>
              </a:rPr>
              <a:t>An enhanced understanding of globalisation,  interdependence, equality, justice and sustainability.</a:t>
            </a:r>
          </a:p>
          <a:p>
            <a:pPr algn="l"/>
            <a:endParaRPr lang="en-GB" sz="2400" dirty="0">
              <a:solidFill>
                <a:schemeClr val="tx1"/>
              </a:solidFill>
              <a:latin typeface="Arial Rounded MT Bold" panose="020F0704030504030204" pitchFamily="34" charset="0"/>
            </a:endParaRPr>
          </a:p>
          <a:p>
            <a:pPr algn="l"/>
            <a:endParaRPr lang="en-GB" sz="2400" dirty="0">
              <a:solidFill>
                <a:schemeClr val="tx1"/>
              </a:solidFill>
              <a:latin typeface="Arial Rounded MT Bold" panose="020F0704030504030204" pitchFamily="34" charset="0"/>
            </a:endParaRPr>
          </a:p>
          <a:p>
            <a:pPr algn="l"/>
            <a:endParaRPr lang="en-GB" sz="2400" dirty="0">
              <a:solidFill>
                <a:schemeClr val="tx1"/>
              </a:solidFill>
              <a:latin typeface="Arial Rounded MT Bold" panose="020F0704030504030204" pitchFamily="34" charset="0"/>
            </a:endParaRPr>
          </a:p>
          <a:p>
            <a:pPr algn="l"/>
            <a:endParaRPr lang="en-GB" sz="1400" dirty="0">
              <a:solidFill>
                <a:schemeClr val="tx1"/>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37D6EB84-E599-45A9-95B2-B4EB9B5CCACE}"/>
              </a:ext>
            </a:extLst>
          </p:cNvPr>
          <p:cNvSpPr txBox="1"/>
          <p:nvPr/>
        </p:nvSpPr>
        <p:spPr>
          <a:xfrm>
            <a:off x="0" y="6473027"/>
            <a:ext cx="4572000" cy="369332"/>
          </a:xfrm>
          <a:prstGeom prst="rect">
            <a:avLst/>
          </a:prstGeom>
          <a:noFill/>
        </p:spPr>
        <p:txBody>
          <a:bodyPr wrap="square">
            <a:spAutoFit/>
          </a:bodyPr>
          <a:lstStyle/>
          <a:p>
            <a:r>
              <a:rPr lang="en-GB" dirty="0">
                <a:hlinkClick r:id="rId2"/>
              </a:rPr>
              <a:t>Ethical-Global-Issues-English.pdf (mmu.ac.uk)</a:t>
            </a:r>
            <a:endParaRPr lang="en-GB" dirty="0"/>
          </a:p>
        </p:txBody>
      </p:sp>
    </p:spTree>
    <p:extLst>
      <p:ext uri="{BB962C8B-B14F-4D97-AF65-F5344CB8AC3E}">
        <p14:creationId xmlns:p14="http://schemas.microsoft.com/office/powerpoint/2010/main" val="5342159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167</TotalTime>
  <Words>300</Words>
  <Application>Microsoft Office PowerPoint</Application>
  <PresentationFormat>On-screen Show (4:3)</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 MT Bold</vt:lpstr>
      <vt:lpstr>Calibri</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Claire Brown</cp:lastModifiedBy>
  <cp:revision>30</cp:revision>
  <dcterms:created xsi:type="dcterms:W3CDTF">2020-06-19T13:39:12Z</dcterms:created>
  <dcterms:modified xsi:type="dcterms:W3CDTF">2021-05-10T08:20:01Z</dcterms:modified>
</cp:coreProperties>
</file>