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71" r:id="rId5"/>
    <p:sldId id="268" r:id="rId6"/>
    <p:sldId id="265" r:id="rId7"/>
    <p:sldId id="272" r:id="rId8"/>
    <p:sldId id="257" r:id="rId9"/>
    <p:sldId id="259" r:id="rId10"/>
    <p:sldId id="266" r:id="rId11"/>
    <p:sldId id="260" r:id="rId12"/>
    <p:sldId id="258" r:id="rId13"/>
    <p:sldId id="263" r:id="rId14"/>
    <p:sldId id="262"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Brace"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01T11:20:30.784" idx="1">
    <p:pos x="5266" y="2876"/>
    <p:text>Why have we got the guns here?  if there is no clear reason can the pic be deleted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8438E-4A74-4C3F-8C9B-F9352424E134}"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F95119-B3EB-459D-8C52-12D42263C4B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8438E-4A74-4C3F-8C9B-F9352424E134}" type="datetimeFigureOut">
              <a:rPr lang="en-GB" smtClean="0"/>
              <a:pPr/>
              <a:t>01/07/2013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95119-B3EB-459D-8C52-12D42263C4B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800" t="12240" r="8741" b="7121"/>
          <a:stretch>
            <a:fillRect/>
          </a:stretch>
        </p:blipFill>
        <p:spPr bwMode="auto">
          <a:xfrm>
            <a:off x="0" y="0"/>
            <a:ext cx="9144000" cy="6873343"/>
          </a:xfrm>
          <a:prstGeom prst="rect">
            <a:avLst/>
          </a:prstGeom>
          <a:noFill/>
          <a:ln w="9525">
            <a:noFill/>
            <a:miter lim="800000"/>
            <a:headEnd/>
            <a:tailEnd/>
          </a:ln>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16632"/>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234480" cy="490066"/>
          </a:xfrm>
        </p:spPr>
        <p:txBody>
          <a:bodyPr>
            <a:normAutofit fontScale="90000"/>
          </a:bodyPr>
          <a:lstStyle/>
          <a:p>
            <a:r>
              <a:rPr lang="en-GB" sz="1400" dirty="0" err="1" smtClean="0"/>
              <a:t>Minquin</a:t>
            </a:r>
            <a:r>
              <a:rPr lang="en-GB" sz="1400" dirty="0" smtClean="0"/>
              <a:t> cont...</a:t>
            </a:r>
            <a:endParaRPr lang="en-GB" sz="14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3568" y="620688"/>
            <a:ext cx="7704856" cy="5794051"/>
          </a:xfrm>
          <a:prstGeom prst="rect">
            <a:avLst/>
          </a:prstGeom>
          <a:noFill/>
          <a:ln w="9525">
            <a:noFill/>
            <a:miter lim="800000"/>
            <a:headEnd/>
            <a:tailEnd/>
          </a:ln>
        </p:spPr>
      </p:pic>
      <p:sp>
        <p:nvSpPr>
          <p:cNvPr id="4" name="TextBox 3"/>
          <p:cNvSpPr txBox="1"/>
          <p:nvPr/>
        </p:nvSpPr>
        <p:spPr>
          <a:xfrm>
            <a:off x="1835696" y="5229200"/>
            <a:ext cx="2088232" cy="1200329"/>
          </a:xfrm>
          <a:prstGeom prst="rect">
            <a:avLst/>
          </a:prstGeom>
          <a:noFill/>
        </p:spPr>
        <p:txBody>
          <a:bodyPr wrap="square" rtlCol="0">
            <a:spAutoFit/>
          </a:bodyPr>
          <a:lstStyle/>
          <a:p>
            <a:r>
              <a:rPr lang="en-GB" dirty="0" smtClean="0"/>
              <a:t>Green houses built to protect crops from winter colds and winds</a:t>
            </a:r>
            <a:endParaRPr lang="en-GB" dirty="0"/>
          </a:p>
        </p:txBody>
      </p:sp>
      <p:cxnSp>
        <p:nvCxnSpPr>
          <p:cNvPr id="6" name="Straight Arrow Connector 5"/>
          <p:cNvCxnSpPr/>
          <p:nvPr/>
        </p:nvCxnSpPr>
        <p:spPr>
          <a:xfrm flipV="1">
            <a:off x="3491880" y="4437112"/>
            <a:ext cx="1008112"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620688"/>
            <a:ext cx="8440908" cy="5733255"/>
          </a:xfrm>
          <a:prstGeom prst="rect">
            <a:avLst/>
          </a:prstGeom>
          <a:noFill/>
          <a:ln w="9525">
            <a:noFill/>
            <a:miter lim="800000"/>
            <a:headEnd/>
            <a:tailEnd/>
          </a:ln>
        </p:spPr>
      </p:pic>
      <p:sp>
        <p:nvSpPr>
          <p:cNvPr id="3" name="TextBox 2"/>
          <p:cNvSpPr txBox="1"/>
          <p:nvPr/>
        </p:nvSpPr>
        <p:spPr>
          <a:xfrm>
            <a:off x="2339752" y="6309320"/>
            <a:ext cx="6408712" cy="338554"/>
          </a:xfrm>
          <a:prstGeom prst="rect">
            <a:avLst/>
          </a:prstGeom>
          <a:noFill/>
        </p:spPr>
        <p:txBody>
          <a:bodyPr wrap="square" rtlCol="0">
            <a:spAutoFit/>
          </a:bodyPr>
          <a:lstStyle/>
          <a:p>
            <a:r>
              <a:rPr lang="en-GB" sz="1600" dirty="0" smtClean="0"/>
              <a:t>Coal mines in the background; an expanding part of </a:t>
            </a:r>
            <a:r>
              <a:rPr lang="en-GB" sz="1600" dirty="0" err="1" smtClean="0"/>
              <a:t>Xilingol’s</a:t>
            </a:r>
            <a:r>
              <a:rPr lang="en-GB" sz="1600" dirty="0" smtClean="0"/>
              <a:t> economy. </a:t>
            </a:r>
            <a:endParaRPr lang="en-GB" sz="1600" dirty="0"/>
          </a:p>
        </p:txBody>
      </p:sp>
      <p:cxnSp>
        <p:nvCxnSpPr>
          <p:cNvPr id="5" name="Straight Arrow Connector 4"/>
          <p:cNvCxnSpPr/>
          <p:nvPr/>
        </p:nvCxnSpPr>
        <p:spPr>
          <a:xfrm flipV="1">
            <a:off x="3203848" y="4365104"/>
            <a:ext cx="1224136" cy="194421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323528" y="188640"/>
            <a:ext cx="3240360" cy="646331"/>
          </a:xfrm>
          <a:prstGeom prst="rect">
            <a:avLst/>
          </a:prstGeom>
          <a:noFill/>
        </p:spPr>
        <p:txBody>
          <a:bodyPr wrap="square" rtlCol="0">
            <a:spAutoFit/>
          </a:bodyPr>
          <a:lstStyle/>
          <a:p>
            <a:r>
              <a:rPr lang="en-GB" dirty="0" smtClean="0"/>
              <a:t>Traditional tents: Some Mongolian customs remain</a:t>
            </a:r>
            <a:endParaRPr lang="en-GB" dirty="0"/>
          </a:p>
        </p:txBody>
      </p:sp>
      <p:cxnSp>
        <p:nvCxnSpPr>
          <p:cNvPr id="8" name="Straight Arrow Connector 7"/>
          <p:cNvCxnSpPr/>
          <p:nvPr/>
        </p:nvCxnSpPr>
        <p:spPr>
          <a:xfrm>
            <a:off x="467544" y="764704"/>
            <a:ext cx="216024"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860032" y="476672"/>
            <a:ext cx="3888432" cy="648072"/>
          </a:xfrm>
          <a:prstGeom prst="rect">
            <a:avLst/>
          </a:prstGeom>
          <a:noFill/>
        </p:spPr>
        <p:txBody>
          <a:bodyPr wrap="square" rtlCol="0">
            <a:spAutoFit/>
          </a:bodyPr>
          <a:lstStyle/>
          <a:p>
            <a:r>
              <a:rPr lang="en-GB" dirty="0" smtClean="0"/>
              <a:t>A settled village – a change from Mongolian way of life</a:t>
            </a:r>
            <a:endParaRPr lang="en-GB" dirty="0"/>
          </a:p>
        </p:txBody>
      </p:sp>
      <p:cxnSp>
        <p:nvCxnSpPr>
          <p:cNvPr id="13" name="Straight Arrow Connector 12"/>
          <p:cNvCxnSpPr/>
          <p:nvPr/>
        </p:nvCxnSpPr>
        <p:spPr>
          <a:xfrm>
            <a:off x="5292080" y="1196752"/>
            <a:ext cx="288032"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23528" y="404664"/>
            <a:ext cx="8424936" cy="6117660"/>
          </a:xfrm>
          <a:prstGeom prst="rect">
            <a:avLst/>
          </a:prstGeom>
          <a:noFill/>
          <a:ln w="9525">
            <a:noFill/>
            <a:miter lim="800000"/>
            <a:headEnd/>
            <a:tailEnd/>
          </a:ln>
        </p:spPr>
      </p:pic>
      <p:sp>
        <p:nvSpPr>
          <p:cNvPr id="3" name="TextBox 2"/>
          <p:cNvSpPr txBox="1"/>
          <p:nvPr/>
        </p:nvSpPr>
        <p:spPr>
          <a:xfrm>
            <a:off x="1835696" y="404664"/>
            <a:ext cx="2088232" cy="1200329"/>
          </a:xfrm>
          <a:prstGeom prst="rect">
            <a:avLst/>
          </a:prstGeom>
          <a:noFill/>
        </p:spPr>
        <p:txBody>
          <a:bodyPr wrap="square" rtlCol="0">
            <a:spAutoFit/>
          </a:bodyPr>
          <a:lstStyle/>
          <a:p>
            <a:r>
              <a:rPr lang="en-GB" dirty="0" smtClean="0"/>
              <a:t>Herding cattle &amp; goats is still the main farming method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116632"/>
            <a:ext cx="8496944" cy="652783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188640"/>
            <a:ext cx="8060704" cy="6192688"/>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661248"/>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467544" y="1556792"/>
            <a:ext cx="3286125" cy="2305050"/>
          </a:xfrm>
          <a:prstGeom prst="rect">
            <a:avLst/>
          </a:prstGeom>
          <a:noFill/>
          <a:ln w="9525">
            <a:noFill/>
            <a:miter lim="800000"/>
            <a:headEnd/>
            <a:tailEnd/>
          </a:ln>
        </p:spPr>
      </p:pic>
      <p:sp>
        <p:nvSpPr>
          <p:cNvPr id="3" name="TextBox 2"/>
          <p:cNvSpPr txBox="1"/>
          <p:nvPr/>
        </p:nvSpPr>
        <p:spPr>
          <a:xfrm>
            <a:off x="395536" y="332656"/>
            <a:ext cx="8505470" cy="369332"/>
          </a:xfrm>
          <a:prstGeom prst="rect">
            <a:avLst/>
          </a:prstGeom>
          <a:noFill/>
        </p:spPr>
        <p:txBody>
          <a:bodyPr wrap="none" rtlCol="0">
            <a:spAutoFit/>
          </a:bodyPr>
          <a:lstStyle/>
          <a:p>
            <a:r>
              <a:rPr lang="en-GB" b="1" u="sng" dirty="0" smtClean="0"/>
              <a:t>Plenary</a:t>
            </a:r>
            <a:r>
              <a:rPr lang="en-GB" u="sng" dirty="0" smtClean="0"/>
              <a:t>: </a:t>
            </a:r>
            <a:r>
              <a:rPr lang="en-GB" b="1" u="sng" dirty="0" smtClean="0"/>
              <a:t>Summarising the Hazards and Challenges in the 3 different field work locations</a:t>
            </a:r>
            <a:endParaRPr lang="en-GB" u="sng" dirty="0"/>
          </a:p>
        </p:txBody>
      </p:sp>
      <p:sp>
        <p:nvSpPr>
          <p:cNvPr id="4" name="Rectangle 3"/>
          <p:cNvSpPr/>
          <p:nvPr/>
        </p:nvSpPr>
        <p:spPr>
          <a:xfrm>
            <a:off x="395536" y="980728"/>
            <a:ext cx="3851760" cy="369332"/>
          </a:xfrm>
          <a:prstGeom prst="rect">
            <a:avLst/>
          </a:prstGeom>
        </p:spPr>
        <p:txBody>
          <a:bodyPr wrap="none">
            <a:spAutoFit/>
          </a:bodyPr>
          <a:lstStyle/>
          <a:p>
            <a:r>
              <a:rPr lang="en-GB" b="1" dirty="0" smtClean="0"/>
              <a:t>Field work location 1 – </a:t>
            </a:r>
            <a:r>
              <a:rPr lang="en-GB" b="1" dirty="0" err="1" smtClean="0"/>
              <a:t>Minquin</a:t>
            </a:r>
            <a:r>
              <a:rPr lang="en-GB" b="1" dirty="0" smtClean="0"/>
              <a:t>, China</a:t>
            </a:r>
            <a:endParaRPr lang="en-GB" b="1" dirty="0"/>
          </a:p>
        </p:txBody>
      </p:sp>
      <p:cxnSp>
        <p:nvCxnSpPr>
          <p:cNvPr id="6" name="Straight Connector 5"/>
          <p:cNvCxnSpPr/>
          <p:nvPr/>
        </p:nvCxnSpPr>
        <p:spPr>
          <a:xfrm>
            <a:off x="4139952" y="2564904"/>
            <a:ext cx="4464496" cy="0"/>
          </a:xfrm>
          <a:prstGeom prst="line">
            <a:avLst/>
          </a:prstGeom>
        </p:spPr>
        <p:style>
          <a:lnRef idx="1">
            <a:schemeClr val="accent1"/>
          </a:lnRef>
          <a:fillRef idx="0">
            <a:schemeClr val="accent1"/>
          </a:fillRef>
          <a:effectRef idx="0">
            <a:schemeClr val="accent1"/>
          </a:effectRef>
          <a:fontRef idx="minor">
            <a:schemeClr val="tx1"/>
          </a:fontRef>
        </p:style>
      </p:cxnSp>
      <p:sp>
        <p:nvSpPr>
          <p:cNvPr id="2050" name="Text Box 2"/>
          <p:cNvSpPr txBox="1">
            <a:spLocks noChangeArrowheads="1"/>
          </p:cNvSpPr>
          <p:nvPr/>
        </p:nvSpPr>
        <p:spPr bwMode="auto">
          <a:xfrm>
            <a:off x="3779912" y="2204864"/>
            <a:ext cx="1728192" cy="2160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Food secure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7544569" y="2204864"/>
            <a:ext cx="1599431"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Food insecure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3779912" y="2996953"/>
            <a:ext cx="2736304" cy="1077218"/>
          </a:xfrm>
          <a:prstGeom prst="rect">
            <a:avLst/>
          </a:prstGeom>
          <a:noFill/>
        </p:spPr>
        <p:txBody>
          <a:bodyPr wrap="square" rtlCol="0">
            <a:spAutoFit/>
          </a:bodyPr>
          <a:lstStyle/>
          <a:p>
            <a:r>
              <a:rPr lang="en-GB" sz="1600" i="1" dirty="0" smtClean="0"/>
              <a:t>Water engineering paid for by government – farmers are more likely have enough due to fair quota system. </a:t>
            </a:r>
            <a:endParaRPr lang="en-GB" sz="1600" i="1" dirty="0"/>
          </a:p>
        </p:txBody>
      </p:sp>
      <p:cxnSp>
        <p:nvCxnSpPr>
          <p:cNvPr id="11" name="Straight Arrow Connector 10"/>
          <p:cNvCxnSpPr/>
          <p:nvPr/>
        </p:nvCxnSpPr>
        <p:spPr>
          <a:xfrm flipH="1">
            <a:off x="5508104" y="2564904"/>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051720" y="2564904"/>
            <a:ext cx="2088232"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4149080"/>
            <a:ext cx="5508104" cy="1569660"/>
          </a:xfrm>
          <a:prstGeom prst="rect">
            <a:avLst/>
          </a:prstGeom>
          <a:noFill/>
        </p:spPr>
        <p:txBody>
          <a:bodyPr wrap="square" rtlCol="0">
            <a:spAutoFit/>
          </a:bodyPr>
          <a:lstStyle/>
          <a:p>
            <a:r>
              <a:rPr lang="en-GB" sz="1600" i="1" dirty="0" smtClean="0"/>
              <a:t>Even if crops fail and farmers are unprofitable – the strength of the Chinese economy means they can buy wheat etc. on the international market to feed to their population. They will maybe sell this to rural populations in the Gobi subsidised (?). For now, China will always be food secure, in comparison to other </a:t>
            </a:r>
            <a:r>
              <a:rPr lang="en-GB" sz="1600" i="1" dirty="0" err="1" smtClean="0"/>
              <a:t>dryland</a:t>
            </a:r>
            <a:r>
              <a:rPr lang="en-GB" sz="1600" i="1" dirty="0" smtClean="0"/>
              <a:t> areas such as the Sahel. </a:t>
            </a:r>
            <a:endParaRPr lang="en-GB" sz="1600" i="1" dirty="0"/>
          </a:p>
        </p:txBody>
      </p:sp>
      <p:sp>
        <p:nvSpPr>
          <p:cNvPr id="19" name="TextBox 18"/>
          <p:cNvSpPr txBox="1"/>
          <p:nvPr/>
        </p:nvSpPr>
        <p:spPr>
          <a:xfrm>
            <a:off x="5580112" y="4221088"/>
            <a:ext cx="3240360" cy="2554545"/>
          </a:xfrm>
          <a:prstGeom prst="rect">
            <a:avLst/>
          </a:prstGeom>
          <a:noFill/>
        </p:spPr>
        <p:txBody>
          <a:bodyPr wrap="square" rtlCol="0">
            <a:spAutoFit/>
          </a:bodyPr>
          <a:lstStyle/>
          <a:p>
            <a:r>
              <a:rPr lang="en-GB" sz="1600" i="1" dirty="0" smtClean="0"/>
              <a:t>HAZARDS: Winter wind storms can damage expensive greenhouses – some farmers have taken out loans to buy this. They become indebted to the government. The farmers, dependent on high tech solutions have become </a:t>
            </a:r>
            <a:r>
              <a:rPr lang="en-GB" sz="1600" i="1" smtClean="0"/>
              <a:t>less </a:t>
            </a:r>
            <a:r>
              <a:rPr lang="en-GB" sz="1600" i="1" smtClean="0"/>
              <a:t>resilient. </a:t>
            </a:r>
            <a:r>
              <a:rPr lang="en-GB" sz="1600" i="1" dirty="0" smtClean="0"/>
              <a:t>They may not be able to continue farming so have to move to eastern urban areas. </a:t>
            </a:r>
            <a:endParaRPr lang="en-GB" sz="1600" i="1" dirty="0"/>
          </a:p>
        </p:txBody>
      </p:sp>
      <p:cxnSp>
        <p:nvCxnSpPr>
          <p:cNvPr id="21" name="Straight Arrow Connector 20"/>
          <p:cNvCxnSpPr/>
          <p:nvPr/>
        </p:nvCxnSpPr>
        <p:spPr>
          <a:xfrm>
            <a:off x="6228184" y="2564904"/>
            <a:ext cx="57606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7236296" y="1700808"/>
            <a:ext cx="57606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60033" y="836712"/>
            <a:ext cx="4176464" cy="1323439"/>
          </a:xfrm>
          <a:prstGeom prst="rect">
            <a:avLst/>
          </a:prstGeom>
          <a:noFill/>
        </p:spPr>
        <p:txBody>
          <a:bodyPr wrap="square" rtlCol="0">
            <a:spAutoFit/>
          </a:bodyPr>
          <a:lstStyle/>
          <a:p>
            <a:r>
              <a:rPr lang="en-GB" sz="1600" i="1" dirty="0" smtClean="0"/>
              <a:t>If more rural workers move away from the Gobi, the area will be an ageing population – farming productively will become a challenge. The population will become dependent of food hand outs. </a:t>
            </a:r>
            <a:endParaRPr lang="en-GB" sz="16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51919" y="537647"/>
            <a:ext cx="3744416" cy="300483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49347" y="3573311"/>
            <a:ext cx="3746988" cy="2470968"/>
          </a:xfrm>
          <a:prstGeom prst="rect">
            <a:avLst/>
          </a:prstGeom>
          <a:noFill/>
          <a:ln w="9525">
            <a:noFill/>
            <a:miter lim="800000"/>
            <a:headEnd/>
            <a:tailEnd/>
          </a:ln>
        </p:spPr>
      </p:pic>
      <p:sp>
        <p:nvSpPr>
          <p:cNvPr id="5" name="TextBox 4"/>
          <p:cNvSpPr txBox="1"/>
          <p:nvPr/>
        </p:nvSpPr>
        <p:spPr>
          <a:xfrm>
            <a:off x="251521" y="188640"/>
            <a:ext cx="4104456" cy="646331"/>
          </a:xfrm>
          <a:prstGeom prst="rect">
            <a:avLst/>
          </a:prstGeom>
          <a:noFill/>
        </p:spPr>
        <p:txBody>
          <a:bodyPr wrap="square" rtlCol="0">
            <a:spAutoFit/>
          </a:bodyPr>
          <a:lstStyle/>
          <a:p>
            <a:r>
              <a:rPr lang="en-GB" u="sng" dirty="0" smtClean="0"/>
              <a:t>Starter: Background of the Gobi Desert – A land of extremes</a:t>
            </a:r>
            <a:endParaRPr lang="en-GB" u="sng" dirty="0"/>
          </a:p>
        </p:txBody>
      </p:sp>
      <p:sp>
        <p:nvSpPr>
          <p:cNvPr id="6" name="TextBox 5"/>
          <p:cNvSpPr txBox="1"/>
          <p:nvPr/>
        </p:nvSpPr>
        <p:spPr>
          <a:xfrm>
            <a:off x="3643987" y="6211233"/>
            <a:ext cx="3960440" cy="276999"/>
          </a:xfrm>
          <a:prstGeom prst="rect">
            <a:avLst/>
          </a:prstGeom>
          <a:noFill/>
        </p:spPr>
        <p:txBody>
          <a:bodyPr wrap="square" rtlCol="0">
            <a:spAutoFit/>
          </a:bodyPr>
          <a:lstStyle/>
          <a:p>
            <a:r>
              <a:rPr lang="en-GB" sz="1200" dirty="0" smtClean="0"/>
              <a:t>Winter &amp; summer conditions in the Gobi Desert:</a:t>
            </a:r>
            <a:endParaRPr lang="en-GB" sz="1200" dirty="0"/>
          </a:p>
        </p:txBody>
      </p:sp>
      <p:sp>
        <p:nvSpPr>
          <p:cNvPr id="7" name="TextBox 6"/>
          <p:cNvSpPr txBox="1"/>
          <p:nvPr/>
        </p:nvSpPr>
        <p:spPr>
          <a:xfrm>
            <a:off x="251520" y="1196752"/>
            <a:ext cx="3600399" cy="5078313"/>
          </a:xfrm>
          <a:prstGeom prst="rect">
            <a:avLst/>
          </a:prstGeom>
          <a:noFill/>
        </p:spPr>
        <p:txBody>
          <a:bodyPr wrap="square" rtlCol="0">
            <a:spAutoFit/>
          </a:bodyPr>
          <a:lstStyle/>
          <a:p>
            <a:pPr>
              <a:buFont typeface="Wingdings" pitchFamily="2" charset="2"/>
              <a:buChar char="Ø"/>
            </a:pPr>
            <a:r>
              <a:rPr lang="en-GB" dirty="0" smtClean="0"/>
              <a:t>The Gobi is a cold desert that can reach -40 degree centigrade in the winter, </a:t>
            </a:r>
            <a:r>
              <a:rPr lang="en-GB" dirty="0" smtClean="0"/>
              <a:t>however </a:t>
            </a:r>
            <a:r>
              <a:rPr lang="en-GB" dirty="0" smtClean="0"/>
              <a:t>can be over 40 degree centigrade in the summer. </a:t>
            </a:r>
          </a:p>
          <a:p>
            <a:endParaRPr lang="en-GB" dirty="0" smtClean="0"/>
          </a:p>
          <a:p>
            <a:pPr>
              <a:buFont typeface="Wingdings" pitchFamily="2" charset="2"/>
              <a:buChar char="Ø"/>
            </a:pPr>
            <a:r>
              <a:rPr lang="en-GB" dirty="0" smtClean="0"/>
              <a:t>It has a range of different landscapes, including white sand dunes, green pastures for herding and red sandstone formations. It is located on a plateau roughly 910–1,520 meters above sea level.</a:t>
            </a:r>
          </a:p>
          <a:p>
            <a:endParaRPr lang="en-GB" dirty="0" smtClean="0"/>
          </a:p>
          <a:p>
            <a:pPr>
              <a:buFont typeface="Wingdings" pitchFamily="2" charset="2"/>
              <a:buChar char="Ø"/>
            </a:pPr>
            <a:r>
              <a:rPr lang="en-GB" dirty="0" smtClean="0"/>
              <a:t>An average of approximately 194 millimetres of rain falls per year in the Gobi. Although a desert, there are some surface and underground rivers.</a:t>
            </a:r>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427" y="5445224"/>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89760" y="247367"/>
            <a:ext cx="1800200" cy="5262979"/>
          </a:xfrm>
          <a:prstGeom prst="rect">
            <a:avLst/>
          </a:prstGeom>
          <a:noFill/>
        </p:spPr>
        <p:txBody>
          <a:bodyPr wrap="square" rtlCol="0">
            <a:spAutoFit/>
          </a:bodyPr>
          <a:lstStyle/>
          <a:p>
            <a:r>
              <a:rPr lang="en-GB" sz="1600" dirty="0" smtClean="0"/>
              <a:t>An area of China is called </a:t>
            </a:r>
            <a:r>
              <a:rPr lang="en-GB" sz="1600" b="1" dirty="0" smtClean="0"/>
              <a:t>Inner Mongolia</a:t>
            </a:r>
            <a:r>
              <a:rPr lang="en-GB" sz="1600" dirty="0" smtClean="0"/>
              <a:t> and it has been an ‘Autonomous Region’ of China since 1947, which means it has some  from the Chinese government in terms of decisions about its </a:t>
            </a:r>
            <a:r>
              <a:rPr lang="en-GB" sz="1600" b="1" dirty="0" smtClean="0"/>
              <a:t>economic</a:t>
            </a:r>
            <a:r>
              <a:rPr lang="en-GB" sz="1600" dirty="0" smtClean="0"/>
              <a:t> future. However politics wise, Inner Mongolia is very similar to other Chinese states. Many people who live here are ‘Mongolian’ herders. </a:t>
            </a:r>
            <a:endParaRPr lang="en-GB" sz="1600" dirty="0"/>
          </a:p>
        </p:txBody>
      </p:sp>
      <p:sp>
        <p:nvSpPr>
          <p:cNvPr id="6" name="TextBox 5"/>
          <p:cNvSpPr txBox="1"/>
          <p:nvPr/>
        </p:nvSpPr>
        <p:spPr>
          <a:xfrm>
            <a:off x="323528" y="5445224"/>
            <a:ext cx="2664296" cy="923330"/>
          </a:xfrm>
          <a:prstGeom prst="rect">
            <a:avLst/>
          </a:prstGeom>
          <a:noFill/>
        </p:spPr>
        <p:txBody>
          <a:bodyPr wrap="square" rtlCol="0">
            <a:spAutoFit/>
          </a:bodyPr>
          <a:lstStyle/>
          <a:p>
            <a:r>
              <a:rPr lang="en-GB" dirty="0" smtClean="0"/>
              <a:t>The Gobi Desert cuts across both </a:t>
            </a:r>
            <a:r>
              <a:rPr lang="en-GB" b="1" dirty="0" smtClean="0"/>
              <a:t>Mongolia</a:t>
            </a:r>
            <a:r>
              <a:rPr lang="en-GB" dirty="0" smtClean="0"/>
              <a:t> and northern </a:t>
            </a:r>
            <a:r>
              <a:rPr lang="en-GB" b="1" dirty="0" smtClean="0"/>
              <a:t>China</a:t>
            </a:r>
            <a:r>
              <a:rPr lang="en-GB" dirty="0" smtClean="0"/>
              <a:t>.</a:t>
            </a:r>
            <a:endParaRPr lang="en-GB" dirty="0"/>
          </a:p>
        </p:txBody>
      </p:sp>
      <p:pic>
        <p:nvPicPr>
          <p:cNvPr id="1029" name="Picture 5"/>
          <p:cNvPicPr>
            <a:picLocks noChangeAspect="1" noChangeArrowheads="1"/>
          </p:cNvPicPr>
          <p:nvPr/>
        </p:nvPicPr>
        <p:blipFill>
          <a:blip r:embed="rId2" cstate="print"/>
          <a:srcRect l="1282" r="1282" b="2972"/>
          <a:stretch>
            <a:fillRect/>
          </a:stretch>
        </p:blipFill>
        <p:spPr bwMode="auto">
          <a:xfrm>
            <a:off x="1619672" y="1916832"/>
            <a:ext cx="5472608" cy="3240360"/>
          </a:xfrm>
          <a:prstGeom prst="rect">
            <a:avLst/>
          </a:prstGeom>
          <a:noFill/>
          <a:ln w="9525">
            <a:solidFill>
              <a:schemeClr val="accent1"/>
            </a:solidFill>
            <a:miter lim="800000"/>
            <a:headEnd/>
            <a:tailEnd/>
          </a:ln>
        </p:spPr>
      </p:pic>
      <p:cxnSp>
        <p:nvCxnSpPr>
          <p:cNvPr id="8" name="Straight Arrow Connector 7"/>
          <p:cNvCxnSpPr/>
          <p:nvPr/>
        </p:nvCxnSpPr>
        <p:spPr>
          <a:xfrm flipV="1">
            <a:off x="1331640" y="3429000"/>
            <a:ext cx="2592288" cy="1872208"/>
          </a:xfrm>
          <a:prstGeom prst="straightConnector1">
            <a:avLst/>
          </a:prstGeom>
          <a:ln w="571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6444208" y="2204864"/>
            <a:ext cx="648072" cy="108012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51520" y="332656"/>
            <a:ext cx="2867836" cy="369332"/>
          </a:xfrm>
          <a:prstGeom prst="rect">
            <a:avLst/>
          </a:prstGeom>
          <a:noFill/>
        </p:spPr>
        <p:txBody>
          <a:bodyPr wrap="none" rtlCol="0">
            <a:spAutoFit/>
          </a:bodyPr>
          <a:lstStyle/>
          <a:p>
            <a:r>
              <a:rPr lang="en-GB" b="1" u="sng" dirty="0" smtClean="0"/>
              <a:t>Location of the Gobi Desert:</a:t>
            </a:r>
            <a:endParaRPr lang="en-GB" b="1" u="sng" dirty="0"/>
          </a:p>
        </p:txBody>
      </p:sp>
      <p:sp>
        <p:nvSpPr>
          <p:cNvPr id="14" name="TextBox 13"/>
          <p:cNvSpPr txBox="1"/>
          <p:nvPr/>
        </p:nvSpPr>
        <p:spPr>
          <a:xfrm>
            <a:off x="251520" y="692696"/>
            <a:ext cx="6336703" cy="1477328"/>
          </a:xfrm>
          <a:prstGeom prst="rect">
            <a:avLst/>
          </a:prstGeom>
          <a:noFill/>
        </p:spPr>
        <p:txBody>
          <a:bodyPr wrap="square" rtlCol="0">
            <a:spAutoFit/>
          </a:bodyPr>
          <a:lstStyle/>
          <a:p>
            <a:r>
              <a:rPr lang="en-GB" b="1" dirty="0" smtClean="0"/>
              <a:t>Mongolia</a:t>
            </a:r>
            <a:r>
              <a:rPr lang="en-GB" dirty="0" smtClean="0"/>
              <a:t> is a country north of China. It has a rapidly changing economy. The ‘gold’ from the London 2012 </a:t>
            </a:r>
            <a:r>
              <a:rPr lang="en-GB" dirty="0" smtClean="0"/>
              <a:t>Olympic medals </a:t>
            </a:r>
            <a:r>
              <a:rPr lang="en-GB" dirty="0" smtClean="0"/>
              <a:t>was mined in Mongolia – which reflects its rapidly changing economy from predominately traditional </a:t>
            </a:r>
            <a:r>
              <a:rPr lang="en-GB" b="1" dirty="0" smtClean="0"/>
              <a:t>nomadic</a:t>
            </a:r>
            <a:r>
              <a:rPr lang="en-GB" dirty="0" smtClean="0"/>
              <a:t> </a:t>
            </a:r>
            <a:r>
              <a:rPr lang="en-GB" b="1" dirty="0" smtClean="0"/>
              <a:t>herding</a:t>
            </a:r>
            <a:r>
              <a:rPr lang="en-GB" dirty="0" smtClean="0"/>
              <a:t> to </a:t>
            </a:r>
            <a:r>
              <a:rPr lang="en-GB" b="1" dirty="0" smtClean="0"/>
              <a:t>mining</a:t>
            </a:r>
            <a:r>
              <a:rPr lang="en-GB" dirty="0" smtClean="0"/>
              <a:t> for export. </a:t>
            </a:r>
            <a:endParaRPr lang="en-GB" dirty="0"/>
          </a:p>
        </p:txBody>
      </p:sp>
      <p:cxnSp>
        <p:nvCxnSpPr>
          <p:cNvPr id="16" name="Straight Arrow Connector 15"/>
          <p:cNvCxnSpPr/>
          <p:nvPr/>
        </p:nvCxnSpPr>
        <p:spPr>
          <a:xfrm>
            <a:off x="2411760" y="1988840"/>
            <a:ext cx="864096" cy="576064"/>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pic>
        <p:nvPicPr>
          <p:cNvPr id="13313" name="Picture 1"/>
          <p:cNvPicPr>
            <a:picLocks noChangeAspect="1" noChangeArrowheads="1"/>
          </p:cNvPicPr>
          <p:nvPr/>
        </p:nvPicPr>
        <p:blipFill>
          <a:blip r:embed="rId3" cstate="print"/>
          <a:srcRect/>
          <a:stretch>
            <a:fillRect/>
          </a:stretch>
        </p:blipFill>
        <p:spPr bwMode="auto">
          <a:xfrm>
            <a:off x="323528" y="1916832"/>
            <a:ext cx="1238250" cy="962025"/>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813" y="5589240"/>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716016" y="764704"/>
            <a:ext cx="3972297" cy="300483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16015" y="3933056"/>
            <a:ext cx="3972297" cy="2470968"/>
          </a:xfrm>
          <a:prstGeom prst="rect">
            <a:avLst/>
          </a:prstGeom>
          <a:noFill/>
          <a:ln w="9525">
            <a:noFill/>
            <a:miter lim="800000"/>
            <a:headEnd/>
            <a:tailEnd/>
          </a:ln>
        </p:spPr>
      </p:pic>
      <p:sp>
        <p:nvSpPr>
          <p:cNvPr id="7169" name="Rectangle 1"/>
          <p:cNvSpPr>
            <a:spLocks noChangeArrowheads="1"/>
          </p:cNvSpPr>
          <p:nvPr/>
        </p:nvSpPr>
        <p:spPr bwMode="auto">
          <a:xfrm>
            <a:off x="251520" y="908720"/>
            <a:ext cx="417646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first step to understand is the Gobi desert’s location within the very large continent of Asia and is location a long way from the coastline.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Most water in the atmosphere that causes rain is from evaporation from the seas – so the land closer to the sea receives  more rain.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Therefore a region such as the Gobi situated deep within a continent may become a desert as atmospheric currents carrying moisture from the sea has already travelled across land and rained, losing its moisture.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In addition, the Gobi is located north of the large Himalaya mountain range – so any air currents flowing from India will have definitely been forced upwards and therefore to condense and rain through relief rainfall. </a:t>
            </a:r>
          </a:p>
          <a:p>
            <a:pPr lvl="0" eaLnBrk="0" fontAlgn="base" hangingPunct="0">
              <a:spcBef>
                <a:spcPct val="0"/>
              </a:spcBef>
              <a:spcAft>
                <a:spcPct val="0"/>
              </a:spcAft>
            </a:pPr>
            <a:endParaRPr lang="en-GB" sz="1400" dirty="0" smtClean="0"/>
          </a:p>
          <a:p>
            <a:pPr lvl="0" eaLnBrk="0" fontAlgn="base" hangingPunct="0">
              <a:spcBef>
                <a:spcPct val="0"/>
              </a:spcBef>
              <a:spcAft>
                <a:spcPct val="0"/>
              </a:spcAft>
            </a:pPr>
            <a:r>
              <a:rPr lang="en-GB" sz="1400" dirty="0" smtClean="0"/>
              <a:t>However, some moisture reaches parts of the Gobi in winter as snow is blown by the wind from the Siberian Steppes.</a:t>
            </a:r>
            <a:endParaRPr lang="en-GB" sz="1400" dirty="0" smtClean="0">
              <a:solidFill>
                <a:srgbClr val="000000"/>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dirty="0" smtClean="0">
              <a:solidFill>
                <a:srgbClr val="000000"/>
              </a:solidFill>
              <a:latin typeface="Calibri" pitchFamily="34" charset="0"/>
              <a:cs typeface="Times New Roman" pitchFamily="18" charset="0"/>
            </a:endParaRPr>
          </a:p>
          <a:p>
            <a:pPr eaLnBrk="0" fontAlgn="base" hangingPunct="0">
              <a:spcBef>
                <a:spcPct val="0"/>
              </a:spcBef>
              <a:spcAft>
                <a:spcPct val="0"/>
              </a:spcAft>
            </a:pPr>
            <a:r>
              <a:rPr lang="en-GB" sz="1400" dirty="0" smtClean="0"/>
              <a:t>So, in summary, </a:t>
            </a:r>
            <a:r>
              <a:rPr lang="en-GB" sz="1400" dirty="0" err="1" smtClean="0"/>
              <a:t>continentality</a:t>
            </a:r>
            <a:r>
              <a:rPr lang="en-GB" sz="1400" dirty="0" smtClean="0"/>
              <a:t> has created a large desert with extremes in temperate and predominantly low rainfall</a:t>
            </a:r>
            <a:r>
              <a:rPr lang="en-GB" sz="1400" i="1" dirty="0" smtClean="0"/>
              <a:t>. </a:t>
            </a:r>
            <a:endParaRPr lang="en-GB"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51521" y="188640"/>
            <a:ext cx="4104456" cy="646331"/>
          </a:xfrm>
          <a:prstGeom prst="rect">
            <a:avLst/>
          </a:prstGeom>
          <a:noFill/>
        </p:spPr>
        <p:txBody>
          <a:bodyPr wrap="square" rtlCol="0">
            <a:spAutoFit/>
          </a:bodyPr>
          <a:lstStyle/>
          <a:p>
            <a:r>
              <a:rPr lang="en-GB" u="sng" dirty="0" smtClean="0"/>
              <a:t>Physical causes of the dry land Gobi Desert environment:</a:t>
            </a:r>
            <a:endParaRPr lang="en-GB" u="sng" dirty="0"/>
          </a:p>
        </p:txBody>
      </p:sp>
      <p:sp>
        <p:nvSpPr>
          <p:cNvPr id="6" name="TextBox 5"/>
          <p:cNvSpPr txBox="1"/>
          <p:nvPr/>
        </p:nvSpPr>
        <p:spPr>
          <a:xfrm>
            <a:off x="4644008" y="260648"/>
            <a:ext cx="3960440" cy="461665"/>
          </a:xfrm>
          <a:prstGeom prst="rect">
            <a:avLst/>
          </a:prstGeom>
          <a:noFill/>
        </p:spPr>
        <p:txBody>
          <a:bodyPr wrap="square" rtlCol="0">
            <a:spAutoFit/>
          </a:bodyPr>
          <a:lstStyle/>
          <a:p>
            <a:r>
              <a:rPr lang="en-GB" sz="1200" dirty="0" smtClean="0"/>
              <a:t>A land of extremes – winter &amp; summer conditions in the Gobi Desert:</a:t>
            </a:r>
            <a:endParaRPr lang="en-GB" sz="12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589240"/>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716016" y="764704"/>
            <a:ext cx="3972297" cy="300483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16016" y="3933056"/>
            <a:ext cx="4069000" cy="2470968"/>
          </a:xfrm>
          <a:prstGeom prst="rect">
            <a:avLst/>
          </a:prstGeom>
          <a:noFill/>
          <a:ln w="9525">
            <a:noFill/>
            <a:miter lim="800000"/>
            <a:headEnd/>
            <a:tailEnd/>
          </a:ln>
        </p:spPr>
      </p:pic>
      <p:sp>
        <p:nvSpPr>
          <p:cNvPr id="7169" name="Rectangle 1"/>
          <p:cNvSpPr>
            <a:spLocks noChangeArrowheads="1"/>
          </p:cNvSpPr>
          <p:nvPr/>
        </p:nvSpPr>
        <p:spPr bwMode="auto">
          <a:xfrm>
            <a:off x="251520" y="908720"/>
            <a:ext cx="417646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 first step to understand is the Gobi desert’s location within the very large continent of Asia and is location a long way from the coastline.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Most water in the atmosphere that causes rain is from evaporation from the seas – so the land closer to the sea receives  more rain.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Therefore a region such as the Gobi situated deep within a continent may become a desert as atmospheric currents carrying moisture from the sea has already travelled across land and rained, losing its moisture.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In addition, the Gobi is located north of the large Himalaya mountain range – so any air currents flowing from India will have definitely been forced upwards and therefore to condense and rain through relief rainfall. </a:t>
            </a:r>
          </a:p>
          <a:p>
            <a:pPr lvl="0" eaLnBrk="0" fontAlgn="base" hangingPunct="0">
              <a:spcBef>
                <a:spcPct val="0"/>
              </a:spcBef>
              <a:spcAft>
                <a:spcPct val="0"/>
              </a:spcAft>
            </a:pPr>
            <a:endParaRPr lang="en-GB" sz="1400" dirty="0" smtClean="0"/>
          </a:p>
          <a:p>
            <a:pPr lvl="0" eaLnBrk="0" fontAlgn="base" hangingPunct="0">
              <a:spcBef>
                <a:spcPct val="0"/>
              </a:spcBef>
              <a:spcAft>
                <a:spcPct val="0"/>
              </a:spcAft>
            </a:pPr>
            <a:r>
              <a:rPr lang="en-GB" sz="1400" dirty="0" smtClean="0"/>
              <a:t>However, some moisture reaches parts of the Gobi in winter as snow is blown by the wind from the Siberian Steppes.</a:t>
            </a:r>
            <a:endParaRPr lang="en-GB" sz="1400" dirty="0" smtClean="0">
              <a:solidFill>
                <a:srgbClr val="000000"/>
              </a:solidFill>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dirty="0" smtClean="0">
              <a:solidFill>
                <a:srgbClr val="000000"/>
              </a:solidFill>
              <a:latin typeface="Calibri" pitchFamily="34" charset="0"/>
              <a:cs typeface="Times New Roman" pitchFamily="18" charset="0"/>
            </a:endParaRPr>
          </a:p>
          <a:p>
            <a:pPr eaLnBrk="0" fontAlgn="base" hangingPunct="0">
              <a:spcBef>
                <a:spcPct val="0"/>
              </a:spcBef>
              <a:spcAft>
                <a:spcPct val="0"/>
              </a:spcAft>
            </a:pPr>
            <a:r>
              <a:rPr lang="en-GB" sz="1400" dirty="0" smtClean="0"/>
              <a:t>So, in summary, </a:t>
            </a:r>
            <a:r>
              <a:rPr lang="en-GB" sz="1400" dirty="0" err="1" smtClean="0"/>
              <a:t>continentality</a:t>
            </a:r>
            <a:r>
              <a:rPr lang="en-GB" sz="1400" dirty="0" smtClean="0"/>
              <a:t> has created a large desert with extremes in temperate and predominantly low rainfall</a:t>
            </a:r>
            <a:r>
              <a:rPr lang="en-GB" sz="1400" i="1" dirty="0" smtClean="0"/>
              <a:t>. </a:t>
            </a:r>
            <a:endParaRPr lang="en-GB"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51521" y="188640"/>
            <a:ext cx="4104456" cy="646331"/>
          </a:xfrm>
          <a:prstGeom prst="rect">
            <a:avLst/>
          </a:prstGeom>
          <a:noFill/>
        </p:spPr>
        <p:txBody>
          <a:bodyPr wrap="square" rtlCol="0">
            <a:spAutoFit/>
          </a:bodyPr>
          <a:lstStyle/>
          <a:p>
            <a:r>
              <a:rPr lang="en-GB" u="sng" dirty="0" smtClean="0">
                <a:solidFill>
                  <a:srgbClr val="FF0000"/>
                </a:solidFill>
              </a:rPr>
              <a:t>ANSWERS: Physical causes of the dry land Gobi Desert environment:</a:t>
            </a:r>
            <a:endParaRPr lang="en-GB" u="sng" dirty="0">
              <a:solidFill>
                <a:srgbClr val="FF0000"/>
              </a:solidFill>
            </a:endParaRPr>
          </a:p>
        </p:txBody>
      </p:sp>
      <p:sp>
        <p:nvSpPr>
          <p:cNvPr id="6" name="TextBox 5"/>
          <p:cNvSpPr txBox="1"/>
          <p:nvPr/>
        </p:nvSpPr>
        <p:spPr>
          <a:xfrm>
            <a:off x="4644008" y="260648"/>
            <a:ext cx="3960440" cy="461665"/>
          </a:xfrm>
          <a:prstGeom prst="rect">
            <a:avLst/>
          </a:prstGeom>
          <a:noFill/>
        </p:spPr>
        <p:txBody>
          <a:bodyPr wrap="square" rtlCol="0">
            <a:spAutoFit/>
          </a:bodyPr>
          <a:lstStyle/>
          <a:p>
            <a:r>
              <a:rPr lang="en-GB" sz="1200" dirty="0" smtClean="0"/>
              <a:t>A land of extremes – winter &amp; summer conditions in the Gobi Desert:</a:t>
            </a:r>
            <a:endParaRPr lang="en-GB"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589240"/>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539552" y="332655"/>
            <a:ext cx="8064896" cy="6030465"/>
          </a:xfrm>
          <a:prstGeom prst="rect">
            <a:avLst/>
          </a:prstGeom>
          <a:noFill/>
          <a:ln w="9525">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517232"/>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52500" y="681038"/>
            <a:ext cx="7237413" cy="5495925"/>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5589240"/>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91264" cy="2074242"/>
          </a:xfrm>
        </p:spPr>
        <p:txBody>
          <a:bodyPr>
            <a:normAutofit fontScale="90000"/>
          </a:bodyPr>
          <a:lstStyle/>
          <a:p>
            <a:pPr algn="l"/>
            <a:r>
              <a:rPr lang="en-GB" sz="2800" u="sng" dirty="0" smtClean="0"/>
              <a:t>Location of the 3 field work sites, all in the Gobi Desert:</a:t>
            </a:r>
            <a:r>
              <a:rPr lang="en-GB" sz="2200" dirty="0" smtClean="0"/>
              <a:t/>
            </a:r>
            <a:br>
              <a:rPr lang="en-GB" sz="2200" dirty="0" smtClean="0"/>
            </a:br>
            <a:r>
              <a:rPr lang="en-GB" sz="2200" dirty="0" smtClean="0"/>
              <a:t>1) </a:t>
            </a:r>
            <a:r>
              <a:rPr lang="en-GB" sz="2200" dirty="0" err="1" smtClean="0"/>
              <a:t>Minquin</a:t>
            </a:r>
            <a:r>
              <a:rPr lang="en-GB" sz="2200" dirty="0" smtClean="0"/>
              <a:t> County in </a:t>
            </a:r>
            <a:r>
              <a:rPr lang="en-GB" sz="2200" b="1" dirty="0" smtClean="0"/>
              <a:t>China.</a:t>
            </a:r>
            <a:r>
              <a:rPr lang="en-GB" sz="2200" dirty="0" smtClean="0"/>
              <a:t/>
            </a:r>
            <a:br>
              <a:rPr lang="en-GB" sz="2200" dirty="0" smtClean="0"/>
            </a:br>
            <a:r>
              <a:rPr lang="en-GB" sz="2200" dirty="0" smtClean="0"/>
              <a:t>2) </a:t>
            </a:r>
            <a:r>
              <a:rPr lang="en-GB" sz="2200" dirty="0" err="1" smtClean="0"/>
              <a:t>Xilingol</a:t>
            </a:r>
            <a:r>
              <a:rPr lang="en-GB" sz="2200" dirty="0" smtClean="0"/>
              <a:t> County in Inner Mongolia, </a:t>
            </a:r>
            <a:r>
              <a:rPr lang="en-GB" sz="2200" b="1" dirty="0" smtClean="0"/>
              <a:t>China</a:t>
            </a:r>
            <a:r>
              <a:rPr lang="en-GB" sz="2200" dirty="0" smtClean="0"/>
              <a:t>. </a:t>
            </a:r>
            <a:br>
              <a:rPr lang="en-GB" sz="2200" dirty="0" smtClean="0"/>
            </a:br>
            <a:r>
              <a:rPr lang="en-GB" sz="2200" dirty="0" smtClean="0"/>
              <a:t>3) </a:t>
            </a:r>
            <a:r>
              <a:rPr lang="en-GB" sz="2200" dirty="0" err="1" smtClean="0"/>
              <a:t>Omnogov</a:t>
            </a:r>
            <a:r>
              <a:rPr lang="en-GB" sz="2200" dirty="0" smtClean="0"/>
              <a:t> &amp; </a:t>
            </a:r>
            <a:r>
              <a:rPr lang="en-GB" sz="2200" dirty="0" err="1" smtClean="0"/>
              <a:t>Dundgov</a:t>
            </a:r>
            <a:r>
              <a:rPr lang="en-GB" sz="2200" dirty="0" smtClean="0"/>
              <a:t> provinces in </a:t>
            </a:r>
            <a:r>
              <a:rPr lang="en-GB" sz="2200" b="1" dirty="0" smtClean="0"/>
              <a:t>Mongolia.</a:t>
            </a:r>
            <a:br>
              <a:rPr lang="en-GB" sz="2200" b="1" dirty="0" smtClean="0"/>
            </a:br>
            <a:r>
              <a:rPr lang="en-GB" dirty="0" smtClean="0"/>
              <a:t/>
            </a:r>
            <a:br>
              <a:rPr lang="en-GB" dirty="0" smtClean="0"/>
            </a:b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99592" y="1988840"/>
            <a:ext cx="7304762" cy="4342857"/>
          </a:xfrm>
          <a:prstGeom prst="rect">
            <a:avLst/>
          </a:prstGeom>
          <a:noFill/>
          <a:ln w="9525">
            <a:noFill/>
            <a:miter lim="800000"/>
            <a:headEnd/>
            <a:tailEnd/>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661248"/>
            <a:ext cx="1463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95537" y="476672"/>
            <a:ext cx="8320462" cy="6041798"/>
          </a:xfrm>
          <a:prstGeom prst="rect">
            <a:avLst/>
          </a:prstGeom>
          <a:noFill/>
          <a:ln w="9525">
            <a:noFill/>
            <a:miter lim="800000"/>
            <a:headEnd/>
            <a:tailEnd/>
          </a:ln>
        </p:spPr>
      </p:pic>
      <p:sp>
        <p:nvSpPr>
          <p:cNvPr id="3" name="TextBox 2"/>
          <p:cNvSpPr txBox="1"/>
          <p:nvPr/>
        </p:nvSpPr>
        <p:spPr>
          <a:xfrm>
            <a:off x="4283968" y="620688"/>
            <a:ext cx="3888432" cy="369332"/>
          </a:xfrm>
          <a:prstGeom prst="rect">
            <a:avLst/>
          </a:prstGeom>
          <a:noFill/>
        </p:spPr>
        <p:txBody>
          <a:bodyPr wrap="square" rtlCol="0">
            <a:spAutoFit/>
          </a:bodyPr>
          <a:lstStyle/>
          <a:p>
            <a:r>
              <a:rPr lang="en-GB" dirty="0" smtClean="0"/>
              <a:t>Plastic to protect the crops from wind</a:t>
            </a:r>
            <a:endParaRPr lang="en-GB" dirty="0"/>
          </a:p>
        </p:txBody>
      </p:sp>
      <p:sp>
        <p:nvSpPr>
          <p:cNvPr id="4" name="TextBox 3"/>
          <p:cNvSpPr txBox="1"/>
          <p:nvPr/>
        </p:nvSpPr>
        <p:spPr>
          <a:xfrm>
            <a:off x="683568" y="5877272"/>
            <a:ext cx="3672408" cy="369332"/>
          </a:xfrm>
          <a:prstGeom prst="rect">
            <a:avLst/>
          </a:prstGeom>
          <a:noFill/>
        </p:spPr>
        <p:txBody>
          <a:bodyPr wrap="square" rtlCol="0">
            <a:spAutoFit/>
          </a:bodyPr>
          <a:lstStyle/>
          <a:p>
            <a:r>
              <a:rPr lang="en-GB" dirty="0" smtClean="0"/>
              <a:t>Irrigation channels (looking dry)</a:t>
            </a:r>
            <a:endParaRPr lang="en-GB" dirty="0"/>
          </a:p>
        </p:txBody>
      </p:sp>
      <p:sp>
        <p:nvSpPr>
          <p:cNvPr id="5" name="TextBox 4"/>
          <p:cNvSpPr txBox="1"/>
          <p:nvPr/>
        </p:nvSpPr>
        <p:spPr>
          <a:xfrm>
            <a:off x="3419872" y="6309320"/>
            <a:ext cx="5244705" cy="369332"/>
          </a:xfrm>
          <a:prstGeom prst="rect">
            <a:avLst/>
          </a:prstGeom>
          <a:noFill/>
        </p:spPr>
        <p:txBody>
          <a:bodyPr wrap="none" rtlCol="0">
            <a:spAutoFit/>
          </a:bodyPr>
          <a:lstStyle/>
          <a:p>
            <a:r>
              <a:rPr lang="en-GB" dirty="0" smtClean="0"/>
              <a:t>Netting to reduce wind erosion and Dr. Troy Sternberg</a:t>
            </a:r>
            <a:endParaRPr lang="en-GB" dirty="0"/>
          </a:p>
        </p:txBody>
      </p:sp>
      <p:cxnSp>
        <p:nvCxnSpPr>
          <p:cNvPr id="7" name="Straight Arrow Connector 6"/>
          <p:cNvCxnSpPr/>
          <p:nvPr/>
        </p:nvCxnSpPr>
        <p:spPr>
          <a:xfrm>
            <a:off x="5220072" y="908720"/>
            <a:ext cx="36004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1547664" y="5301208"/>
            <a:ext cx="216024"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5652120" y="5733256"/>
            <a:ext cx="72008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924</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 of the 3 field work sites, all in the Gobi Desert: 1) Minquin County in China. 2) Xilingol County in Inner Mongolia, China.  3) Omnogov &amp; Dundgov provinces in Mongolia.  </vt:lpstr>
      <vt:lpstr>PowerPoint Presentation</vt:lpstr>
      <vt:lpstr>Minquin cont...</vt:lpstr>
      <vt:lpstr>PowerPoint Presentation</vt:lpstr>
      <vt:lpstr>PowerPoint Presentation</vt:lpstr>
      <vt:lpstr>PowerPoint Presentation</vt:lpstr>
      <vt:lpstr>PowerPoint Presentation</vt:lpstr>
      <vt:lpstr>PowerPoint Presentation</vt:lpstr>
    </vt:vector>
  </TitlesOfParts>
  <Company>JFS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Authorised User</dc:creator>
  <cp:lastModifiedBy>Steve Brace</cp:lastModifiedBy>
  <cp:revision>43</cp:revision>
  <dcterms:created xsi:type="dcterms:W3CDTF">2013-02-18T12:27:51Z</dcterms:created>
  <dcterms:modified xsi:type="dcterms:W3CDTF">2013-07-01T10:21:07Z</dcterms:modified>
</cp:coreProperties>
</file>