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sldIdLst>
    <p:sldId id="299" r:id="rId2"/>
    <p:sldId id="318" r:id="rId3"/>
    <p:sldId id="323" r:id="rId4"/>
    <p:sldId id="282" r:id="rId5"/>
    <p:sldId id="320" r:id="rId6"/>
    <p:sldId id="289" r:id="rId7"/>
    <p:sldId id="324" r:id="rId8"/>
    <p:sldId id="322" r:id="rId9"/>
    <p:sldId id="321" r:id="rId10"/>
    <p:sldId id="281" r:id="rId11"/>
    <p:sldId id="325" r:id="rId12"/>
    <p:sldId id="326" r:id="rId13"/>
    <p:sldId id="327"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pos="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160"/>
    <a:srgbClr val="B70005"/>
    <a:srgbClr val="01415B"/>
    <a:srgbClr val="F54C00"/>
    <a:srgbClr val="CE5300"/>
    <a:srgbClr val="797E01"/>
    <a:srgbClr val="D6621A"/>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078" autoAdjust="0"/>
  </p:normalViewPr>
  <p:slideViewPr>
    <p:cSldViewPr showGuides="1">
      <p:cViewPr varScale="1">
        <p:scale>
          <a:sx n="70" d="100"/>
          <a:sy n="70" d="100"/>
        </p:scale>
        <p:origin x="1838" y="48"/>
      </p:cViewPr>
      <p:guideLst>
        <p:guide orient="horz" pos="119"/>
        <p:guide pos="93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710E3-2A62-482E-BD50-E2E5B0B3FD4F}" type="datetimeFigureOut">
              <a:rPr lang="en-GB" smtClean="0"/>
              <a:t>19/02/2020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DD2B0-21D0-43CE-B68B-94E31B1A02E5}" type="slidenum">
              <a:rPr lang="en-GB" smtClean="0"/>
              <a:t>‹#›</a:t>
            </a:fld>
            <a:endParaRPr lang="en-GB"/>
          </a:p>
        </p:txBody>
      </p:sp>
    </p:spTree>
    <p:extLst>
      <p:ext uri="{BB962C8B-B14F-4D97-AF65-F5344CB8AC3E}">
        <p14:creationId xmlns:p14="http://schemas.microsoft.com/office/powerpoint/2010/main" val="59854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ages.colouring.london/buildingcategori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Detailed information about how to collect information is available on </a:t>
            </a:r>
            <a:r>
              <a:rPr lang="en-GB" dirty="0">
                <a:hlinkClick r:id="rId3"/>
              </a:rPr>
              <a:t>https://www.pages.colouring.london/buildingcategories</a:t>
            </a:r>
            <a:endParaRPr lang="en-GB" dirty="0"/>
          </a:p>
          <a:p>
            <a:endParaRPr lang="en-GB" dirty="0"/>
          </a:p>
        </p:txBody>
      </p:sp>
      <p:sp>
        <p:nvSpPr>
          <p:cNvPr id="4" name="Slide Number Placeholder 3"/>
          <p:cNvSpPr>
            <a:spLocks noGrp="1"/>
          </p:cNvSpPr>
          <p:nvPr>
            <p:ph type="sldNum" sz="quarter" idx="5"/>
          </p:nvPr>
        </p:nvSpPr>
        <p:spPr/>
        <p:txBody>
          <a:bodyPr/>
          <a:lstStyle/>
          <a:p>
            <a:fld id="{217DD2B0-21D0-43CE-B68B-94E31B1A02E5}" type="slidenum">
              <a:rPr lang="en-GB" smtClean="0"/>
              <a:t>3</a:t>
            </a:fld>
            <a:endParaRPr lang="en-GB"/>
          </a:p>
        </p:txBody>
      </p:sp>
    </p:spTree>
    <p:extLst>
      <p:ext uri="{BB962C8B-B14F-4D97-AF65-F5344CB8AC3E}">
        <p14:creationId xmlns:p14="http://schemas.microsoft.com/office/powerpoint/2010/main" val="95000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userDrawn="1"/>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omisweb.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yersoflondon.org/map" TargetMode="External"/><Relationship Id="rId2" Type="http://schemas.openxmlformats.org/officeDocument/2006/relationships/hyperlink" Target="https://maps.nls.uk/geo/fin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louringlondo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ages.colouring.london/buildingcategor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ps.cdrc.ac.uk/#/metrics/dwellingage/default/" TargetMode="External"/><Relationship Id="rId2" Type="http://schemas.openxmlformats.org/officeDocument/2006/relationships/hyperlink" Target="https://www.nomisweb.co.uk/" TargetMode="External"/><Relationship Id="rId1" Type="http://schemas.openxmlformats.org/officeDocument/2006/relationships/slideLayout" Target="../slideLayouts/slideLayout2.xml"/><Relationship Id="rId4" Type="http://schemas.openxmlformats.org/officeDocument/2006/relationships/hyperlink" Target="https://www.police.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ages.colouring.london/buildingtypology" TargetMode="External"/><Relationship Id="rId2" Type="http://schemas.openxmlformats.org/officeDocument/2006/relationships/hyperlink" Target="https://www.pages.colouring.london/age" TargetMode="External"/><Relationship Id="rId1" Type="http://schemas.openxmlformats.org/officeDocument/2006/relationships/slideLayout" Target="../slideLayouts/slideLayout2.xml"/><Relationship Id="rId5" Type="http://schemas.openxmlformats.org/officeDocument/2006/relationships/hyperlink" Target="https://www.pages.colouring.london/community" TargetMode="External"/><Relationship Id="rId4" Type="http://schemas.openxmlformats.org/officeDocument/2006/relationships/hyperlink" Target="https://www.pages.colouring.london/us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76375" y="188913"/>
            <a:ext cx="5471889" cy="1439887"/>
          </a:xfrm>
        </p:spPr>
        <p:txBody>
          <a:bodyPr anchor="t"/>
          <a:lstStyle/>
          <a:p>
            <a:r>
              <a:rPr lang="en-GB" altLang="en-US" b="1" dirty="0"/>
              <a:t>Colouring London</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a:t> </a:t>
            </a:r>
            <a:endParaRPr lang="en-US" altLang="en-US" sz="2600"/>
          </a:p>
        </p:txBody>
      </p:sp>
      <p:sp>
        <p:nvSpPr>
          <p:cNvPr id="69636" name="Oval 4"/>
          <p:cNvSpPr>
            <a:spLocks noChangeArrowheads="1"/>
          </p:cNvSpPr>
          <p:nvPr/>
        </p:nvSpPr>
        <p:spPr bwMode="auto">
          <a:xfrm>
            <a:off x="360979" y="1628800"/>
            <a:ext cx="2279503" cy="216024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7" name="Oval 5"/>
          <p:cNvSpPr>
            <a:spLocks noChangeArrowheads="1"/>
          </p:cNvSpPr>
          <p:nvPr/>
        </p:nvSpPr>
        <p:spPr bwMode="auto">
          <a:xfrm>
            <a:off x="3351100" y="1556792"/>
            <a:ext cx="2492835" cy="2275408"/>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solidFill>
                <a:srgbClr val="336699"/>
              </a:solidFill>
              <a:latin typeface="Arial" charset="0"/>
            </a:endParaRPr>
          </a:p>
        </p:txBody>
      </p:sp>
      <p:sp>
        <p:nvSpPr>
          <p:cNvPr id="69638" name="Oval 6"/>
          <p:cNvSpPr>
            <a:spLocks noChangeArrowheads="1"/>
          </p:cNvSpPr>
          <p:nvPr/>
        </p:nvSpPr>
        <p:spPr bwMode="auto">
          <a:xfrm>
            <a:off x="6588224" y="1756282"/>
            <a:ext cx="2016026" cy="196075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9" name="Text Box 7"/>
          <p:cNvSpPr txBox="1">
            <a:spLocks noChangeArrowheads="1"/>
          </p:cNvSpPr>
          <p:nvPr/>
        </p:nvSpPr>
        <p:spPr bwMode="auto">
          <a:xfrm>
            <a:off x="1121335" y="2315292"/>
            <a:ext cx="1547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dirty="0">
                <a:solidFill>
                  <a:schemeClr val="bg1"/>
                </a:solidFill>
              </a:rPr>
              <a:t>KS5	</a:t>
            </a:r>
            <a:endParaRPr lang="en-US" altLang="en-US" sz="2800" dirty="0">
              <a:solidFill>
                <a:schemeClr val="bg1"/>
              </a:solidFill>
            </a:endParaRPr>
          </a:p>
        </p:txBody>
      </p:sp>
      <p:sp>
        <p:nvSpPr>
          <p:cNvPr id="69640" name="Text Box 8"/>
          <p:cNvSpPr txBox="1">
            <a:spLocks noChangeArrowheads="1"/>
          </p:cNvSpPr>
          <p:nvPr/>
        </p:nvSpPr>
        <p:spPr bwMode="auto">
          <a:xfrm>
            <a:off x="3474244" y="2071693"/>
            <a:ext cx="23696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GB" altLang="en-US" sz="2800" dirty="0">
                <a:solidFill>
                  <a:schemeClr val="bg1"/>
                </a:solidFill>
              </a:rPr>
              <a:t>Sense of place</a:t>
            </a:r>
            <a:endParaRPr lang="en-US" altLang="en-US" sz="2800" dirty="0">
              <a:solidFill>
                <a:schemeClr val="bg1"/>
              </a:solidFill>
            </a:endParaRPr>
          </a:p>
        </p:txBody>
      </p:sp>
      <p:sp>
        <p:nvSpPr>
          <p:cNvPr id="69642" name="Text Box 10"/>
          <p:cNvSpPr txBox="1">
            <a:spLocks noChangeArrowheads="1"/>
          </p:cNvSpPr>
          <p:nvPr/>
        </p:nvSpPr>
        <p:spPr bwMode="auto">
          <a:xfrm>
            <a:off x="6443663"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charset="0"/>
            </a:endParaRPr>
          </a:p>
        </p:txBody>
      </p:sp>
      <p:sp>
        <p:nvSpPr>
          <p:cNvPr id="69645" name="Text Box 13"/>
          <p:cNvSpPr txBox="1">
            <a:spLocks noChangeArrowheads="1"/>
          </p:cNvSpPr>
          <p:nvPr/>
        </p:nvSpPr>
        <p:spPr bwMode="auto">
          <a:xfrm>
            <a:off x="6829129" y="2322390"/>
            <a:ext cx="16578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dirty="0">
                <a:solidFill>
                  <a:schemeClr val="bg1"/>
                </a:solidFill>
              </a:rPr>
              <a:t>Lesson </a:t>
            </a:r>
            <a:endParaRPr lang="en-US" altLang="en-US" sz="2800" dirty="0">
              <a:solidFill>
                <a:schemeClr val="bg1"/>
              </a:solidFill>
            </a:endParaRPr>
          </a:p>
        </p:txBody>
      </p:sp>
      <p:pic>
        <p:nvPicPr>
          <p:cNvPr id="3" name="Picture 2">
            <a:extLst>
              <a:ext uri="{FF2B5EF4-FFF2-40B4-BE49-F238E27FC236}">
                <a16:creationId xmlns:a16="http://schemas.microsoft.com/office/drawing/2014/main" id="{E3812580-610F-4180-B0F9-3BCC2CD95DAC}"/>
              </a:ext>
            </a:extLst>
          </p:cNvPr>
          <p:cNvPicPr>
            <a:picLocks noChangeAspect="1"/>
          </p:cNvPicPr>
          <p:nvPr/>
        </p:nvPicPr>
        <p:blipFill rotWithShape="1">
          <a:blip r:embed="rId2"/>
          <a:srcRect l="24013" t="46362" b="5200"/>
          <a:stretch/>
        </p:blipFill>
        <p:spPr>
          <a:xfrm>
            <a:off x="259758" y="4059069"/>
            <a:ext cx="8675517" cy="24914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74016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a:solidFill>
                  <a:schemeClr val="bg1"/>
                </a:solidFill>
              </a:rPr>
              <a:t>Example – Euston Square, London</a:t>
            </a:r>
            <a:endParaRPr lang="en-GB" altLang="en-US" b="1" kern="0" dirty="0">
              <a:solidFill>
                <a:schemeClr val="bg1"/>
              </a:solidFill>
            </a:endParaRPr>
          </a:p>
        </p:txBody>
      </p:sp>
      <p:pic>
        <p:nvPicPr>
          <p:cNvPr id="3" name="Picture 2">
            <a:extLst>
              <a:ext uri="{FF2B5EF4-FFF2-40B4-BE49-F238E27FC236}">
                <a16:creationId xmlns:a16="http://schemas.microsoft.com/office/drawing/2014/main" id="{1E95AD07-6ED7-44CC-9E8F-CB086F4EA9E2}"/>
              </a:ext>
            </a:extLst>
          </p:cNvPr>
          <p:cNvPicPr/>
          <p:nvPr/>
        </p:nvPicPr>
        <p:blipFill rotWithShape="1">
          <a:blip r:embed="rId2"/>
          <a:srcRect t="12172" b="4389"/>
          <a:stretch/>
        </p:blipFill>
        <p:spPr bwMode="auto">
          <a:xfrm>
            <a:off x="953576" y="1988840"/>
            <a:ext cx="7866895" cy="432048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1475656" y="1700808"/>
            <a:ext cx="7010400" cy="3959225"/>
          </a:xfrm>
          <a:noFill/>
          <a:ln/>
        </p:spPr>
        <p:txBody>
          <a:bodyPr/>
          <a:lstStyle/>
          <a:p>
            <a:pPr marL="457200" lvl="1" indent="0">
              <a:buNone/>
            </a:pPr>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797E01"/>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Example – Euston Square, London</a:t>
            </a:r>
          </a:p>
        </p:txBody>
      </p:sp>
      <p:sp>
        <p:nvSpPr>
          <p:cNvPr id="2" name="Rectangle 1">
            <a:extLst>
              <a:ext uri="{FF2B5EF4-FFF2-40B4-BE49-F238E27FC236}">
                <a16:creationId xmlns:a16="http://schemas.microsoft.com/office/drawing/2014/main" id="{43E3429C-60F0-4781-A3C8-381EC2D01F09}"/>
              </a:ext>
            </a:extLst>
          </p:cNvPr>
          <p:cNvSpPr/>
          <p:nvPr/>
        </p:nvSpPr>
        <p:spPr>
          <a:xfrm>
            <a:off x="539552" y="1772816"/>
            <a:ext cx="8496944" cy="5693866"/>
          </a:xfrm>
          <a:prstGeom prst="rect">
            <a:avLst/>
          </a:prstGeom>
        </p:spPr>
        <p:txBody>
          <a:bodyPr wrap="square">
            <a:spAutoFit/>
          </a:bodyPr>
          <a:lstStyle/>
          <a:p>
            <a:r>
              <a:rPr lang="en-GB" sz="2000" dirty="0"/>
              <a:t>The maps can then be compared with data collected from interviews/questionnaires where semi-structured questions such as ‘How many times have you visited the British Museum in the last year? Never, once or more than once. </a:t>
            </a:r>
          </a:p>
          <a:p>
            <a:r>
              <a:rPr lang="en-GB" sz="2000" dirty="0"/>
              <a:t> </a:t>
            </a:r>
          </a:p>
          <a:p>
            <a:r>
              <a:rPr lang="en-GB" sz="2000" dirty="0"/>
              <a:t>Data could be compared with distance travelled to use the community asset. For example, many of the buildings coloured turquoise are University College London buildings and may not be used by the local community. </a:t>
            </a:r>
          </a:p>
          <a:p>
            <a:r>
              <a:rPr lang="en-GB" sz="2000" dirty="0"/>
              <a:t> </a:t>
            </a:r>
          </a:p>
          <a:p>
            <a:r>
              <a:rPr lang="en-GB" sz="2000" dirty="0"/>
              <a:t>Census data obtained from </a:t>
            </a:r>
            <a:r>
              <a:rPr lang="en-GB" sz="2000" u="sng" dirty="0">
                <a:hlinkClick r:id="rId2"/>
              </a:rPr>
              <a:t>https://www.nomisweb.co.uk/</a:t>
            </a:r>
            <a:r>
              <a:rPr lang="en-GB" sz="2000" dirty="0"/>
              <a:t> could be used to show how that sense of place has changed over time. </a:t>
            </a:r>
          </a:p>
          <a:p>
            <a:r>
              <a:rPr lang="en-GB" sz="2000" dirty="0"/>
              <a:t> </a:t>
            </a:r>
          </a:p>
          <a:p>
            <a:r>
              <a:rPr lang="en-GB" sz="2000" dirty="0"/>
              <a:t>It is possible to calculate the percentage of buildings being used as community assets by counting the number of buildings in a fixed area. </a:t>
            </a:r>
          </a:p>
          <a:p>
            <a:pPr marL="0" indent="0">
              <a:buNone/>
            </a:pPr>
            <a:endParaRPr lang="en-GB" altLang="en-US" sz="3200" kern="0" dirty="0"/>
          </a:p>
          <a:p>
            <a:pPr marL="0" indent="0">
              <a:buNone/>
            </a:pPr>
            <a:endParaRPr lang="en-GB" altLang="en-US" sz="3200" kern="0" dirty="0"/>
          </a:p>
        </p:txBody>
      </p:sp>
    </p:spTree>
    <p:extLst>
      <p:ext uri="{BB962C8B-B14F-4D97-AF65-F5344CB8AC3E}">
        <p14:creationId xmlns:p14="http://schemas.microsoft.com/office/powerpoint/2010/main" val="40009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1475656" y="1700808"/>
            <a:ext cx="7010400" cy="3959225"/>
          </a:xfrm>
          <a:noFill/>
          <a:ln/>
        </p:spPr>
        <p:txBody>
          <a:bodyPr/>
          <a:lstStyle/>
          <a:p>
            <a:pPr marL="457200" lvl="1" indent="0">
              <a:buNone/>
            </a:pPr>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F54C0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Change over time</a:t>
            </a:r>
          </a:p>
        </p:txBody>
      </p:sp>
      <p:sp>
        <p:nvSpPr>
          <p:cNvPr id="2" name="Rectangle 1">
            <a:extLst>
              <a:ext uri="{FF2B5EF4-FFF2-40B4-BE49-F238E27FC236}">
                <a16:creationId xmlns:a16="http://schemas.microsoft.com/office/drawing/2014/main" id="{43E3429C-60F0-4781-A3C8-381EC2D01F09}"/>
              </a:ext>
            </a:extLst>
          </p:cNvPr>
          <p:cNvSpPr/>
          <p:nvPr/>
        </p:nvSpPr>
        <p:spPr>
          <a:xfrm>
            <a:off x="539552" y="1772816"/>
            <a:ext cx="8496944" cy="3970318"/>
          </a:xfrm>
          <a:prstGeom prst="rect">
            <a:avLst/>
          </a:prstGeom>
        </p:spPr>
        <p:txBody>
          <a:bodyPr wrap="square">
            <a:spAutoFit/>
          </a:bodyPr>
          <a:lstStyle/>
          <a:p>
            <a:r>
              <a:rPr lang="en-GB" sz="2400" dirty="0"/>
              <a:t>Observing how a place has changed over time using Colouring London data compared with historical map data. </a:t>
            </a:r>
          </a:p>
          <a:p>
            <a:endParaRPr lang="en-GB" sz="2400" dirty="0"/>
          </a:p>
          <a:p>
            <a:r>
              <a:rPr lang="en-GB" sz="2400" dirty="0"/>
              <a:t>Map of local area in 1900</a:t>
            </a:r>
          </a:p>
          <a:p>
            <a:r>
              <a:rPr lang="en-GB" sz="2400" dirty="0">
                <a:hlinkClick r:id="rId2"/>
              </a:rPr>
              <a:t>https://maps.nls.uk/geo/find</a:t>
            </a:r>
            <a:r>
              <a:rPr lang="en-GB" sz="2400" dirty="0"/>
              <a:t> </a:t>
            </a:r>
          </a:p>
          <a:p>
            <a:r>
              <a:rPr lang="en-GB" sz="2400" dirty="0"/>
              <a:t> </a:t>
            </a:r>
          </a:p>
          <a:p>
            <a:r>
              <a:rPr lang="en-GB" sz="2400" dirty="0"/>
              <a:t>Layer of London early modern maps </a:t>
            </a:r>
            <a:r>
              <a:rPr lang="en-GB" sz="2400" u="sng" dirty="0">
                <a:hlinkClick r:id="rId3"/>
              </a:rPr>
              <a:t>https://www.layersoflondon.org/map</a:t>
            </a:r>
            <a:r>
              <a:rPr lang="en-GB" sz="2400" u="sng" dirty="0"/>
              <a:t> </a:t>
            </a:r>
            <a:r>
              <a:rPr lang="en-GB" dirty="0"/>
              <a:t> </a:t>
            </a:r>
          </a:p>
          <a:p>
            <a:pPr marL="0" indent="0">
              <a:buNone/>
            </a:pPr>
            <a:endParaRPr lang="en-GB" altLang="en-US" sz="2800" kern="0" dirty="0"/>
          </a:p>
          <a:p>
            <a:pPr marL="0" indent="0">
              <a:buNone/>
            </a:pPr>
            <a:endParaRPr lang="en-GB" altLang="en-US" sz="3200" kern="0" dirty="0"/>
          </a:p>
        </p:txBody>
      </p:sp>
    </p:spTree>
    <p:extLst>
      <p:ext uri="{BB962C8B-B14F-4D97-AF65-F5344CB8AC3E}">
        <p14:creationId xmlns:p14="http://schemas.microsoft.com/office/powerpoint/2010/main" val="66174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Example – Euston Square, London</a:t>
            </a:r>
          </a:p>
        </p:txBody>
      </p:sp>
      <p:pic>
        <p:nvPicPr>
          <p:cNvPr id="2" name="Picture 1">
            <a:extLst>
              <a:ext uri="{FF2B5EF4-FFF2-40B4-BE49-F238E27FC236}">
                <a16:creationId xmlns:a16="http://schemas.microsoft.com/office/drawing/2014/main" id="{6240B02F-3100-449D-94EB-84C4D5C5F0E5}"/>
              </a:ext>
            </a:extLst>
          </p:cNvPr>
          <p:cNvPicPr>
            <a:picLocks noChangeAspect="1"/>
          </p:cNvPicPr>
          <p:nvPr/>
        </p:nvPicPr>
        <p:blipFill rotWithShape="1">
          <a:blip r:embed="rId2"/>
          <a:srcRect t="9061" b="6293"/>
          <a:stretch/>
        </p:blipFill>
        <p:spPr>
          <a:xfrm>
            <a:off x="13590" y="2213112"/>
            <a:ext cx="9144000" cy="4353789"/>
          </a:xfrm>
          <a:prstGeom prst="rect">
            <a:avLst/>
          </a:prstGeom>
        </p:spPr>
      </p:pic>
    </p:spTree>
    <p:extLst>
      <p:ext uri="{BB962C8B-B14F-4D97-AF65-F5344CB8AC3E}">
        <p14:creationId xmlns:p14="http://schemas.microsoft.com/office/powerpoint/2010/main" val="117702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5656" y="299348"/>
            <a:ext cx="5424264" cy="1320660"/>
          </a:xfrm>
          <a:solidFill>
            <a:srgbClr val="F54C00"/>
          </a:solidFill>
        </p:spPr>
        <p:txBody>
          <a:bodyPr/>
          <a:lstStyle/>
          <a:p>
            <a:r>
              <a:rPr lang="en-GB" altLang="en-US" b="1" dirty="0">
                <a:solidFill>
                  <a:schemeClr val="bg1"/>
                </a:solidFill>
              </a:rPr>
              <a:t>Colouring London</a:t>
            </a:r>
          </a:p>
        </p:txBody>
      </p:sp>
      <p:sp>
        <p:nvSpPr>
          <p:cNvPr id="56327" name="Rectangle 7"/>
          <p:cNvSpPr>
            <a:spLocks noGrp="1" noChangeArrowheads="1"/>
          </p:cNvSpPr>
          <p:nvPr>
            <p:ph type="body" idx="1"/>
          </p:nvPr>
        </p:nvSpPr>
        <p:spPr>
          <a:xfrm>
            <a:off x="395536" y="2060575"/>
            <a:ext cx="8138864" cy="3959225"/>
          </a:xfrm>
          <a:noFill/>
          <a:ln/>
        </p:spPr>
        <p:txBody>
          <a:bodyPr/>
          <a:lstStyle/>
          <a:p>
            <a:r>
              <a:rPr lang="en-GB" dirty="0"/>
              <a:t>Colouring London aims to collect information on every building in London, to help make the city more sustainable. </a:t>
            </a:r>
          </a:p>
          <a:p>
            <a:endParaRPr lang="en-GB" dirty="0"/>
          </a:p>
          <a:p>
            <a:r>
              <a:rPr lang="en-GB" dirty="0"/>
              <a:t>It provides information about your local area</a:t>
            </a:r>
          </a:p>
          <a:p>
            <a:pPr marL="457200" lvl="1" indent="0">
              <a:buNone/>
            </a:pPr>
            <a:r>
              <a:rPr lang="en-GB" dirty="0">
                <a:hlinkClick r:id="rId2"/>
              </a:rPr>
              <a:t>https://colouringlondon.org/</a:t>
            </a:r>
            <a:endParaRPr lang="en-GB" altLang="en-US" dirty="0"/>
          </a:p>
          <a:p>
            <a:pPr lvl="1"/>
            <a:endParaRPr lang="en-GB"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1102804" y="1772816"/>
            <a:ext cx="7010400" cy="3959225"/>
          </a:xfrm>
          <a:noFill/>
          <a:ln/>
        </p:spPr>
        <p:txBody>
          <a:bodyPr/>
          <a:lstStyle/>
          <a:p>
            <a:r>
              <a:rPr lang="en-GB" altLang="en-US" dirty="0"/>
              <a:t>Colouring London would like to collect </a:t>
            </a:r>
          </a:p>
          <a:p>
            <a:pPr lvl="1"/>
            <a:r>
              <a:rPr lang="en-GB" altLang="en-US" sz="2400" dirty="0"/>
              <a:t>Location</a:t>
            </a:r>
          </a:p>
          <a:p>
            <a:pPr lvl="1"/>
            <a:r>
              <a:rPr lang="en-GB" altLang="en-US" sz="2400" dirty="0"/>
              <a:t>Land use</a:t>
            </a:r>
          </a:p>
          <a:p>
            <a:pPr lvl="1"/>
            <a:r>
              <a:rPr lang="en-GB" altLang="en-US" sz="2400" dirty="0"/>
              <a:t>Type</a:t>
            </a:r>
          </a:p>
          <a:p>
            <a:pPr lvl="1"/>
            <a:r>
              <a:rPr lang="en-GB" altLang="en-US" sz="2400" dirty="0"/>
              <a:t>Age</a:t>
            </a:r>
          </a:p>
          <a:p>
            <a:pPr lvl="1"/>
            <a:r>
              <a:rPr lang="en-GB" altLang="en-US" sz="2400" dirty="0"/>
              <a:t>Size &amp; Shape</a:t>
            </a:r>
          </a:p>
          <a:p>
            <a:pPr lvl="1"/>
            <a:r>
              <a:rPr lang="en-GB" altLang="en-US" sz="2400" dirty="0"/>
              <a:t>Construction</a:t>
            </a:r>
          </a:p>
          <a:p>
            <a:pPr lvl="1"/>
            <a:r>
              <a:rPr lang="en-GB" altLang="en-US" sz="2400" dirty="0"/>
              <a:t>Streetscape</a:t>
            </a:r>
          </a:p>
          <a:p>
            <a:pPr lvl="1"/>
            <a:r>
              <a:rPr lang="en-GB" altLang="en-US" sz="2400" dirty="0"/>
              <a:t>Team</a:t>
            </a:r>
          </a:p>
          <a:p>
            <a:pPr lvl="1"/>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Colouring London data collection</a:t>
            </a:r>
          </a:p>
        </p:txBody>
      </p:sp>
      <p:sp>
        <p:nvSpPr>
          <p:cNvPr id="2" name="Rectangle 1">
            <a:extLst>
              <a:ext uri="{FF2B5EF4-FFF2-40B4-BE49-F238E27FC236}">
                <a16:creationId xmlns:a16="http://schemas.microsoft.com/office/drawing/2014/main" id="{58FF3B7B-9AA8-498C-827B-7D3713F529D7}"/>
              </a:ext>
            </a:extLst>
          </p:cNvPr>
          <p:cNvSpPr/>
          <p:nvPr/>
        </p:nvSpPr>
        <p:spPr>
          <a:xfrm>
            <a:off x="323528" y="6137201"/>
            <a:ext cx="8568952" cy="369332"/>
          </a:xfrm>
          <a:prstGeom prst="rect">
            <a:avLst/>
          </a:prstGeom>
        </p:spPr>
        <p:txBody>
          <a:bodyPr wrap="square">
            <a:spAutoFit/>
          </a:bodyPr>
          <a:lstStyle/>
          <a:p>
            <a:r>
              <a:rPr lang="en-GB" dirty="0">
                <a:hlinkClick r:id="rId3"/>
              </a:rPr>
              <a:t>https://www.pages.colouring.london/buildingcategories</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B70005"/>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Sense of place</a:t>
            </a:r>
          </a:p>
        </p:txBody>
      </p:sp>
      <p:sp>
        <p:nvSpPr>
          <p:cNvPr id="5" name="TextBox 4">
            <a:extLst>
              <a:ext uri="{FF2B5EF4-FFF2-40B4-BE49-F238E27FC236}">
                <a16:creationId xmlns:a16="http://schemas.microsoft.com/office/drawing/2014/main" id="{3E234DAF-BE84-4678-B21A-793B418E3750}"/>
              </a:ext>
            </a:extLst>
          </p:cNvPr>
          <p:cNvSpPr txBox="1"/>
          <p:nvPr/>
        </p:nvSpPr>
        <p:spPr>
          <a:xfrm>
            <a:off x="467205" y="1988840"/>
            <a:ext cx="8640960" cy="5262979"/>
          </a:xfrm>
          <a:prstGeom prst="rect">
            <a:avLst/>
          </a:prstGeom>
          <a:noFill/>
        </p:spPr>
        <p:txBody>
          <a:bodyPr wrap="square" rtlCol="0">
            <a:spAutoFit/>
          </a:bodyPr>
          <a:lstStyle/>
          <a:p>
            <a:r>
              <a:rPr lang="en-GB" sz="2800" dirty="0"/>
              <a:t>There is a wide range of data publicly available that geographers can use to gain an understanding or sense of place. </a:t>
            </a:r>
          </a:p>
          <a:p>
            <a:endParaRPr lang="en-GB" sz="2800" dirty="0"/>
          </a:p>
          <a:p>
            <a:r>
              <a:rPr lang="en-GB" sz="2800" dirty="0"/>
              <a:t>For example:</a:t>
            </a:r>
          </a:p>
          <a:p>
            <a:r>
              <a:rPr lang="en-GB" sz="2800" dirty="0"/>
              <a:t>The population characteristics of a ward </a:t>
            </a:r>
            <a:r>
              <a:rPr lang="en-GB" sz="2800" dirty="0">
                <a:hlinkClick r:id="rId2"/>
              </a:rPr>
              <a:t>https://www.nomisweb.co.uk/</a:t>
            </a:r>
            <a:endParaRPr lang="en-GB" sz="2800" dirty="0"/>
          </a:p>
          <a:p>
            <a:r>
              <a:rPr lang="en-GB" sz="2800" dirty="0"/>
              <a:t>The age of the existing housing stock</a:t>
            </a:r>
          </a:p>
          <a:p>
            <a:r>
              <a:rPr lang="en-GB" sz="2800" dirty="0">
                <a:hlinkClick r:id="rId3"/>
              </a:rPr>
              <a:t>https://maps.cdrc.ac.uk/#/metrics/dwellingage/default/</a:t>
            </a:r>
            <a:r>
              <a:rPr lang="en-GB" sz="2800" dirty="0"/>
              <a:t>  </a:t>
            </a:r>
          </a:p>
          <a:p>
            <a:r>
              <a:rPr lang="en-GB" sz="2800" dirty="0"/>
              <a:t>Crime rates </a:t>
            </a:r>
          </a:p>
          <a:p>
            <a:r>
              <a:rPr lang="en-GB" sz="2800" dirty="0">
                <a:hlinkClick r:id="rId4"/>
              </a:rPr>
              <a:t>https://www.police.uk/</a:t>
            </a:r>
            <a:r>
              <a:rPr lang="en-GB" sz="2800" dirty="0"/>
              <a:t> Find your neighbourhood	</a:t>
            </a:r>
          </a:p>
          <a:p>
            <a:r>
              <a:rPr lang="en-GB" sz="28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5656" y="299348"/>
            <a:ext cx="5424264" cy="1320660"/>
          </a:xfrm>
          <a:solidFill>
            <a:srgbClr val="740160"/>
          </a:solidFill>
        </p:spPr>
        <p:txBody>
          <a:bodyPr/>
          <a:lstStyle/>
          <a:p>
            <a:r>
              <a:rPr lang="en-GB" altLang="en-US" b="1" dirty="0">
                <a:solidFill>
                  <a:schemeClr val="bg1"/>
                </a:solidFill>
              </a:rPr>
              <a:t>How can Colouring London be used?</a:t>
            </a:r>
            <a:br>
              <a:rPr lang="en-GB" altLang="en-US" b="1" dirty="0">
                <a:solidFill>
                  <a:schemeClr val="bg1"/>
                </a:solidFill>
              </a:rPr>
            </a:br>
            <a:endParaRPr lang="en-GB" altLang="en-US" b="1" dirty="0">
              <a:solidFill>
                <a:schemeClr val="bg1"/>
              </a:solidFill>
            </a:endParaRPr>
          </a:p>
        </p:txBody>
      </p:sp>
      <p:sp>
        <p:nvSpPr>
          <p:cNvPr id="4" name="Rectangle 3">
            <a:extLst>
              <a:ext uri="{FF2B5EF4-FFF2-40B4-BE49-F238E27FC236}">
                <a16:creationId xmlns:a16="http://schemas.microsoft.com/office/drawing/2014/main" id="{8F873910-2B85-4617-BBDD-E57537E81955}"/>
              </a:ext>
            </a:extLst>
          </p:cNvPr>
          <p:cNvSpPr txBox="1">
            <a:spLocks noChangeArrowheads="1"/>
          </p:cNvSpPr>
          <p:nvPr/>
        </p:nvSpPr>
        <p:spPr bwMode="auto">
          <a:xfrm>
            <a:off x="899592" y="1916832"/>
            <a:ext cx="7776864"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a:lstStyle>
          <a:p>
            <a:pPr marL="0" indent="0">
              <a:buNone/>
            </a:pPr>
            <a:r>
              <a:rPr lang="en-GB" altLang="en-US" kern="0" dirty="0"/>
              <a:t>Colouring London is a free knowledge exchange platform, designed by </a:t>
            </a:r>
          </a:p>
          <a:p>
            <a:pPr marL="0" indent="0">
              <a:buNone/>
            </a:pPr>
            <a:r>
              <a:rPr lang="en-GB" altLang="en-US" kern="0" dirty="0"/>
              <a:t>University College London to collate, collect, generate, visualise, and make accessible, around fifty categories of statistical data, for every building in London.</a:t>
            </a:r>
          </a:p>
          <a:p>
            <a:pPr marL="0" indent="0">
              <a:buNone/>
            </a:pPr>
            <a:r>
              <a:rPr lang="en-GB" altLang="en-US" kern="0" dirty="0"/>
              <a:t>These can help to gain a sense of place for an area.</a:t>
            </a:r>
          </a:p>
        </p:txBody>
      </p:sp>
    </p:spTree>
    <p:extLst>
      <p:ext uri="{BB962C8B-B14F-4D97-AF65-F5344CB8AC3E}">
        <p14:creationId xmlns:p14="http://schemas.microsoft.com/office/powerpoint/2010/main" val="203489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1475656" y="1700808"/>
            <a:ext cx="7010400" cy="3959225"/>
          </a:xfrm>
          <a:noFill/>
          <a:ln/>
        </p:spPr>
        <p:txBody>
          <a:bodyPr/>
          <a:lstStyle/>
          <a:p>
            <a:pPr marL="457200" lvl="1" indent="0">
              <a:buNone/>
            </a:pPr>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797E01"/>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Representing place</a:t>
            </a:r>
          </a:p>
        </p:txBody>
      </p:sp>
      <p:sp>
        <p:nvSpPr>
          <p:cNvPr id="2" name="Rectangle 1">
            <a:extLst>
              <a:ext uri="{FF2B5EF4-FFF2-40B4-BE49-F238E27FC236}">
                <a16:creationId xmlns:a16="http://schemas.microsoft.com/office/drawing/2014/main" id="{43E3429C-60F0-4781-A3C8-381EC2D01F09}"/>
              </a:ext>
            </a:extLst>
          </p:cNvPr>
          <p:cNvSpPr/>
          <p:nvPr/>
        </p:nvSpPr>
        <p:spPr>
          <a:xfrm>
            <a:off x="539552" y="1772816"/>
            <a:ext cx="8496944" cy="4524315"/>
          </a:xfrm>
          <a:prstGeom prst="rect">
            <a:avLst/>
          </a:prstGeom>
        </p:spPr>
        <p:txBody>
          <a:bodyPr wrap="square">
            <a:spAutoFit/>
          </a:bodyPr>
          <a:lstStyle/>
          <a:p>
            <a:pPr marL="0" indent="0">
              <a:buNone/>
            </a:pPr>
            <a:r>
              <a:rPr lang="en-GB" altLang="en-US" sz="3200" kern="0" dirty="0"/>
              <a:t>Geo-located data can be used to examine changes through time or can be used to represent place. Mapping the building age, type and its use can offer an immediate sense of place and allow a place to be represented. </a:t>
            </a:r>
          </a:p>
          <a:p>
            <a:pPr marL="0" indent="0">
              <a:buNone/>
            </a:pPr>
            <a:endParaRPr lang="en-GB" altLang="en-US" sz="3200" kern="0" dirty="0"/>
          </a:p>
          <a:p>
            <a:pPr marL="0" indent="0">
              <a:buNone/>
            </a:pPr>
            <a:endParaRPr lang="en-GB" altLang="en-US" sz="3200" kern="0" dirty="0"/>
          </a:p>
          <a:p>
            <a:pPr marL="0" indent="0">
              <a:buNone/>
            </a:pPr>
            <a:endParaRPr lang="en-GB" altLang="en-US" sz="3200" kern="0" dirty="0"/>
          </a:p>
          <a:p>
            <a:pPr marL="0" indent="0">
              <a:buNone/>
            </a:pPr>
            <a:endParaRPr lang="en-GB" altLang="en-US" sz="3200"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1475656" y="1700808"/>
            <a:ext cx="7010400" cy="3959225"/>
          </a:xfrm>
          <a:noFill/>
          <a:ln/>
        </p:spPr>
        <p:txBody>
          <a:bodyPr/>
          <a:lstStyle/>
          <a:p>
            <a:pPr marL="457200" lvl="1" indent="0">
              <a:buNone/>
            </a:pPr>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F54C0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Comparing data</a:t>
            </a:r>
          </a:p>
        </p:txBody>
      </p:sp>
      <p:sp>
        <p:nvSpPr>
          <p:cNvPr id="2" name="Rectangle 1">
            <a:extLst>
              <a:ext uri="{FF2B5EF4-FFF2-40B4-BE49-F238E27FC236}">
                <a16:creationId xmlns:a16="http://schemas.microsoft.com/office/drawing/2014/main" id="{43E3429C-60F0-4781-A3C8-381EC2D01F09}"/>
              </a:ext>
            </a:extLst>
          </p:cNvPr>
          <p:cNvSpPr/>
          <p:nvPr/>
        </p:nvSpPr>
        <p:spPr>
          <a:xfrm>
            <a:off x="539552" y="1772816"/>
            <a:ext cx="8496944" cy="5447645"/>
          </a:xfrm>
          <a:prstGeom prst="rect">
            <a:avLst/>
          </a:prstGeom>
        </p:spPr>
        <p:txBody>
          <a:bodyPr wrap="square">
            <a:spAutoFit/>
          </a:bodyPr>
          <a:lstStyle/>
          <a:p>
            <a:pPr marL="0" indent="0">
              <a:buNone/>
            </a:pPr>
            <a:r>
              <a:rPr lang="en-GB" altLang="en-US" sz="3200" kern="0" dirty="0"/>
              <a:t>It could also provide an opportunity for data comparison. </a:t>
            </a:r>
          </a:p>
          <a:p>
            <a:pPr marL="0" indent="0">
              <a:buNone/>
            </a:pPr>
            <a:endParaRPr lang="en-GB" altLang="en-US" sz="2800" i="1" kern="0" dirty="0"/>
          </a:p>
          <a:p>
            <a:pPr marL="0" indent="0">
              <a:buNone/>
            </a:pPr>
            <a:r>
              <a:rPr lang="en-GB" altLang="en-US" sz="2800" i="1" kern="0" dirty="0"/>
              <a:t>For example, do the buildings in a local area meet the needs of the local population?</a:t>
            </a:r>
          </a:p>
          <a:p>
            <a:pPr marL="0" indent="0">
              <a:buFont typeface="Wingdings" pitchFamily="2" charset="2"/>
              <a:buNone/>
            </a:pPr>
            <a:r>
              <a:rPr lang="en-GB" altLang="en-US" sz="2800" i="1" kern="0" dirty="0"/>
              <a:t>Mapping the building </a:t>
            </a:r>
            <a:r>
              <a:rPr lang="en-GB" altLang="en-US" sz="2800" i="1" kern="0" dirty="0">
                <a:hlinkClick r:id="rId2"/>
              </a:rPr>
              <a:t>age</a:t>
            </a:r>
            <a:r>
              <a:rPr lang="en-GB" altLang="en-US" sz="2800" i="1" kern="0" dirty="0"/>
              <a:t>, </a:t>
            </a:r>
            <a:r>
              <a:rPr lang="en-GB" altLang="en-US" sz="2800" i="1" kern="0" dirty="0">
                <a:hlinkClick r:id="rId3"/>
              </a:rPr>
              <a:t>type</a:t>
            </a:r>
            <a:r>
              <a:rPr lang="en-GB" altLang="en-US" sz="2800" i="1" kern="0" dirty="0"/>
              <a:t> and </a:t>
            </a:r>
            <a:r>
              <a:rPr lang="en-GB" altLang="en-US" sz="2800" i="1" kern="0" dirty="0">
                <a:hlinkClick r:id="rId4"/>
              </a:rPr>
              <a:t>use</a:t>
            </a:r>
            <a:r>
              <a:rPr lang="en-GB" altLang="en-US" sz="2800" i="1" kern="0" dirty="0"/>
              <a:t> and whether that building is being used as a </a:t>
            </a:r>
            <a:r>
              <a:rPr lang="en-GB" altLang="en-US" sz="2800" i="1" kern="0" dirty="0">
                <a:hlinkClick r:id="rId5"/>
              </a:rPr>
              <a:t>community asset</a:t>
            </a:r>
            <a:r>
              <a:rPr lang="en-GB" altLang="en-US" sz="2800" i="1" kern="0" dirty="0"/>
              <a:t> could be compared with interview/questionnaire data about whether the community feel that they are well provided for.</a:t>
            </a:r>
          </a:p>
          <a:p>
            <a:pPr marL="0" indent="0">
              <a:buNone/>
            </a:pPr>
            <a:endParaRPr lang="en-GB" altLang="en-US" sz="2800" kern="0" dirty="0"/>
          </a:p>
          <a:p>
            <a:pPr marL="0" indent="0">
              <a:buNone/>
            </a:pPr>
            <a:endParaRPr lang="en-GB" altLang="en-US" sz="3200" kern="0" dirty="0"/>
          </a:p>
        </p:txBody>
      </p:sp>
    </p:spTree>
    <p:extLst>
      <p:ext uri="{BB962C8B-B14F-4D97-AF65-F5344CB8AC3E}">
        <p14:creationId xmlns:p14="http://schemas.microsoft.com/office/powerpoint/2010/main" val="300061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Example – Euston Square, London</a:t>
            </a:r>
          </a:p>
        </p:txBody>
      </p:sp>
      <p:pic>
        <p:nvPicPr>
          <p:cNvPr id="6" name="Picture 5">
            <a:extLst>
              <a:ext uri="{FF2B5EF4-FFF2-40B4-BE49-F238E27FC236}">
                <a16:creationId xmlns:a16="http://schemas.microsoft.com/office/drawing/2014/main" id="{631A4C18-5A16-4E6C-B3A0-215F213DA8E6}"/>
              </a:ext>
            </a:extLst>
          </p:cNvPr>
          <p:cNvPicPr/>
          <p:nvPr/>
        </p:nvPicPr>
        <p:blipFill rotWithShape="1">
          <a:blip r:embed="rId2"/>
          <a:srcRect t="11730" b="4833"/>
          <a:stretch/>
        </p:blipFill>
        <p:spPr bwMode="auto">
          <a:xfrm>
            <a:off x="971600" y="1988840"/>
            <a:ext cx="7920880"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927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424264" cy="1320660"/>
          </a:xfrm>
          <a:prstGeom prst="rect">
            <a:avLst/>
          </a:prstGeom>
          <a:solidFill>
            <a:srgbClr val="B70005"/>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Example – Euston Square, London</a:t>
            </a:r>
          </a:p>
        </p:txBody>
      </p:sp>
      <p:pic>
        <p:nvPicPr>
          <p:cNvPr id="3" name="Picture 2">
            <a:extLst>
              <a:ext uri="{FF2B5EF4-FFF2-40B4-BE49-F238E27FC236}">
                <a16:creationId xmlns:a16="http://schemas.microsoft.com/office/drawing/2014/main" id="{599A19A3-BB2E-4A4E-8834-BF6DBD3B16BE}"/>
              </a:ext>
            </a:extLst>
          </p:cNvPr>
          <p:cNvPicPr/>
          <p:nvPr/>
        </p:nvPicPr>
        <p:blipFill rotWithShape="1">
          <a:blip r:embed="rId2"/>
          <a:srcRect t="11950" b="4833"/>
          <a:stretch/>
        </p:blipFill>
        <p:spPr bwMode="auto">
          <a:xfrm>
            <a:off x="1043608" y="1988840"/>
            <a:ext cx="7848872"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5102538"/>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RGS-IBG Powerpoint template</Template>
  <TotalTime>452</TotalTime>
  <Words>573</Words>
  <Application>Microsoft Office PowerPoint</Application>
  <PresentationFormat>On-screen Show (4:3)</PresentationFormat>
  <Paragraphs>65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vt:lpstr>
      <vt:lpstr>Times New Roman</vt:lpstr>
      <vt:lpstr>Wingdings</vt:lpstr>
      <vt:lpstr>RGS-IBG master slide</vt:lpstr>
      <vt:lpstr>Colouring London</vt:lpstr>
      <vt:lpstr>Colouring London</vt:lpstr>
      <vt:lpstr>PowerPoint Presentation</vt:lpstr>
      <vt:lpstr>PowerPoint Presentation</vt:lpstr>
      <vt:lpstr>How can Colouring London be used?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Simon Pinfield</dc:creator>
  <cp:lastModifiedBy>Edward Badger</cp:lastModifiedBy>
  <cp:revision>64</cp:revision>
  <dcterms:created xsi:type="dcterms:W3CDTF">2018-10-26T14:47:48Z</dcterms:created>
  <dcterms:modified xsi:type="dcterms:W3CDTF">2020-02-19T12:29:41Z</dcterms:modified>
</cp:coreProperties>
</file>