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99" r:id="rId2"/>
    <p:sldId id="375" r:id="rId3"/>
    <p:sldId id="410" r:id="rId4"/>
    <p:sldId id="540" r:id="rId5"/>
    <p:sldId id="388" r:id="rId6"/>
    <p:sldId id="408" r:id="rId7"/>
    <p:sldId id="542" r:id="rId8"/>
    <p:sldId id="406" r:id="rId9"/>
    <p:sldId id="409" r:id="rId10"/>
    <p:sldId id="411" r:id="rId11"/>
    <p:sldId id="412" r:id="rId12"/>
    <p:sldId id="539" r:id="rId13"/>
    <p:sldId id="414" r:id="rId14"/>
    <p:sldId id="415" r:id="rId15"/>
    <p:sldId id="336" r:id="rId16"/>
    <p:sldId id="546" r:id="rId17"/>
    <p:sldId id="538" r:id="rId18"/>
    <p:sldId id="543" r:id="rId19"/>
    <p:sldId id="382" r:id="rId20"/>
    <p:sldId id="544" r:id="rId21"/>
    <p:sldId id="545" r:id="rId22"/>
    <p:sldId id="381" r:id="rId23"/>
    <p:sldId id="277" r:id="rId24"/>
    <p:sldId id="541" r:id="rId25"/>
    <p:sldId id="288" r:id="rId26"/>
    <p:sldId id="306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howGuides="1">
      <p:cViewPr varScale="1">
        <p:scale>
          <a:sx n="106" d="100"/>
          <a:sy n="106" d="100"/>
        </p:scale>
        <p:origin x="1662" y="10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320E7-99C9-4AAA-8E1F-1E61C94ADA1B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EF17-9325-4F19-8A97-A779C4D16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6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9EF17-9325-4F19-8A97-A779C4D168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just 4 examples of public data.</a:t>
            </a:r>
            <a:r>
              <a:rPr lang="en-GB" baseline="0" dirty="0"/>
              <a:t>  They provide access to some very big data sets.  Definitely worth a look, and remember these are just examples, so there are many more places out there to find both real and big data.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4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4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just 4 examples of public data.</a:t>
            </a:r>
            <a:r>
              <a:rPr lang="en-GB" baseline="0" dirty="0"/>
              <a:t>  They provide access to some very big data sets.  Definitely worth a look, and remember these are just examples, so there are many more places out there to find both real and big data.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is much of the ethos and philosophy that I have been trying to put across.  To my mind data and information really are central to the geography debate of the 21</a:t>
            </a:r>
            <a:r>
              <a:rPr lang="en-GB" baseline="30000" dirty="0"/>
              <a:t>st</a:t>
            </a:r>
            <a:r>
              <a:rPr lang="en-GB" baseline="0" dirty="0"/>
              <a:t> century.  We have one of the few subjects that allows us (legitimately) to develop these skills, which are going to be very important for people operating in the </a:t>
            </a:r>
            <a:r>
              <a:rPr lang="en-GB" baseline="0"/>
              <a:t>next decades.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080245-4809-4509-9AF3-BBC03C86DBCF}" type="slidenum">
              <a:rPr lang="en-GB" altLang="en-US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96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080245-4809-4509-9AF3-BBC03C86DBCF}" type="slidenum">
              <a:rPr lang="en-GB" altLang="en-US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3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16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86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3" r:id="rId10"/>
    <p:sldLayoutId id="21474836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bit.ly/RGSIBGCP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gs.org/competitions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hyperlink" Target="https://twitter.com/RGS_IBGschoo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mailto:education@rgs.org" TargetMode="External"/><Relationship Id="rId10" Type="http://schemas.openxmlformats.org/officeDocument/2006/relationships/hyperlink" Target="bit.ly/RGSIBGschools" TargetMode="External"/><Relationship Id="rId4" Type="http://schemas.openxmlformats.org/officeDocument/2006/relationships/hyperlink" Target="http://www.rgs.org/schools" TargetMode="External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rporate.ryanair.com/environment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sz="3600" b="1" dirty="0"/>
              <a:t>Analysing, contextualising and processing geographical data</a:t>
            </a:r>
            <a:endParaRPr lang="en-US" altLang="en-US" sz="36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04887" y="3595136"/>
            <a:ext cx="20161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chemeClr val="bg1"/>
                </a:solidFill>
              </a:rPr>
              <a:t>David Holmes, Catherine Van </a:t>
            </a:r>
            <a:r>
              <a:rPr lang="en-GB" altLang="en-US" sz="2000" dirty="0" err="1">
                <a:solidFill>
                  <a:schemeClr val="bg1"/>
                </a:solidFill>
              </a:rPr>
              <a:t>Sarloos</a:t>
            </a:r>
            <a:r>
              <a:rPr lang="en-GB" altLang="en-US" sz="2000" dirty="0">
                <a:solidFill>
                  <a:schemeClr val="bg1"/>
                </a:solidFill>
              </a:rPr>
              <a:t>, and Tom Rainbow 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588125" y="3572644"/>
            <a:ext cx="21605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November 2020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86382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Assessment profiles</a:t>
            </a:r>
            <a:endParaRPr lang="en-US" altLang="en-US" b="1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ACB96-0F46-4F59-BABE-688751F3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60" y="1628800"/>
            <a:ext cx="7092280" cy="4806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2753E-87B8-4540-82E9-397AFF2A3F09}"/>
              </a:ext>
            </a:extLst>
          </p:cNvPr>
          <p:cNvSpPr txBox="1"/>
          <p:nvPr/>
        </p:nvSpPr>
        <p:spPr>
          <a:xfrm>
            <a:off x="179512" y="6435241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Source: AQA 2020 – 2019 GCSE Geography Exam Feedback</a:t>
            </a:r>
          </a:p>
        </p:txBody>
      </p:sp>
    </p:spTree>
    <p:extLst>
      <p:ext uri="{BB962C8B-B14F-4D97-AF65-F5344CB8AC3E}">
        <p14:creationId xmlns:p14="http://schemas.microsoft.com/office/powerpoint/2010/main" val="125458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86382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Proportions: GCSE</a:t>
            </a:r>
            <a:endParaRPr lang="en-US" altLang="en-US" b="1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BF474-6A26-4770-8F6B-718F22D2A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3857625" cy="3781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21929-7757-49E3-9608-B4371D008632}"/>
              </a:ext>
            </a:extLst>
          </p:cNvPr>
          <p:cNvSpPr txBox="1"/>
          <p:nvPr/>
        </p:nvSpPr>
        <p:spPr>
          <a:xfrm>
            <a:off x="4212319" y="2492896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Do you match your teaching to the weighted importance of these exam skills?  </a:t>
            </a:r>
            <a:r>
              <a:rPr lang="en-US" sz="1800" b="0" i="1" u="none" strike="noStrike" baseline="0" dirty="0">
                <a:solidFill>
                  <a:srgbClr val="4A4A4A"/>
                </a:solidFill>
                <a:latin typeface="Arial" panose="020B0604020202020204" pitchFamily="34" charset="0"/>
              </a:rPr>
              <a:t>i.e. it’s not all about knowledge –spend more time practicing application of understanding, skills based questions etc.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8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86382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AO3 @ GCE</a:t>
            </a:r>
            <a:endParaRPr lang="en-US" altLang="en-US" b="1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0E201-1183-44FE-9482-4CD96659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1772816"/>
            <a:ext cx="8604448" cy="4505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4BB53C-F2B2-44F3-B0A9-7DFE31032E80}"/>
              </a:ext>
            </a:extLst>
          </p:cNvPr>
          <p:cNvSpPr txBox="1"/>
          <p:nvPr/>
        </p:nvSpPr>
        <p:spPr>
          <a:xfrm>
            <a:off x="269776" y="6374396"/>
            <a:ext cx="8136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u="none" strike="noStrike" baseline="0" dirty="0">
                <a:latin typeface="Arial" panose="020B0604020202020204" pitchFamily="34" charset="0"/>
              </a:rPr>
              <a:t>Source: QFQUAL 2015 A level and AS Geography: Consultation on Conditions and Guidance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974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86382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200" b="1" kern="0" dirty="0"/>
              <a:t>Example Questions – Number Test: Procedural</a:t>
            </a:r>
            <a:endParaRPr lang="en-US" altLang="en-US" sz="3200" b="1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0C7EF-9270-4B11-88EF-A23183E8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" y="2132856"/>
            <a:ext cx="4553121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DB91C-90F3-4425-96BB-B8B7FEFEE9A1}"/>
              </a:ext>
            </a:extLst>
          </p:cNvPr>
          <p:cNvSpPr txBox="1"/>
          <p:nvPr/>
        </p:nvSpPr>
        <p:spPr>
          <a:xfrm>
            <a:off x="395536" y="6299755"/>
            <a:ext cx="398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Pearson / Edexcel GCE 2019 (Paper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ECA1-6E4E-454F-BA47-CA7B4EE86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14" y="1763251"/>
            <a:ext cx="4927451" cy="2253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F34490-0172-4A71-B492-DC2EF2D9FC08}"/>
              </a:ext>
            </a:extLst>
          </p:cNvPr>
          <p:cNvSpPr txBox="1"/>
          <p:nvPr/>
        </p:nvSpPr>
        <p:spPr>
          <a:xfrm>
            <a:off x="5652120" y="4221088"/>
            <a:ext cx="293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OCR GCE 2018 (Paper 1)</a:t>
            </a:r>
          </a:p>
        </p:txBody>
      </p:sp>
    </p:spTree>
    <p:extLst>
      <p:ext uri="{BB962C8B-B14F-4D97-AF65-F5344CB8AC3E}">
        <p14:creationId xmlns:p14="http://schemas.microsoft.com/office/powerpoint/2010/main" val="355249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6" y="11151"/>
            <a:ext cx="3311648" cy="86382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2800" b="1" kern="0" dirty="0"/>
              <a:t>Example Questions – Number Test: Application</a:t>
            </a:r>
            <a:endParaRPr lang="en-US" altLang="en-US" sz="2800" b="1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5724C-A924-4390-AFD1-D23CB6F4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55657"/>
            <a:ext cx="4531573" cy="41656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3050F4-4824-4E3B-AC18-583BBF8B2279}"/>
              </a:ext>
            </a:extLst>
          </p:cNvPr>
          <p:cNvSpPr txBox="1"/>
          <p:nvPr/>
        </p:nvSpPr>
        <p:spPr>
          <a:xfrm>
            <a:off x="611560" y="6165304"/>
            <a:ext cx="30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AQA GCSE 2019 (Paper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A5334-B031-4AD1-8EC0-9B2EA694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151"/>
            <a:ext cx="4355976" cy="6248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A3AD51-CA85-4206-8618-9DA48A8E7002}"/>
              </a:ext>
            </a:extLst>
          </p:cNvPr>
          <p:cNvSpPr txBox="1"/>
          <p:nvPr/>
        </p:nvSpPr>
        <p:spPr>
          <a:xfrm>
            <a:off x="5508104" y="6521448"/>
            <a:ext cx="2893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AQA GCE 2019 (Paper 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8EBC76-6887-4743-83C4-7A28DD830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529" y="6178237"/>
            <a:ext cx="4248471" cy="3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040560" cy="836613"/>
          </a:xfrm>
        </p:spPr>
        <p:txBody>
          <a:bodyPr/>
          <a:lstStyle/>
          <a:p>
            <a:r>
              <a:rPr lang="en-GB" altLang="en-US" b="1" dirty="0"/>
              <a:t>Super-skill “Analyse” </a:t>
            </a:r>
            <a:endParaRPr lang="en-US" altLang="en-US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96919"/>
            <a:ext cx="5483225" cy="5145088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000" dirty="0"/>
              <a:t>A difficult command word. </a:t>
            </a:r>
          </a:p>
          <a:p>
            <a:r>
              <a:rPr lang="en-GB" altLang="en-US" sz="2000" dirty="0"/>
              <a:t>It means more than “describe” but is also more than “explain”</a:t>
            </a:r>
          </a:p>
          <a:p>
            <a:r>
              <a:rPr lang="en-GB" altLang="en-US" sz="2000" dirty="0"/>
              <a:t>The Edexcel definition does include an explanatory element </a:t>
            </a:r>
            <a:r>
              <a:rPr lang="en-GB" altLang="en-US" sz="2000" dirty="0">
                <a:sym typeface="Wingdings" pitchFamily="2" charset="2"/>
              </a:rPr>
              <a:t></a:t>
            </a:r>
            <a:endParaRPr lang="en-GB" altLang="en-US" sz="2000" dirty="0"/>
          </a:p>
          <a:p>
            <a:r>
              <a:rPr lang="en-GB" altLang="en-US" sz="2000" dirty="0"/>
              <a:t>The key is to </a:t>
            </a:r>
            <a:r>
              <a:rPr lang="en-GB" altLang="en-US" sz="2000" b="1" i="1" dirty="0"/>
              <a:t>do something </a:t>
            </a:r>
            <a:r>
              <a:rPr lang="en-GB" altLang="en-US" sz="2000" dirty="0"/>
              <a:t>with the data given.</a:t>
            </a:r>
          </a:p>
          <a:p>
            <a:r>
              <a:rPr lang="en-GB" altLang="en-US" sz="2000" dirty="0"/>
              <a:t>“</a:t>
            </a:r>
            <a:r>
              <a:rPr lang="en-GB" altLang="en-US" sz="2000" i="1" dirty="0"/>
              <a:t>say what you see</a:t>
            </a:r>
            <a:r>
              <a:rPr lang="en-GB" altLang="en-US" sz="2000" dirty="0"/>
              <a:t>” doesn’t quite cut it</a:t>
            </a:r>
          </a:p>
          <a:p>
            <a:r>
              <a:rPr lang="en-GB" altLang="en-US" sz="2000" dirty="0"/>
              <a:t>It might be useful to think of analyse as:</a:t>
            </a:r>
          </a:p>
          <a:p>
            <a:r>
              <a:rPr lang="en-GB" altLang="en-US" sz="2400" b="1" dirty="0">
                <a:solidFill>
                  <a:srgbClr val="FF0000"/>
                </a:solidFill>
              </a:rPr>
              <a:t>“Describe what you have </a:t>
            </a:r>
            <a:r>
              <a:rPr lang="en-GB" altLang="en-US" sz="2400" b="1" i="1" u="sng" dirty="0">
                <a:solidFill>
                  <a:srgbClr val="FF0000"/>
                </a:solidFill>
              </a:rPr>
              <a:t>discovered</a:t>
            </a:r>
            <a:r>
              <a:rPr lang="en-GB" altLang="en-US" sz="2400" b="1" dirty="0">
                <a:solidFill>
                  <a:srgbClr val="FF0000"/>
                </a:solidFill>
              </a:rPr>
              <a:t>, then explain it.”</a:t>
            </a:r>
          </a:p>
          <a:p>
            <a:r>
              <a:rPr lang="en-GB" altLang="en-US" sz="2000" dirty="0"/>
              <a:t>A paragraph of analysis, followed by a paragraph of explanation is a possible approach. </a:t>
            </a:r>
          </a:p>
          <a:p>
            <a:r>
              <a:rPr lang="en-GB" altLang="en-US" sz="2000" dirty="0"/>
              <a:t>The analysis and reasons can be combined of course.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68144" y="1988840"/>
            <a:ext cx="3184446" cy="42221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1" dirty="0"/>
              <a:t>Edexcel / Pearson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1" dirty="0"/>
              <a:t>Analyse:  “</a:t>
            </a:r>
            <a:r>
              <a:rPr lang="en-US" sz="1800" dirty="0"/>
              <a:t>Use geographical skills to investigate an issue by systematically breaking it down into individual components and making logical, evidence-based connections about the </a:t>
            </a:r>
            <a:r>
              <a:rPr lang="en-US" sz="1800" b="1" dirty="0"/>
              <a:t>causes and effects </a:t>
            </a:r>
            <a:r>
              <a:rPr lang="en-US" sz="1800" dirty="0"/>
              <a:t>or interrelationships between the components.”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/>
              <a:t>AO1 = 4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/>
              <a:t>AO3 = 4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492BE-F6FA-485C-BBC3-08365EE5C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44"/>
          <a:stretch/>
        </p:blipFill>
        <p:spPr>
          <a:xfrm>
            <a:off x="251520" y="1700808"/>
            <a:ext cx="4320480" cy="4955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7AD88-47A9-4ACF-8A67-471A32289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131" y="1733499"/>
            <a:ext cx="4343793" cy="2736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D8362-A8F8-48FE-82E1-DDD590F54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380" y="4597211"/>
            <a:ext cx="4576544" cy="9625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E8A12-06C7-4E55-9B4F-C27C6C727EB4}"/>
              </a:ext>
            </a:extLst>
          </p:cNvPr>
          <p:cNvSpPr txBox="1"/>
          <p:nvPr/>
        </p:nvSpPr>
        <p:spPr>
          <a:xfrm>
            <a:off x="4860032" y="5989995"/>
            <a:ext cx="3794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EDEXCEL GCE 2019 (Paper 3 - MS)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596FD6-40A5-4D55-98B0-5348DD51DEBB}"/>
              </a:ext>
            </a:extLst>
          </p:cNvPr>
          <p:cNvSpPr txBox="1">
            <a:spLocks/>
          </p:cNvSpPr>
          <p:nvPr/>
        </p:nvSpPr>
        <p:spPr>
          <a:xfrm>
            <a:off x="1691680" y="332656"/>
            <a:ext cx="5040560" cy="8366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Example MS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74520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48681-E0BB-4110-8708-7917B2A96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2658" y="1774245"/>
            <a:ext cx="5731510" cy="465963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52D8ED-4B58-46BA-9EA3-EEA90B850246}"/>
              </a:ext>
            </a:extLst>
          </p:cNvPr>
          <p:cNvSpPr/>
          <p:nvPr/>
        </p:nvSpPr>
        <p:spPr>
          <a:xfrm>
            <a:off x="7164288" y="3645024"/>
            <a:ext cx="1800198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2FCFDC-A735-4B92-A0C1-499937A598D1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60648"/>
            <a:ext cx="5256584" cy="129614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Over to you……analyse this!</a:t>
            </a:r>
            <a:endParaRPr lang="en-US" altLang="en-US" b="1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8D0AD-58BB-4104-A94B-5CF551EC807A}"/>
              </a:ext>
            </a:extLst>
          </p:cNvPr>
          <p:cNvSpPr txBox="1"/>
          <p:nvPr/>
        </p:nvSpPr>
        <p:spPr>
          <a:xfrm>
            <a:off x="179512" y="64126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Source: DfE / QFQUAL 2019</a:t>
            </a:r>
          </a:p>
        </p:txBody>
      </p:sp>
    </p:spTree>
    <p:extLst>
      <p:ext uri="{BB962C8B-B14F-4D97-AF65-F5344CB8AC3E}">
        <p14:creationId xmlns:p14="http://schemas.microsoft.com/office/powerpoint/2010/main" val="50111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62880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Todays Session: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Seeing the issue as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Unpacking the science and 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at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to the future……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194394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Exploring Sources and Asking Questions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41697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8" y="1490300"/>
            <a:ext cx="3139464" cy="181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789" y="3425989"/>
            <a:ext cx="15750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Data.gov.uk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627210"/>
            <a:ext cx="3355487" cy="165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6039" y="3395758"/>
            <a:ext cx="9748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wikidata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26" y="3966007"/>
            <a:ext cx="2744384" cy="2241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5" y="6377940"/>
            <a:ext cx="9637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Eurostat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908" y="3852005"/>
            <a:ext cx="3245007" cy="24692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6331541"/>
            <a:ext cx="15106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UNdata portal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E0BCA9B-D80E-4FE6-8153-C6D5BD57AA4F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687913" cy="126761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Examples of “Big” data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7864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62880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Todays Session: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Seeing the issue as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Unpacking the science and 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at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to the future……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143988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Structure for our session</a:t>
            </a:r>
            <a:endParaRPr lang="en-US" altLang="en-US" b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9F7C0-E997-4A2D-B9AC-CF3C02E0A42C}"/>
              </a:ext>
            </a:extLst>
          </p:cNvPr>
          <p:cNvSpPr txBox="1"/>
          <p:nvPr/>
        </p:nvSpPr>
        <p:spPr>
          <a:xfrm>
            <a:off x="683947" y="2348880"/>
            <a:ext cx="74936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Data and information – getting into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Types of data – challenges ahead!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Data in GCSE and GCE geography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Exploring rich sources and asking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Using Desmos and other online tools to process data</a:t>
            </a:r>
          </a:p>
        </p:txBody>
      </p:sp>
    </p:spTree>
    <p:extLst>
      <p:ext uri="{BB962C8B-B14F-4D97-AF65-F5344CB8AC3E}">
        <p14:creationId xmlns:p14="http://schemas.microsoft.com/office/powerpoint/2010/main" val="1141527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BE0BCA9B-D80E-4FE6-8153-C6D5BD57AA4F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687913" cy="126761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Local Data</a:t>
            </a:r>
            <a:endParaRPr lang="en-US" altLang="en-US" b="1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C8547-AA8D-4263-8C9F-E0FE21B9E8A3}"/>
              </a:ext>
            </a:extLst>
          </p:cNvPr>
          <p:cNvSpPr txBox="1"/>
          <p:nvPr/>
        </p:nvSpPr>
        <p:spPr>
          <a:xfrm>
            <a:off x="0" y="4018772"/>
            <a:ext cx="3275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https://naei.beis.gov.uk/emissionsapp/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13A537-3782-41E5-A730-82B2103A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5100"/>
            <a:ext cx="5318994" cy="2563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1FACD7-05D0-4E71-A0A8-68C4D4A7C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190" y="4018772"/>
            <a:ext cx="5834810" cy="28316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7D7AEE-1E81-4ADB-8003-A16F3F917551}"/>
              </a:ext>
            </a:extLst>
          </p:cNvPr>
          <p:cNvSpPr txBox="1"/>
          <p:nvPr/>
        </p:nvSpPr>
        <p:spPr>
          <a:xfrm>
            <a:off x="5969564" y="2564904"/>
            <a:ext cx="2389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Source: https://eip.ceh.ac.uk/apps/rainfall/gb.html</a:t>
            </a:r>
          </a:p>
        </p:txBody>
      </p:sp>
    </p:spTree>
    <p:extLst>
      <p:ext uri="{BB962C8B-B14F-4D97-AF65-F5344CB8AC3E}">
        <p14:creationId xmlns:p14="http://schemas.microsoft.com/office/powerpoint/2010/main" val="313926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BE0BCA9B-D80E-4FE6-8153-C6D5BD57AA4F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687913" cy="126761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Your turn…….</a:t>
            </a:r>
            <a:endParaRPr lang="en-US" altLang="en-US" b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159D7-294F-4585-8751-22D81B8D1BF2}"/>
              </a:ext>
            </a:extLst>
          </p:cNvPr>
          <p:cNvSpPr txBox="1"/>
          <p:nvPr/>
        </p:nvSpPr>
        <p:spPr>
          <a:xfrm>
            <a:off x="395536" y="6273328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https://fingertips.phe.org.uk/profile/general-practice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8E2B6-1360-485B-8F61-32E3711B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65892"/>
            <a:ext cx="4320480" cy="34486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8B27A-8655-4846-88FE-4F318EF05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870" y="2065893"/>
            <a:ext cx="4581950" cy="34486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4E2DDD-23C3-4623-A19B-CE72C8399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164" y="5603034"/>
            <a:ext cx="3457656" cy="6702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3C8924-0AED-43C3-9C8B-D3F6D13CAA56}"/>
              </a:ext>
            </a:extLst>
          </p:cNvPr>
          <p:cNvSpPr/>
          <p:nvPr/>
        </p:nvSpPr>
        <p:spPr>
          <a:xfrm>
            <a:off x="1763688" y="1041128"/>
            <a:ext cx="266429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BREAK: ACTIVITY 3</a:t>
            </a:r>
          </a:p>
        </p:txBody>
      </p:sp>
    </p:spTree>
    <p:extLst>
      <p:ext uri="{BB962C8B-B14F-4D97-AF65-F5344CB8AC3E}">
        <p14:creationId xmlns:p14="http://schemas.microsoft.com/office/powerpoint/2010/main" val="1046504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63" y="1844824"/>
            <a:ext cx="847147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75306"/>
                </a:solidFill>
              </a:rPr>
              <a:t>How can you bring data and information into the heart of the geography classroom?</a:t>
            </a:r>
          </a:p>
          <a:p>
            <a:pPr algn="ctr"/>
            <a:r>
              <a:rPr lang="en-GB" sz="2800" b="1" dirty="0">
                <a:solidFill>
                  <a:srgbClr val="E75306"/>
                </a:solidFill>
              </a:rPr>
              <a:t>Data compliment teaching and learning by providing information and evidence to challenge and discuss.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270570"/>
            <a:ext cx="5204487" cy="2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98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475656" y="425933"/>
            <a:ext cx="5496272" cy="1438299"/>
          </a:xfrm>
        </p:spPr>
        <p:txBody>
          <a:bodyPr/>
          <a:lstStyle/>
          <a:p>
            <a:r>
              <a:rPr lang="en-GB" altLang="en-US" b="1" dirty="0"/>
              <a:t>Summary: joining – up the dots</a:t>
            </a:r>
            <a:endParaRPr lang="en-US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9"/>
            <a:ext cx="8208912" cy="41044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/>
              <a:t>Geography is much more than the “case-studies” that we are sometimes haunted by….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/>
              <a:t>Students needs recognise the complexities in the data, evidence and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/>
              <a:t>Be aware that different stories can be told from the same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/>
              <a:t>Our subject is enriched by critical thinking skills.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475656" y="425933"/>
            <a:ext cx="5496272" cy="1438299"/>
          </a:xfrm>
        </p:spPr>
        <p:txBody>
          <a:bodyPr/>
          <a:lstStyle/>
          <a:p>
            <a:r>
              <a:rPr lang="en-GB" altLang="en-US" b="1" dirty="0"/>
              <a:t>Stay safe!</a:t>
            </a:r>
            <a:endParaRPr lang="en-US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9E508-6DC7-4EA5-BAC3-7951BB2D7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5E16C-F15B-40C5-9167-A3A604F6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54341"/>
            <a:ext cx="8388424" cy="4685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792FB7-3464-43E6-97F5-188CA155A8BD}"/>
              </a:ext>
            </a:extLst>
          </p:cNvPr>
          <p:cNvSpPr txBox="1"/>
          <p:nvPr/>
        </p:nvSpPr>
        <p:spPr>
          <a:xfrm>
            <a:off x="64604" y="6510786"/>
            <a:ext cx="8318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https://informationisbeautiful.net/visualizations/covid-19-coronavirus-infographic-datapack/</a:t>
            </a:r>
          </a:p>
        </p:txBody>
      </p:sp>
    </p:spTree>
    <p:extLst>
      <p:ext uri="{BB962C8B-B14F-4D97-AF65-F5344CB8AC3E}">
        <p14:creationId xmlns:p14="http://schemas.microsoft.com/office/powerpoint/2010/main" val="374029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Please complete our online course evaluation form</a:t>
            </a:r>
          </a:p>
          <a:p>
            <a:pPr marL="0" indent="0">
              <a:buNone/>
            </a:pPr>
            <a:r>
              <a:rPr lang="en-GB" altLang="en-US" dirty="0">
                <a:hlinkClick r:id="rId2"/>
              </a:rPr>
              <a:t>https://Bit.ly/RGSIBGCPD</a:t>
            </a:r>
            <a:r>
              <a:rPr lang="en-GB" altLang="en-US" dirty="0"/>
              <a:t> 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2800" b="1" kern="0" dirty="0">
                <a:solidFill>
                  <a:schemeClr val="bg1"/>
                </a:solidFill>
              </a:rPr>
              <a:t>Course Evaluation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789040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9672" y="274638"/>
            <a:ext cx="5328592" cy="1143000"/>
          </a:xfrm>
          <a:prstGeom prst="rect">
            <a:avLst/>
          </a:prstGeom>
          <a:solidFill>
            <a:srgbClr val="00517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Find out more and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keep in touch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4256" y="1796738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Follow us on Twitter for the latest updates </a:t>
            </a:r>
            <a:r>
              <a:rPr lang="en-GB" sz="2200" dirty="0">
                <a:hlinkClick r:id="rId2"/>
              </a:rPr>
              <a:t>@RGS_IBGschools</a:t>
            </a:r>
            <a:endParaRPr lang="en-GB" sz="2200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2" y="1810362"/>
            <a:ext cx="1080120" cy="878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5608" y="2533327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hlinkClick r:id="rId4"/>
              </a:rPr>
              <a:t>www.rgs.org/schools</a:t>
            </a:r>
            <a:r>
              <a:rPr lang="en-GB" sz="4800" b="1" dirty="0"/>
              <a:t>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5622353"/>
            <a:ext cx="45942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Contact us for help and </a:t>
            </a:r>
            <a:br>
              <a:rPr lang="en-GB" sz="2200" dirty="0"/>
            </a:br>
            <a:r>
              <a:rPr lang="en-GB" sz="2200" dirty="0"/>
              <a:t>support </a:t>
            </a:r>
            <a:r>
              <a:rPr lang="en-GB" sz="2200" dirty="0">
                <a:hlinkClick r:id="rId5"/>
              </a:rPr>
              <a:t>education@rgs.org</a:t>
            </a:r>
            <a:r>
              <a:rPr lang="en-GB" sz="2200" dirty="0"/>
              <a:t> </a:t>
            </a:r>
            <a:r>
              <a:rPr lang="en-GB" sz="2200" b="1" dirty="0"/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84" y="2661564"/>
            <a:ext cx="1008112" cy="979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444" y="5394301"/>
            <a:ext cx="1229373" cy="1229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3748" y="3862871"/>
            <a:ext cx="7888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Encourage pupils to enter our competitions, or submit the best NEA projects to be considered for our Ron Cooke Award</a:t>
            </a:r>
          </a:p>
          <a:p>
            <a:pPr algn="r"/>
            <a:r>
              <a:rPr lang="en-GB" sz="2200" dirty="0">
                <a:hlinkClick r:id="rId8"/>
              </a:rPr>
              <a:t>www.rgs.org/competitions</a:t>
            </a:r>
            <a:r>
              <a:rPr lang="en-GB" sz="2200" b="1" dirty="0"/>
              <a:t>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90729"/>
            <a:ext cx="1124744" cy="11247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9712" y="5622353"/>
            <a:ext cx="35672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Sign up for e-updates</a:t>
            </a:r>
          </a:p>
          <a:p>
            <a:pPr algn="ctr"/>
            <a:r>
              <a:rPr lang="en-GB" sz="2400" dirty="0">
                <a:hlinkClick r:id="rId10" action="ppaction://hlinkfile"/>
              </a:rPr>
              <a:t>bit.ly/</a:t>
            </a:r>
            <a:r>
              <a:rPr lang="en-GB" sz="2400" dirty="0" err="1">
                <a:hlinkClick r:id="rId10" action="ppaction://hlinkfile"/>
              </a:rPr>
              <a:t>RGSIBGschools</a:t>
            </a:r>
            <a:endParaRPr lang="en-GB" sz="2200" dirty="0"/>
          </a:p>
          <a:p>
            <a:pPr algn="ctr"/>
            <a:endParaRPr lang="en-GB" sz="2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89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62880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Todays Session: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Seeing the issue as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Unpacking the science and 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at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to the future……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194394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Data and information – getting into it</a:t>
            </a:r>
            <a:endParaRPr lang="en-US" altLang="en-US" b="1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9267E-3E36-4AB3-87F1-E79194BC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3" y="1870806"/>
            <a:ext cx="4360709" cy="524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88577-FB95-485E-ABC6-6C63A2EA098F}"/>
              </a:ext>
            </a:extLst>
          </p:cNvPr>
          <p:cNvSpPr txBox="1"/>
          <p:nvPr/>
        </p:nvSpPr>
        <p:spPr>
          <a:xfrm>
            <a:off x="395536" y="58772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https://www.bbc.co.uk/news/health-54831334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31296-5B8E-4159-8290-B0FCDF99A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08920"/>
            <a:ext cx="3128020" cy="2605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2162E-FC1A-47FA-AB8F-B481AFC70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31" y="2269269"/>
            <a:ext cx="4608586" cy="34846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88C18C-8068-4EBD-9305-A90A6681EDB9}"/>
              </a:ext>
            </a:extLst>
          </p:cNvPr>
          <p:cNvSpPr txBox="1"/>
          <p:nvPr/>
        </p:nvSpPr>
        <p:spPr>
          <a:xfrm>
            <a:off x="4491731" y="575396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https://www.telegraph.co.uk/news/2020/11/09/election-results-2020-map-us-who-won-state-trump-biden-winner/</a:t>
            </a:r>
          </a:p>
        </p:txBody>
      </p:sp>
    </p:spTree>
    <p:extLst>
      <p:ext uri="{BB962C8B-B14F-4D97-AF65-F5344CB8AC3E}">
        <p14:creationId xmlns:p14="http://schemas.microsoft.com/office/powerpoint/2010/main" val="256795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1511895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600" b="1" kern="0" dirty="0"/>
              <a:t>Different types of data: </a:t>
            </a:r>
          </a:p>
          <a:p>
            <a:r>
              <a:rPr lang="en-GB" altLang="en-US" sz="3600" b="1" kern="0" dirty="0"/>
              <a:t>Simple answers? </a:t>
            </a:r>
            <a:endParaRPr lang="en-US" altLang="en-US" sz="3600" b="1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11C12E-5854-438F-AEFF-33C8A546F13C}"/>
              </a:ext>
            </a:extLst>
          </p:cNvPr>
          <p:cNvSpPr txBox="1">
            <a:spLocks/>
          </p:cNvSpPr>
          <p:nvPr/>
        </p:nvSpPr>
        <p:spPr>
          <a:xfrm>
            <a:off x="265471" y="2204863"/>
            <a:ext cx="8562843" cy="41673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415B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800" kern="0" dirty="0"/>
              <a:t>How old are you?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kern="0" dirty="0"/>
              <a:t>How old are the people who live in Manchester?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kern="0" dirty="0"/>
              <a:t>Do dogs run faster than cats?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kern="0" dirty="0"/>
              <a:t>Does Cromer get less sunshine than Brighton?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kern="0" dirty="0"/>
              <a:t>What was the difference in rainfall between Swanage and Taunton in 2019?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kern="0" dirty="0"/>
              <a:t>Do you get paid more working as a teacher or as a fireman?</a:t>
            </a:r>
          </a:p>
          <a:p>
            <a:endParaRPr lang="en-US" kern="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736648-83C7-4C23-8C91-F48363BF79B0}"/>
              </a:ext>
            </a:extLst>
          </p:cNvPr>
          <p:cNvSpPr/>
          <p:nvPr/>
        </p:nvSpPr>
        <p:spPr>
          <a:xfrm>
            <a:off x="5796136" y="1844823"/>
            <a:ext cx="1800198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ACTIVITY 1a</a:t>
            </a:r>
          </a:p>
        </p:txBody>
      </p:sp>
    </p:spTree>
    <p:extLst>
      <p:ext uri="{BB962C8B-B14F-4D97-AF65-F5344CB8AC3E}">
        <p14:creationId xmlns:p14="http://schemas.microsoft.com/office/powerpoint/2010/main" val="410037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1580" y="-107459"/>
            <a:ext cx="6372708" cy="962134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/>
              <a:t>Complex….and misleading</a:t>
            </a:r>
            <a:endParaRPr lang="en-US" alt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4A6C4E-D669-44ED-B4B6-AA433820CA7A}"/>
              </a:ext>
            </a:extLst>
          </p:cNvPr>
          <p:cNvSpPr/>
          <p:nvPr/>
        </p:nvSpPr>
        <p:spPr>
          <a:xfrm>
            <a:off x="5519991" y="2220655"/>
            <a:ext cx="3535894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reading is going to help you keep up to date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fast changing topic, scientifically and politically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information, news are views conflicting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be careful with relative vs absolute.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question the provenance of evidence – who, why, what, what is not shown?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Claims and counter-claims!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A7541-04D4-41BC-A988-4A6CADB54B13}"/>
              </a:ext>
            </a:extLst>
          </p:cNvPr>
          <p:cNvSpPr/>
          <p:nvPr/>
        </p:nvSpPr>
        <p:spPr>
          <a:xfrm>
            <a:off x="124486" y="3856514"/>
            <a:ext cx="31323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https://corporate.ryanair.com/environment/</a:t>
            </a:r>
            <a:endParaRPr lang="en-GB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4E90F6-BFDD-45FD-A61F-1B7E54A83E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86" y="4175036"/>
            <a:ext cx="4140396" cy="2377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E61D6-FF37-4C4B-ADF0-68AD498A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834" y="6072901"/>
            <a:ext cx="5400600" cy="68373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7C2D6D-D327-4112-8300-94C12770448F}"/>
              </a:ext>
            </a:extLst>
          </p:cNvPr>
          <p:cNvSpPr/>
          <p:nvPr/>
        </p:nvSpPr>
        <p:spPr>
          <a:xfrm>
            <a:off x="3464486" y="5295107"/>
            <a:ext cx="1512168" cy="6837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Absolute evidence?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6E2EEC-71E7-416C-A89F-B96C95C95B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5" y="1290601"/>
            <a:ext cx="5307554" cy="249730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24EE04-7D8C-446C-95DC-A7E71C7539D4}"/>
              </a:ext>
            </a:extLst>
          </p:cNvPr>
          <p:cNvSpPr/>
          <p:nvPr/>
        </p:nvSpPr>
        <p:spPr>
          <a:xfrm>
            <a:off x="1331640" y="1772816"/>
            <a:ext cx="1254044" cy="5713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Relative claims?</a:t>
            </a:r>
          </a:p>
        </p:txBody>
      </p:sp>
    </p:spTree>
    <p:extLst>
      <p:ext uri="{BB962C8B-B14F-4D97-AF65-F5344CB8AC3E}">
        <p14:creationId xmlns:p14="http://schemas.microsoft.com/office/powerpoint/2010/main" val="187408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4178" y="43530"/>
            <a:ext cx="8358262" cy="79692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/>
              <a:t>The evidence can be complex…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740641" y="5251124"/>
            <a:ext cx="43678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https://www.carbonbrief.org/analysis-uk-cuts-carbon-record-coal-drop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4A6C4E-D669-44ED-B4B6-AA433820CA7A}"/>
              </a:ext>
            </a:extLst>
          </p:cNvPr>
          <p:cNvSpPr/>
          <p:nvPr/>
        </p:nvSpPr>
        <p:spPr>
          <a:xfrm>
            <a:off x="395536" y="5517232"/>
            <a:ext cx="56771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to dispel myths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keep up to date on the evidence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complex reasons for changes such as this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176DE-4D97-4911-8D96-64B749F9C1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1662"/>
            <a:ext cx="7026641" cy="3334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A434E-E908-46E6-8EF8-FDF135F14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070231"/>
            <a:ext cx="2396901" cy="9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0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62880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Todays Session: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Seeing the issue as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Unpacking the science and 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at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to the future……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143988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What questions show we ask?</a:t>
            </a:r>
            <a:endParaRPr lang="en-US" altLang="en-US" b="1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2E7F8-7B83-451C-9099-2962FA7B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790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6B599-432C-413F-8BD4-37E32837E493}"/>
              </a:ext>
            </a:extLst>
          </p:cNvPr>
          <p:cNvSpPr txBox="1"/>
          <p:nvPr/>
        </p:nvSpPr>
        <p:spPr>
          <a:xfrm>
            <a:off x="107504" y="6419798"/>
            <a:ext cx="8928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https://informationisbeautiful.net/visualizations/covid-19-coronavirus-infographic-datapack/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147D5-6886-486F-A035-CB51CD0A7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28" y="908856"/>
            <a:ext cx="1822862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62880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Todays Session: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Seeing the issue as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Unpacking the science and 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at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to the future……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1439887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Starter: how much should we trust the data?</a:t>
            </a:r>
            <a:endParaRPr lang="en-US" altLang="en-US" b="1" kern="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AC6310-FA3B-41CB-BF81-132BB8081C5C}"/>
              </a:ext>
            </a:extLst>
          </p:cNvPr>
          <p:cNvSpPr/>
          <p:nvPr/>
        </p:nvSpPr>
        <p:spPr>
          <a:xfrm>
            <a:off x="7020272" y="3512456"/>
            <a:ext cx="1800198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ACTIVITY 1c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042D4C-87BE-4284-94A9-23B95A66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70104"/>
            <a:ext cx="6676580" cy="40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EEB47-43B8-4F42-8360-BF62B059A384}"/>
              </a:ext>
            </a:extLst>
          </p:cNvPr>
          <p:cNvSpPr txBox="1"/>
          <p:nvPr/>
        </p:nvSpPr>
        <p:spPr>
          <a:xfrm>
            <a:off x="503548" y="6329609"/>
            <a:ext cx="8136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https://www.economist.com/graphic-detail/2020/08/31/as-eat-out-to-help-out-ends-britains-eateries-remain-at-risk</a:t>
            </a:r>
          </a:p>
        </p:txBody>
      </p:sp>
    </p:spTree>
    <p:extLst>
      <p:ext uri="{BB962C8B-B14F-4D97-AF65-F5344CB8AC3E}">
        <p14:creationId xmlns:p14="http://schemas.microsoft.com/office/powerpoint/2010/main" val="128411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62880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Todays Session: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Seeing the issue as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Unpacking the science and 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at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+mn-lt"/>
              </a:rPr>
              <a:t>Looking to the future……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B4E3F2-3994-4768-A43F-654AA81A860A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188913"/>
            <a:ext cx="5471889" cy="1943943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/>
              <a:t>Data in GCSE and GCE Geography Assessment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426687399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4630</TotalTime>
  <Words>1183</Words>
  <Application>Microsoft Office PowerPoint</Application>
  <PresentationFormat>On-screen Show (4:3)</PresentationFormat>
  <Paragraphs>147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</vt:lpstr>
      <vt:lpstr>Symbol</vt:lpstr>
      <vt:lpstr>Times New Roman</vt:lpstr>
      <vt:lpstr>Wingdings</vt:lpstr>
      <vt:lpstr>RGS-IBG master slide</vt:lpstr>
      <vt:lpstr>Analysing, contextualising and processing geographical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Super-skill “Analyse”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joining – up the dots</vt:lpstr>
      <vt:lpstr>Stay safe!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David Holmes</cp:lastModifiedBy>
  <cp:revision>101</cp:revision>
  <dcterms:created xsi:type="dcterms:W3CDTF">2020-05-05T11:34:54Z</dcterms:created>
  <dcterms:modified xsi:type="dcterms:W3CDTF">2020-11-09T15:27:48Z</dcterms:modified>
</cp:coreProperties>
</file>